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9" r:id="rId1"/>
  </p:sldMasterIdLst>
  <p:notesMasterIdLst>
    <p:notesMasterId r:id="rId122"/>
  </p:notesMasterIdLst>
  <p:sldIdLst>
    <p:sldId id="426" r:id="rId2"/>
    <p:sldId id="520" r:id="rId3"/>
    <p:sldId id="496" r:id="rId4"/>
    <p:sldId id="275" r:id="rId5"/>
    <p:sldId id="524" r:id="rId6"/>
    <p:sldId id="522" r:id="rId7"/>
    <p:sldId id="529" r:id="rId8"/>
    <p:sldId id="427" r:id="rId9"/>
    <p:sldId id="430" r:id="rId10"/>
    <p:sldId id="582" r:id="rId11"/>
    <p:sldId id="437" r:id="rId12"/>
    <p:sldId id="531" r:id="rId13"/>
    <p:sldId id="583" r:id="rId14"/>
    <p:sldId id="584" r:id="rId15"/>
    <p:sldId id="585" r:id="rId16"/>
    <p:sldId id="439" r:id="rId17"/>
    <p:sldId id="438" r:id="rId18"/>
    <p:sldId id="540" r:id="rId19"/>
    <p:sldId id="440" r:id="rId20"/>
    <p:sldId id="441" r:id="rId21"/>
    <p:sldId id="569" r:id="rId22"/>
    <p:sldId id="586" r:id="rId23"/>
    <p:sldId id="587" r:id="rId24"/>
    <p:sldId id="588" r:id="rId25"/>
    <p:sldId id="443" r:id="rId26"/>
    <p:sldId id="542" r:id="rId27"/>
    <p:sldId id="541" r:id="rId28"/>
    <p:sldId id="568" r:id="rId29"/>
    <p:sldId id="448" r:id="rId30"/>
    <p:sldId id="543" r:id="rId31"/>
    <p:sldId id="589" r:id="rId32"/>
    <p:sldId id="590" r:id="rId33"/>
    <p:sldId id="591" r:id="rId34"/>
    <p:sldId id="592" r:id="rId35"/>
    <p:sldId id="593" r:id="rId36"/>
    <p:sldId id="450" r:id="rId37"/>
    <p:sldId id="533" r:id="rId38"/>
    <p:sldId id="545" r:id="rId39"/>
    <p:sldId id="456" r:id="rId40"/>
    <p:sldId id="594" r:id="rId41"/>
    <p:sldId id="595" r:id="rId42"/>
    <p:sldId id="596" r:id="rId43"/>
    <p:sldId id="597" r:id="rId44"/>
    <p:sldId id="453" r:id="rId45"/>
    <p:sldId id="598" r:id="rId46"/>
    <p:sldId id="567" r:id="rId47"/>
    <p:sldId id="599" r:id="rId48"/>
    <p:sldId id="461" r:id="rId49"/>
    <p:sldId id="600" r:id="rId50"/>
    <p:sldId id="457" r:id="rId51"/>
    <p:sldId id="601" r:id="rId52"/>
    <p:sldId id="539" r:id="rId53"/>
    <p:sldId id="602" r:id="rId54"/>
    <p:sldId id="603" r:id="rId55"/>
    <p:sldId id="463" r:id="rId56"/>
    <p:sldId id="459" r:id="rId57"/>
    <p:sldId id="604" r:id="rId58"/>
    <p:sldId id="464" r:id="rId59"/>
    <p:sldId id="605" r:id="rId60"/>
    <p:sldId id="466" r:id="rId61"/>
    <p:sldId id="606" r:id="rId62"/>
    <p:sldId id="467" r:id="rId63"/>
    <p:sldId id="607" r:id="rId64"/>
    <p:sldId id="547" r:id="rId65"/>
    <p:sldId id="608" r:id="rId66"/>
    <p:sldId id="570" r:id="rId67"/>
    <p:sldId id="609" r:id="rId68"/>
    <p:sldId id="571" r:id="rId69"/>
    <p:sldId id="610" r:id="rId70"/>
    <p:sldId id="572" r:id="rId71"/>
    <p:sldId id="611" r:id="rId72"/>
    <p:sldId id="573" r:id="rId73"/>
    <p:sldId id="612" r:id="rId74"/>
    <p:sldId id="574" r:id="rId75"/>
    <p:sldId id="613" r:id="rId76"/>
    <p:sldId id="575" r:id="rId77"/>
    <p:sldId id="614" r:id="rId78"/>
    <p:sldId id="561" r:id="rId79"/>
    <p:sldId id="615" r:id="rId80"/>
    <p:sldId id="562" r:id="rId81"/>
    <p:sldId id="563" r:id="rId82"/>
    <p:sldId id="564" r:id="rId83"/>
    <p:sldId id="566" r:id="rId84"/>
    <p:sldId id="534" r:id="rId85"/>
    <p:sldId id="536" r:id="rId86"/>
    <p:sldId id="476" r:id="rId87"/>
    <p:sldId id="472" r:id="rId88"/>
    <p:sldId id="475" r:id="rId89"/>
    <p:sldId id="490" r:id="rId90"/>
    <p:sldId id="486" r:id="rId91"/>
    <p:sldId id="576" r:id="rId92"/>
    <p:sldId id="527" r:id="rId93"/>
    <p:sldId id="487" r:id="rId94"/>
    <p:sldId id="488" r:id="rId95"/>
    <p:sldId id="526" r:id="rId96"/>
    <p:sldId id="479" r:id="rId97"/>
    <p:sldId id="494" r:id="rId98"/>
    <p:sldId id="521" r:id="rId99"/>
    <p:sldId id="498" r:id="rId100"/>
    <p:sldId id="577" r:id="rId101"/>
    <p:sldId id="578" r:id="rId102"/>
    <p:sldId id="579" r:id="rId103"/>
    <p:sldId id="501" r:id="rId104"/>
    <p:sldId id="502" r:id="rId105"/>
    <p:sldId id="538" r:id="rId106"/>
    <p:sldId id="516" r:id="rId107"/>
    <p:sldId id="506" r:id="rId108"/>
    <p:sldId id="508" r:id="rId109"/>
    <p:sldId id="509" r:id="rId110"/>
    <p:sldId id="510" r:id="rId111"/>
    <p:sldId id="511" r:id="rId112"/>
    <p:sldId id="537" r:id="rId113"/>
    <p:sldId id="512" r:id="rId114"/>
    <p:sldId id="513" r:id="rId115"/>
    <p:sldId id="514" r:id="rId116"/>
    <p:sldId id="515" r:id="rId117"/>
    <p:sldId id="504" r:id="rId118"/>
    <p:sldId id="423" r:id="rId119"/>
    <p:sldId id="580" r:id="rId120"/>
    <p:sldId id="581" r:id="rId1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3F50"/>
    <a:srgbClr val="747272"/>
    <a:srgbClr val="013947"/>
    <a:srgbClr val="FD7D00"/>
    <a:srgbClr val="D1EB9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696" autoAdjust="0"/>
    <p:restoredTop sz="56647" autoAdjust="0"/>
  </p:normalViewPr>
  <p:slideViewPr>
    <p:cSldViewPr snapToGrid="0">
      <p:cViewPr varScale="1">
        <p:scale>
          <a:sx n="62" d="100"/>
          <a:sy n="62" d="100"/>
        </p:scale>
        <p:origin x="144" y="60"/>
      </p:cViewPr>
      <p:guideLst>
        <p:guide orient="horz" pos="2160"/>
        <p:guide pos="3840"/>
      </p:guideLst>
    </p:cSldViewPr>
  </p:slideViewPr>
  <p:outlineViewPr>
    <p:cViewPr>
      <p:scale>
        <a:sx n="33" d="100"/>
        <a:sy n="33" d="100"/>
      </p:scale>
      <p:origin x="0" y="-172"/>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presProps" Target="pres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viewProps" Target="view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54A4886-B4AF-42F7-97BE-95CDF82A73E3}" type="datetimeFigureOut">
              <a:rPr lang="en-US" smtClean="0"/>
              <a:t>5/27/2020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029652-62E7-43D6-83B5-097D7B7AA5D8}" type="slidenum">
              <a:rPr lang="en-US" smtClean="0"/>
              <a:t>‹#›</a:t>
            </a:fld>
            <a:endParaRPr lang="en-US"/>
          </a:p>
        </p:txBody>
      </p:sp>
    </p:spTree>
    <p:extLst>
      <p:ext uri="{BB962C8B-B14F-4D97-AF65-F5344CB8AC3E}">
        <p14:creationId xmlns:p14="http://schemas.microsoft.com/office/powerpoint/2010/main" val="30767590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Welcome to "Securing Your API Endpoints!"</a:t>
            </a:r>
          </a:p>
          <a:p>
            <a:endParaRPr lang="en-US" dirty="0"/>
          </a:p>
          <a:p>
            <a:r>
              <a:rPr lang="en-US" dirty="0"/>
              <a:t>This is one of my favorite talks to give and I'm excited to share it with you. Over the next hour I'm going to take you on a journey of discovery, at the conclusion of which you'll leave this room a bit wiser and a bit more knowledgeable than you are right now.</a:t>
            </a:r>
          </a:p>
        </p:txBody>
      </p:sp>
      <p:sp>
        <p:nvSpPr>
          <p:cNvPr id="4" name="Slide Number Placeholder 3"/>
          <p:cNvSpPr>
            <a:spLocks noGrp="1"/>
          </p:cNvSpPr>
          <p:nvPr>
            <p:ph type="sldNum" sz="quarter" idx="10"/>
          </p:nvPr>
        </p:nvSpPr>
        <p:spPr/>
        <p:txBody>
          <a:bodyPr/>
          <a:lstStyle/>
          <a:p>
            <a:fld id="{89029652-62E7-43D6-83B5-097D7B7AA5D8}" type="slidenum">
              <a:rPr lang="en-US" smtClean="0"/>
              <a:t>1</a:t>
            </a:fld>
            <a:endParaRPr lang="en-US"/>
          </a:p>
        </p:txBody>
      </p:sp>
    </p:spTree>
    <p:extLst>
      <p:ext uri="{BB962C8B-B14F-4D97-AF65-F5344CB8AC3E}">
        <p14:creationId xmlns:p14="http://schemas.microsoft.com/office/powerpoint/2010/main" val="6368687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So, how do you authenticate and secure your API endpoints? Here are the</a:t>
            </a:r>
            <a:r>
              <a:rPr lang="en-US" sz="1200" kern="1200" baseline="0" dirty="0">
                <a:solidFill>
                  <a:schemeClr val="tx1"/>
                </a:solidFill>
                <a:effectLst/>
                <a:latin typeface="+mn-lt"/>
                <a:ea typeface="+mn-ea"/>
                <a:cs typeface="+mn-cs"/>
              </a:rPr>
              <a:t> things I’ll be discussing today:</a:t>
            </a: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a:solidFill>
                  <a:schemeClr val="tx1"/>
                </a:solidFill>
                <a:effectLst/>
                <a:latin typeface="+mn-lt"/>
                <a:ea typeface="+mn-ea"/>
                <a:cs typeface="+mn-cs"/>
              </a:rPr>
              <a:t>* Standards-based things directly supported by your web server, require very little code</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Custom implementations require more code, provide more flexibility</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Different flavors of </a:t>
            </a:r>
            <a:r>
              <a:rPr lang="en-US" sz="1200" kern="1200" dirty="0" err="1">
                <a:solidFill>
                  <a:schemeClr val="tx1"/>
                </a:solidFill>
                <a:effectLst/>
                <a:latin typeface="+mn-lt"/>
                <a:ea typeface="+mn-ea"/>
                <a:cs typeface="+mn-cs"/>
              </a:rPr>
              <a:t>oAuth</a:t>
            </a:r>
            <a:r>
              <a:rPr lang="en-US" sz="1200" kern="1200" dirty="0">
                <a:solidFill>
                  <a:schemeClr val="tx1"/>
                </a:solidFill>
                <a:effectLst/>
                <a:latin typeface="+mn-lt"/>
                <a:ea typeface="+mn-ea"/>
                <a:cs typeface="+mn-cs"/>
              </a:rPr>
              <a:t> and</a:t>
            </a:r>
            <a:r>
              <a:rPr lang="en-US" sz="1200" kern="1200" baseline="0" dirty="0">
                <a:solidFill>
                  <a:schemeClr val="tx1"/>
                </a:solidFill>
                <a:effectLst/>
                <a:latin typeface="+mn-lt"/>
                <a:ea typeface="+mn-ea"/>
                <a:cs typeface="+mn-cs"/>
              </a:rPr>
              <a:t> how they relate to OpenID Connect</a:t>
            </a: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Time permitting,</a:t>
            </a:r>
            <a:r>
              <a:rPr lang="en-US" sz="1200" kern="1200" baseline="0" dirty="0">
                <a:solidFill>
                  <a:schemeClr val="tx1"/>
                </a:solidFill>
                <a:effectLst/>
                <a:latin typeface="+mn-lt"/>
                <a:ea typeface="+mn-ea"/>
                <a:cs typeface="+mn-cs"/>
              </a:rPr>
              <a:t> I'll talk briefly about SAML</a:t>
            </a: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r>
              <a:rPr lang="en-US" dirty="0"/>
              <a:t>Again, this session is not a </a:t>
            </a:r>
            <a:r>
              <a:rPr lang="en-US" u="sng" dirty="0"/>
              <a:t>tutorial</a:t>
            </a:r>
            <a:r>
              <a:rPr lang="en-US" dirty="0"/>
              <a:t> on how to</a:t>
            </a:r>
            <a:r>
              <a:rPr lang="en-US" baseline="0" dirty="0"/>
              <a:t> integrate these into your app. I just want you to understand at a high level how each of these things works.</a:t>
            </a:r>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10</a:t>
            </a:fld>
            <a:endParaRPr lang="en-US"/>
          </a:p>
        </p:txBody>
      </p:sp>
    </p:spTree>
    <p:extLst>
      <p:ext uri="{BB962C8B-B14F-4D97-AF65-F5344CB8AC3E}">
        <p14:creationId xmlns:p14="http://schemas.microsoft.com/office/powerpoint/2010/main" val="3615162743"/>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But what if the access token authorizes you to </a:t>
            </a:r>
            <a:r>
              <a:rPr lang="en-US" sz="1200" b="1" kern="1200" dirty="0">
                <a:solidFill>
                  <a:schemeClr val="tx1"/>
                </a:solidFill>
                <a:effectLst/>
                <a:latin typeface="+mn-lt"/>
                <a:ea typeface="+mn-ea"/>
                <a:cs typeface="+mn-cs"/>
              </a:rPr>
              <a:t>call an API</a:t>
            </a:r>
            <a:r>
              <a:rPr lang="en-US" sz="1200" kern="1200" dirty="0">
                <a:solidFill>
                  <a:schemeClr val="tx1"/>
                </a:solidFill>
                <a:effectLst/>
                <a:latin typeface="+mn-lt"/>
                <a:ea typeface="+mn-ea"/>
                <a:cs typeface="+mn-cs"/>
              </a:rPr>
              <a:t> that will provide user </a:t>
            </a:r>
            <a:r>
              <a:rPr lang="en-US" sz="1200" kern="1200" baseline="0" dirty="0">
                <a:solidFill>
                  <a:schemeClr val="tx1"/>
                </a:solidFill>
                <a:effectLst/>
                <a:latin typeface="+mn-lt"/>
                <a:ea typeface="+mn-ea"/>
                <a:cs typeface="+mn-cs"/>
              </a:rPr>
              <a:t>information associated with that token? </a:t>
            </a:r>
          </a:p>
          <a:p>
            <a:endParaRPr lang="en-US" sz="1200" kern="1200" baseline="0" dirty="0">
              <a:solidFill>
                <a:schemeClr val="tx1"/>
              </a:solidFill>
              <a:effectLst/>
              <a:latin typeface="+mn-lt"/>
              <a:ea typeface="+mn-ea"/>
              <a:cs typeface="+mn-cs"/>
            </a:endParaRPr>
          </a:p>
          <a:p>
            <a:r>
              <a:rPr lang="en-US" sz="1200" kern="1200" baseline="0" dirty="0">
                <a:solidFill>
                  <a:schemeClr val="tx1"/>
                </a:solidFill>
                <a:effectLst/>
                <a:latin typeface="+mn-lt"/>
                <a:ea typeface="+mn-ea"/>
                <a:cs typeface="+mn-cs"/>
              </a:rPr>
              <a:t>Let's say you call the authorization server and you get a token. And that token lets you call an API, which will return the email address associated with that token. Is </a:t>
            </a:r>
            <a:r>
              <a:rPr lang="en-US" sz="1200" i="1" kern="1200" baseline="0" dirty="0">
                <a:solidFill>
                  <a:schemeClr val="tx1"/>
                </a:solidFill>
                <a:effectLst/>
                <a:latin typeface="+mn-lt"/>
                <a:ea typeface="+mn-ea"/>
                <a:cs typeface="+mn-cs"/>
              </a:rPr>
              <a:t>that </a:t>
            </a:r>
            <a:r>
              <a:rPr lang="en-US" sz="1200" i="0" kern="1200" baseline="0" dirty="0">
                <a:solidFill>
                  <a:schemeClr val="tx1"/>
                </a:solidFill>
                <a:effectLst/>
                <a:latin typeface="+mn-lt"/>
                <a:ea typeface="+mn-ea"/>
                <a:cs typeface="+mn-cs"/>
              </a:rPr>
              <a:t>sufficient for authentication?</a:t>
            </a:r>
          </a:p>
          <a:p>
            <a:endParaRPr lang="en-US" sz="1200" i="0" kern="1200" baseline="0" dirty="0">
              <a:solidFill>
                <a:schemeClr val="tx1"/>
              </a:solidFill>
              <a:effectLst/>
              <a:latin typeface="+mn-lt"/>
              <a:ea typeface="+mn-ea"/>
              <a:cs typeface="+mn-cs"/>
            </a:endParaRPr>
          </a:p>
          <a:p>
            <a:r>
              <a:rPr lang="en-US" sz="1200" b="1" i="0" kern="1200" baseline="0" dirty="0">
                <a:solidFill>
                  <a:schemeClr val="tx1"/>
                </a:solidFill>
                <a:effectLst/>
                <a:latin typeface="+mn-lt"/>
                <a:ea typeface="+mn-ea"/>
                <a:cs typeface="+mn-cs"/>
              </a:rPr>
              <a:t>NO</a:t>
            </a:r>
            <a:r>
              <a:rPr lang="en-US" sz="1200" i="0" kern="1200" baseline="0" dirty="0">
                <a:solidFill>
                  <a:schemeClr val="tx1"/>
                </a:solidFill>
                <a:effectLst/>
                <a:latin typeface="+mn-lt"/>
                <a:ea typeface="+mn-ea"/>
                <a:cs typeface="+mn-cs"/>
              </a:rPr>
              <a:t>, because no guarantee that </a:t>
            </a:r>
            <a:r>
              <a:rPr lang="en-US" sz="1200" b="1" i="0" kern="1200" baseline="0" dirty="0">
                <a:solidFill>
                  <a:schemeClr val="tx1"/>
                </a:solidFill>
                <a:effectLst/>
                <a:latin typeface="+mn-lt"/>
                <a:ea typeface="+mn-ea"/>
                <a:cs typeface="+mn-cs"/>
              </a:rPr>
              <a:t>only that user</a:t>
            </a:r>
            <a:r>
              <a:rPr lang="en-US" sz="1200" i="0" kern="1200" baseline="0" dirty="0">
                <a:solidFill>
                  <a:schemeClr val="tx1"/>
                </a:solidFill>
                <a:effectLst/>
                <a:latin typeface="+mn-lt"/>
                <a:ea typeface="+mn-ea"/>
                <a:cs typeface="+mn-cs"/>
              </a:rPr>
              <a:t> was able to authorize that access. If more than one entity can delegate access to that identity API, then you can’t assume that your </a:t>
            </a:r>
            <a:r>
              <a:rPr lang="en-US" sz="1200" b="1" i="0" kern="1200" baseline="0" dirty="0">
                <a:solidFill>
                  <a:schemeClr val="tx1"/>
                </a:solidFill>
                <a:effectLst/>
                <a:latin typeface="+mn-lt"/>
                <a:ea typeface="+mn-ea"/>
                <a:cs typeface="+mn-cs"/>
              </a:rPr>
              <a:t>authorization</a:t>
            </a:r>
            <a:r>
              <a:rPr lang="en-US" sz="1200" b="0" i="0" kern="1200" baseline="0" dirty="0">
                <a:solidFill>
                  <a:schemeClr val="tx1"/>
                </a:solidFill>
                <a:effectLst/>
                <a:latin typeface="+mn-lt"/>
                <a:ea typeface="+mn-ea"/>
                <a:cs typeface="+mn-cs"/>
              </a:rPr>
              <a:t> is sufficient for </a:t>
            </a:r>
            <a:r>
              <a:rPr lang="en-US" sz="1200" b="1" i="0" kern="1200" baseline="0" dirty="0">
                <a:solidFill>
                  <a:schemeClr val="tx1"/>
                </a:solidFill>
                <a:effectLst/>
                <a:latin typeface="+mn-lt"/>
                <a:ea typeface="+mn-ea"/>
                <a:cs typeface="+mn-cs"/>
              </a:rPr>
              <a:t>authentication</a:t>
            </a: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might</a:t>
            </a:r>
            <a:r>
              <a:rPr lang="en-US" sz="1200" kern="1200" baseline="0" dirty="0">
                <a:solidFill>
                  <a:schemeClr val="tx1"/>
                </a:solidFill>
                <a:effectLst/>
                <a:latin typeface="+mn-lt"/>
                <a:ea typeface="+mn-ea"/>
                <a:cs typeface="+mn-cs"/>
              </a:rPr>
              <a:t> be easier to understand with an example.</a:t>
            </a: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100</a:t>
            </a:fld>
            <a:endParaRPr lang="en-US"/>
          </a:p>
        </p:txBody>
      </p:sp>
    </p:spTree>
    <p:extLst>
      <p:ext uri="{BB962C8B-B14F-4D97-AF65-F5344CB8AC3E}">
        <p14:creationId xmlns:p14="http://schemas.microsoft.com/office/powerpoint/2010/main" val="3326098829"/>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Let’s say there is a website called BadGuy.com</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that lets people “log in with Facebook”. </a:t>
            </a:r>
          </a:p>
          <a:p>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I go to BadGuy.com and, using the normal OAuth</a:t>
            </a:r>
            <a:r>
              <a:rPr lang="en-US" sz="1200" kern="1200" baseline="0" dirty="0">
                <a:solidFill>
                  <a:schemeClr val="tx1"/>
                </a:solidFill>
                <a:effectLst/>
                <a:latin typeface="+mn-lt"/>
                <a:ea typeface="+mn-ea"/>
                <a:cs typeface="+mn-cs"/>
              </a:rPr>
              <a:t> flow, I </a:t>
            </a:r>
            <a:r>
              <a:rPr lang="en-US" sz="1200" b="1" kern="1200" dirty="0">
                <a:solidFill>
                  <a:schemeClr val="tx1"/>
                </a:solidFill>
                <a:effectLst/>
                <a:latin typeface="+mn-lt"/>
                <a:ea typeface="+mn-ea"/>
                <a:cs typeface="+mn-cs"/>
              </a:rPr>
              <a:t>authenticate against Facebook</a:t>
            </a:r>
            <a:r>
              <a:rPr lang="en-US" sz="1200" b="0" kern="1200" baseline="0" dirty="0">
                <a:solidFill>
                  <a:schemeClr val="tx1"/>
                </a:solidFill>
                <a:effectLst/>
                <a:latin typeface="+mn-lt"/>
                <a:ea typeface="+mn-ea"/>
                <a:cs typeface="+mn-cs"/>
              </a:rPr>
              <a:t> and then </a:t>
            </a:r>
            <a:r>
              <a:rPr lang="en-US" sz="1200" b="1" kern="1200" baseline="0" dirty="0">
                <a:solidFill>
                  <a:schemeClr val="tx1"/>
                </a:solidFill>
                <a:effectLst/>
                <a:latin typeface="+mn-lt"/>
                <a:ea typeface="+mn-ea"/>
                <a:cs typeface="+mn-cs"/>
              </a:rPr>
              <a:t>authorize Facebook</a:t>
            </a:r>
            <a:r>
              <a:rPr lang="en-US" sz="1200" b="0" kern="1200" baseline="0" dirty="0">
                <a:solidFill>
                  <a:schemeClr val="tx1"/>
                </a:solidFill>
                <a:effectLst/>
                <a:latin typeface="+mn-lt"/>
                <a:ea typeface="+mn-ea"/>
                <a:cs typeface="+mn-cs"/>
              </a:rPr>
              <a:t> to give my profile data to BadGuy.com</a:t>
            </a: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BadGuy.com</a:t>
            </a:r>
            <a:r>
              <a:rPr lang="en-US" sz="1200" kern="1200" baseline="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uses token</a:t>
            </a:r>
            <a:r>
              <a:rPr lang="en-US" sz="1200" kern="1200" dirty="0">
                <a:solidFill>
                  <a:schemeClr val="tx1"/>
                </a:solidFill>
                <a:effectLst/>
                <a:latin typeface="+mn-lt"/>
                <a:ea typeface="+mn-ea"/>
                <a:cs typeface="+mn-cs"/>
              </a:rPr>
              <a:t> to call Facebook’s API, gets my email address, and now considers me </a:t>
            </a:r>
            <a:r>
              <a:rPr lang="en-US" sz="1200" b="1" kern="1200" dirty="0">
                <a:solidFill>
                  <a:schemeClr val="tx1"/>
                </a:solidFill>
                <a:effectLst/>
                <a:latin typeface="+mn-lt"/>
                <a:ea typeface="+mn-ea"/>
                <a:cs typeface="+mn-cs"/>
              </a:rPr>
              <a:t>logged in</a:t>
            </a:r>
          </a:p>
          <a:p>
            <a:endParaRPr lang="en-US" dirty="0"/>
          </a:p>
          <a:p>
            <a:r>
              <a:rPr lang="en-US" dirty="0"/>
              <a:t>At this point, </a:t>
            </a:r>
            <a:r>
              <a:rPr lang="en-US" baseline="0" dirty="0" err="1"/>
              <a:t>BadGuy</a:t>
            </a:r>
            <a:r>
              <a:rPr lang="en-US" baseline="0" dirty="0"/>
              <a:t> has access to the email address associated with my FB account, and I have full access to my account at </a:t>
            </a:r>
            <a:r>
              <a:rPr lang="en-US" baseline="0" dirty="0" err="1"/>
              <a:t>BadGuy</a:t>
            </a:r>
            <a:r>
              <a:rPr lang="en-US" baseline="0" dirty="0"/>
              <a:t>.</a:t>
            </a:r>
          </a:p>
          <a:p>
            <a:endParaRPr lang="en-US" baseline="0" dirty="0"/>
          </a:p>
          <a:p>
            <a:r>
              <a:rPr lang="en-US" baseline="0" dirty="0"/>
              <a:t>So far, so good.</a:t>
            </a:r>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101</a:t>
            </a:fld>
            <a:endParaRPr lang="en-US"/>
          </a:p>
        </p:txBody>
      </p:sp>
    </p:spTree>
    <p:extLst>
      <p:ext uri="{BB962C8B-B14F-4D97-AF65-F5344CB8AC3E}">
        <p14:creationId xmlns:p14="http://schemas.microsoft.com/office/powerpoint/2010/main" val="1833771112"/>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Now, shocker, it</a:t>
            </a:r>
            <a:r>
              <a:rPr lang="en-US" sz="1200" kern="1200" baseline="0" dirty="0">
                <a:solidFill>
                  <a:schemeClr val="tx1"/>
                </a:solidFill>
                <a:effectLst/>
                <a:latin typeface="+mn-lt"/>
                <a:ea typeface="+mn-ea"/>
                <a:cs typeface="+mn-cs"/>
              </a:rPr>
              <a:t> turns out that BadGuy.com isn't trustworthy. </a:t>
            </a:r>
            <a:r>
              <a:rPr lang="en-US" sz="1200" kern="1200" dirty="0">
                <a:solidFill>
                  <a:schemeClr val="tx1"/>
                </a:solidFill>
                <a:effectLst/>
                <a:latin typeface="+mn-lt"/>
                <a:ea typeface="+mn-ea"/>
                <a:cs typeface="+mn-cs"/>
              </a:rPr>
              <a:t>It turns around and tries to log in </a:t>
            </a:r>
            <a:r>
              <a:rPr lang="en-US" sz="1200" u="sng" kern="1200" dirty="0">
                <a:solidFill>
                  <a:schemeClr val="tx1"/>
                </a:solidFill>
                <a:effectLst/>
                <a:latin typeface="+mn-lt"/>
                <a:ea typeface="+mn-ea"/>
                <a:cs typeface="+mn-cs"/>
              </a:rPr>
              <a:t>as me</a:t>
            </a:r>
            <a:r>
              <a:rPr lang="en-US" sz="1200" kern="1200" dirty="0">
                <a:solidFill>
                  <a:schemeClr val="tx1"/>
                </a:solidFill>
                <a:effectLst/>
                <a:latin typeface="+mn-lt"/>
                <a:ea typeface="+mn-ea"/>
                <a:cs typeface="+mn-cs"/>
              </a:rPr>
              <a:t> to Victim.com, which also allows Facebook logins.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But instead of going through the </a:t>
            </a:r>
            <a:r>
              <a:rPr lang="en-US" sz="1200" kern="1200" dirty="0" err="1">
                <a:solidFill>
                  <a:schemeClr val="tx1"/>
                </a:solidFill>
                <a:effectLst/>
                <a:latin typeface="+mn-lt"/>
                <a:ea typeface="+mn-ea"/>
                <a:cs typeface="+mn-cs"/>
              </a:rPr>
              <a:t>auth</a:t>
            </a:r>
            <a:r>
              <a:rPr lang="en-US" sz="1200" kern="1200" baseline="0" dirty="0">
                <a:solidFill>
                  <a:schemeClr val="tx1"/>
                </a:solidFill>
                <a:effectLst/>
                <a:latin typeface="+mn-lt"/>
                <a:ea typeface="+mn-ea"/>
                <a:cs typeface="+mn-cs"/>
              </a:rPr>
              <a:t> process, BadGuy.com </a:t>
            </a:r>
            <a:r>
              <a:rPr lang="en-US" sz="1200" b="1" kern="1200" baseline="0" dirty="0">
                <a:solidFill>
                  <a:schemeClr val="tx1"/>
                </a:solidFill>
                <a:effectLst/>
                <a:latin typeface="+mn-lt"/>
                <a:ea typeface="+mn-ea"/>
                <a:cs typeface="+mn-cs"/>
              </a:rPr>
              <a:t>reuses the access token </a:t>
            </a:r>
            <a:r>
              <a:rPr lang="en-US" sz="1200" b="0" kern="1200" baseline="0" dirty="0">
                <a:solidFill>
                  <a:schemeClr val="tx1"/>
                </a:solidFill>
                <a:effectLst/>
                <a:latin typeface="+mn-lt"/>
                <a:ea typeface="+mn-ea"/>
                <a:cs typeface="+mn-cs"/>
              </a:rPr>
              <a:t>they obtained earlier, when I logged in.</a:t>
            </a:r>
          </a:p>
          <a:p>
            <a:endParaRPr lang="en-US" sz="1200" b="0" kern="1200" baseline="0" dirty="0">
              <a:solidFill>
                <a:schemeClr val="tx1"/>
              </a:solidFill>
              <a:effectLst/>
              <a:latin typeface="+mn-lt"/>
              <a:ea typeface="+mn-ea"/>
              <a:cs typeface="+mn-cs"/>
            </a:endParaRPr>
          </a:p>
          <a:p>
            <a:r>
              <a:rPr lang="en-US" sz="1200" b="0" kern="1200" baseline="0" dirty="0">
                <a:solidFill>
                  <a:schemeClr val="tx1"/>
                </a:solidFill>
                <a:effectLst/>
                <a:latin typeface="+mn-lt"/>
                <a:ea typeface="+mn-ea"/>
                <a:cs typeface="+mn-cs"/>
              </a:rPr>
              <a:t>So now, when Victim.com calls the API to get the related user data, they </a:t>
            </a:r>
            <a:r>
              <a:rPr lang="en-US" sz="1200" b="0" i="1" kern="1200" baseline="0" dirty="0">
                <a:solidFill>
                  <a:schemeClr val="tx1"/>
                </a:solidFill>
                <a:effectLst/>
                <a:latin typeface="+mn-lt"/>
                <a:ea typeface="+mn-ea"/>
                <a:cs typeface="+mn-cs"/>
              </a:rPr>
              <a:t>also </a:t>
            </a:r>
            <a:r>
              <a:rPr lang="en-US" sz="1200" b="0" i="0" kern="1200" baseline="0" dirty="0">
                <a:solidFill>
                  <a:schemeClr val="tx1"/>
                </a:solidFill>
                <a:effectLst/>
                <a:latin typeface="+mn-lt"/>
                <a:ea typeface="+mn-ea"/>
                <a:cs typeface="+mn-cs"/>
              </a:rPr>
              <a:t>get my email address back.</a:t>
            </a:r>
          </a:p>
          <a:p>
            <a:endParaRPr lang="en-US" sz="1200" b="0" i="0" kern="1200" baseline="0" dirty="0">
              <a:solidFill>
                <a:schemeClr val="tx1"/>
              </a:solidFill>
              <a:effectLst/>
              <a:latin typeface="+mn-lt"/>
              <a:ea typeface="+mn-ea"/>
              <a:cs typeface="+mn-cs"/>
            </a:endParaRPr>
          </a:p>
          <a:p>
            <a:r>
              <a:rPr lang="en-US" sz="1200" b="0" i="0" kern="1200" baseline="0" dirty="0">
                <a:solidFill>
                  <a:schemeClr val="tx1"/>
                </a:solidFill>
                <a:effectLst/>
                <a:latin typeface="+mn-lt"/>
                <a:ea typeface="+mn-ea"/>
                <a:cs typeface="+mn-cs"/>
              </a:rPr>
              <a:t>If Victim uses that as proof of authentication, then it will now have allowed </a:t>
            </a:r>
            <a:r>
              <a:rPr lang="en-US" sz="1200" b="0" i="0" kern="1200" baseline="0" dirty="0" err="1">
                <a:solidFill>
                  <a:schemeClr val="tx1"/>
                </a:solidFill>
                <a:effectLst/>
                <a:latin typeface="+mn-lt"/>
                <a:ea typeface="+mn-ea"/>
                <a:cs typeface="+mn-cs"/>
              </a:rPr>
              <a:t>BadGuy</a:t>
            </a:r>
            <a:r>
              <a:rPr lang="en-US" sz="1200" b="0" i="0" kern="1200" baseline="0" dirty="0">
                <a:solidFill>
                  <a:schemeClr val="tx1"/>
                </a:solidFill>
                <a:effectLst/>
                <a:latin typeface="+mn-lt"/>
                <a:ea typeface="+mn-ea"/>
                <a:cs typeface="+mn-cs"/>
              </a:rPr>
              <a:t> to log into my account. </a:t>
            </a:r>
          </a:p>
          <a:p>
            <a:endParaRPr lang="en-US" sz="1200" b="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kern="1200" dirty="0">
                <a:solidFill>
                  <a:schemeClr val="tx1"/>
                </a:solidFill>
                <a:effectLst/>
                <a:latin typeface="+mn-lt"/>
                <a:ea typeface="+mn-ea"/>
                <a:cs typeface="+mn-cs"/>
              </a:rPr>
              <a:t>Neither</a:t>
            </a:r>
            <a:r>
              <a:rPr lang="en-US" sz="1200" kern="1200" baseline="0" dirty="0">
                <a:solidFill>
                  <a:schemeClr val="tx1"/>
                </a:solidFill>
                <a:effectLst/>
                <a:latin typeface="+mn-lt"/>
                <a:ea typeface="+mn-ea"/>
                <a:cs typeface="+mn-cs"/>
              </a:rPr>
              <a:t> </a:t>
            </a:r>
            <a:r>
              <a:rPr lang="en-US" sz="1200" kern="1200" baseline="0" dirty="0" err="1">
                <a:solidFill>
                  <a:schemeClr val="tx1"/>
                </a:solidFill>
                <a:effectLst/>
                <a:latin typeface="+mn-lt"/>
                <a:ea typeface="+mn-ea"/>
                <a:cs typeface="+mn-cs"/>
              </a:rPr>
              <a:t>BadGuy</a:t>
            </a:r>
            <a:r>
              <a:rPr lang="en-US" sz="1200" kern="1200" baseline="0" dirty="0">
                <a:solidFill>
                  <a:schemeClr val="tx1"/>
                </a:solidFill>
                <a:effectLst/>
                <a:latin typeface="+mn-lt"/>
                <a:ea typeface="+mn-ea"/>
                <a:cs typeface="+mn-cs"/>
              </a:rPr>
              <a:t> nor Victim have more access to </a:t>
            </a:r>
            <a:r>
              <a:rPr lang="en-US" sz="1200" b="1" kern="1200" baseline="0" dirty="0">
                <a:solidFill>
                  <a:schemeClr val="tx1"/>
                </a:solidFill>
                <a:effectLst/>
                <a:latin typeface="+mn-lt"/>
                <a:ea typeface="+mn-ea"/>
                <a:cs typeface="+mn-cs"/>
              </a:rPr>
              <a:t>FB data </a:t>
            </a:r>
            <a:r>
              <a:rPr lang="en-US" sz="1200" b="0" kern="1200" baseline="0" dirty="0">
                <a:solidFill>
                  <a:schemeClr val="tx1"/>
                </a:solidFill>
                <a:effectLst/>
                <a:latin typeface="+mn-lt"/>
                <a:ea typeface="+mn-ea"/>
                <a:cs typeface="+mn-cs"/>
              </a:rPr>
              <a:t>than was authorized, but </a:t>
            </a:r>
            <a:r>
              <a:rPr lang="en-US" sz="1200" b="0" kern="1200" baseline="0" dirty="0" err="1">
                <a:solidFill>
                  <a:schemeClr val="tx1"/>
                </a:solidFill>
                <a:effectLst/>
                <a:latin typeface="+mn-lt"/>
                <a:ea typeface="+mn-ea"/>
                <a:cs typeface="+mn-cs"/>
              </a:rPr>
              <a:t>BadGuy</a:t>
            </a:r>
            <a:r>
              <a:rPr lang="en-US" sz="1200" b="0" kern="1200" baseline="0" dirty="0">
                <a:solidFill>
                  <a:schemeClr val="tx1"/>
                </a:solidFill>
                <a:effectLst/>
                <a:latin typeface="+mn-lt"/>
                <a:ea typeface="+mn-ea"/>
                <a:cs typeface="+mn-cs"/>
              </a:rPr>
              <a:t> now </a:t>
            </a:r>
            <a:r>
              <a:rPr lang="en-US" sz="1200" b="0" i="1" kern="1200" baseline="0" dirty="0">
                <a:solidFill>
                  <a:schemeClr val="tx1"/>
                </a:solidFill>
                <a:effectLst/>
                <a:latin typeface="+mn-lt"/>
                <a:ea typeface="+mn-ea"/>
                <a:cs typeface="+mn-cs"/>
              </a:rPr>
              <a:t>also </a:t>
            </a:r>
            <a:r>
              <a:rPr lang="en-US" sz="1200" b="0" i="0" kern="1200" baseline="0" dirty="0">
                <a:solidFill>
                  <a:schemeClr val="tx1"/>
                </a:solidFill>
                <a:effectLst/>
                <a:latin typeface="+mn-lt"/>
                <a:ea typeface="+mn-ea"/>
                <a:cs typeface="+mn-cs"/>
              </a:rPr>
              <a:t>has access to my data at Victim.</a:t>
            </a:r>
            <a:endParaRPr lang="en-US" sz="1200" b="0" kern="1200" baseline="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P</a:t>
            </a:r>
            <a:r>
              <a:rPr lang="en-US" sz="1200" kern="1200" baseline="0" dirty="0">
                <a:solidFill>
                  <a:schemeClr val="tx1"/>
                </a:solidFill>
                <a:effectLst/>
                <a:latin typeface="+mn-lt"/>
                <a:ea typeface="+mn-ea"/>
                <a:cs typeface="+mn-cs"/>
              </a:rPr>
              <a:t>ossible because OAuth access tokens do not have </a:t>
            </a:r>
            <a:r>
              <a:rPr lang="en-US" sz="1200" b="1" kern="1200" baseline="0" dirty="0">
                <a:solidFill>
                  <a:schemeClr val="tx1"/>
                </a:solidFill>
                <a:effectLst/>
                <a:latin typeface="+mn-lt"/>
                <a:ea typeface="+mn-ea"/>
                <a:cs typeface="+mn-cs"/>
              </a:rPr>
              <a:t>audience restriction</a:t>
            </a:r>
            <a:r>
              <a:rPr lang="en-US" sz="1200" kern="1200" baseline="0" dirty="0">
                <a:solidFill>
                  <a:schemeClr val="tx1"/>
                </a:solidFill>
                <a:effectLst/>
                <a:latin typeface="+mn-lt"/>
                <a:ea typeface="+mn-ea"/>
                <a:cs typeface="+mn-cs"/>
              </a:rPr>
              <a:t>. This is a problem with bearer tokens in general; Victim has no way to know that it's being compromised.</a:t>
            </a:r>
          </a:p>
          <a:p>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102</a:t>
            </a:fld>
            <a:endParaRPr lang="en-US"/>
          </a:p>
        </p:txBody>
      </p:sp>
    </p:spTree>
    <p:extLst>
      <p:ext uri="{BB962C8B-B14F-4D97-AF65-F5344CB8AC3E}">
        <p14:creationId xmlns:p14="http://schemas.microsoft.com/office/powerpoint/2010/main" val="3998374396"/>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To avoid that problem, ONLY use access tokens</a:t>
            </a:r>
            <a:r>
              <a:rPr lang="en-US" sz="1200" kern="1200" baseline="0" dirty="0">
                <a:solidFill>
                  <a:schemeClr val="tx1"/>
                </a:solidFill>
                <a:effectLst/>
                <a:latin typeface="+mn-lt"/>
                <a:ea typeface="+mn-ea"/>
                <a:cs typeface="+mn-cs"/>
              </a:rPr>
              <a:t> to access the authorized resource. </a:t>
            </a:r>
          </a:p>
          <a:p>
            <a:endParaRPr lang="en-US" sz="1200" kern="1200" baseline="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If you use possession of an access token as proof of authentication, you are vulnerable.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To solve this problem, the access token would</a:t>
            </a:r>
            <a:r>
              <a:rPr lang="en-US" sz="1200" kern="1200" baseline="0" dirty="0">
                <a:solidFill>
                  <a:schemeClr val="tx1"/>
                </a:solidFill>
                <a:effectLst/>
                <a:latin typeface="+mn-lt"/>
                <a:ea typeface="+mn-ea"/>
                <a:cs typeface="+mn-cs"/>
              </a:rPr>
              <a:t> need to include some additional stuff:</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assert </a:t>
            </a:r>
            <a:r>
              <a:rPr lang="en-US" sz="1200" b="1" u="sng" kern="1200" dirty="0">
                <a:solidFill>
                  <a:schemeClr val="tx1"/>
                </a:solidFill>
                <a:effectLst/>
                <a:latin typeface="+mn-lt"/>
                <a:ea typeface="+mn-ea"/>
                <a:cs typeface="+mn-cs"/>
              </a:rPr>
              <a:t>which client</a:t>
            </a:r>
            <a:r>
              <a:rPr lang="en-US" sz="1200" kern="1200" dirty="0">
                <a:solidFill>
                  <a:schemeClr val="tx1"/>
                </a:solidFill>
                <a:effectLst/>
                <a:latin typeface="+mn-lt"/>
                <a:ea typeface="+mn-ea"/>
                <a:cs typeface="+mn-cs"/>
              </a:rPr>
              <a:t> it was granted to and </a:t>
            </a:r>
          </a:p>
          <a:p>
            <a:pPr marL="171450" indent="-171450">
              <a:buFont typeface="Arial" panose="020B0604020202020204" pitchFamily="34" charset="0"/>
              <a:buChar char="•"/>
            </a:pPr>
            <a:r>
              <a:rPr lang="en-US" sz="1200" b="1" u="sng" kern="1200" dirty="0">
                <a:solidFill>
                  <a:schemeClr val="tx1"/>
                </a:solidFill>
                <a:effectLst/>
                <a:latin typeface="+mn-lt"/>
                <a:ea typeface="+mn-ea"/>
                <a:cs typeface="+mn-cs"/>
              </a:rPr>
              <a:t>which authenticated</a:t>
            </a:r>
            <a:r>
              <a:rPr lang="en-US" sz="1200" b="1" u="sng" kern="1200" baseline="0" dirty="0">
                <a:solidFill>
                  <a:schemeClr val="tx1"/>
                </a:solidFill>
                <a:effectLst/>
                <a:latin typeface="+mn-lt"/>
                <a:ea typeface="+mn-ea"/>
                <a:cs typeface="+mn-cs"/>
              </a:rPr>
              <a:t> </a:t>
            </a:r>
            <a:r>
              <a:rPr lang="en-US" sz="1200" b="1" u="sng" kern="1200" dirty="0">
                <a:solidFill>
                  <a:schemeClr val="tx1"/>
                </a:solidFill>
                <a:effectLst/>
                <a:latin typeface="+mn-lt"/>
                <a:ea typeface="+mn-ea"/>
                <a:cs typeface="+mn-cs"/>
              </a:rPr>
              <a:t>identity</a:t>
            </a:r>
            <a:r>
              <a:rPr lang="en-US" sz="1200" kern="1200" dirty="0">
                <a:solidFill>
                  <a:schemeClr val="tx1"/>
                </a:solidFill>
                <a:effectLst/>
                <a:latin typeface="+mn-lt"/>
                <a:ea typeface="+mn-ea"/>
                <a:cs typeface="+mn-cs"/>
              </a:rPr>
              <a:t> authorized it</a:t>
            </a:r>
          </a:p>
          <a:p>
            <a:pPr marL="0" indent="0">
              <a:buFont typeface="Arial" panose="020B0604020202020204" pitchFamily="34" charset="0"/>
              <a:buNone/>
            </a:pPr>
            <a:endParaRPr lang="en-US" sz="1200" kern="1200" dirty="0">
              <a:solidFill>
                <a:schemeClr val="tx1"/>
              </a:solidFill>
              <a:effectLst/>
              <a:latin typeface="+mn-lt"/>
              <a:ea typeface="+mn-ea"/>
              <a:cs typeface="+mn-cs"/>
            </a:endParaRPr>
          </a:p>
          <a:p>
            <a:pPr marL="0" indent="0">
              <a:buFont typeface="Arial" panose="020B0604020202020204" pitchFamily="34" charset="0"/>
              <a:buNone/>
            </a:pPr>
            <a:r>
              <a:rPr lang="en-US" sz="1200" kern="1200" dirty="0">
                <a:solidFill>
                  <a:schemeClr val="tx1"/>
                </a:solidFill>
                <a:effectLst/>
                <a:latin typeface="+mn-lt"/>
                <a:ea typeface="+mn-ea"/>
                <a:cs typeface="+mn-cs"/>
              </a:rPr>
              <a:t>That way, only </a:t>
            </a:r>
            <a:r>
              <a:rPr lang="en-US" sz="1200" kern="1200" dirty="0" err="1">
                <a:solidFill>
                  <a:schemeClr val="tx1"/>
                </a:solidFill>
                <a:effectLst/>
                <a:latin typeface="+mn-lt"/>
                <a:ea typeface="+mn-ea"/>
                <a:cs typeface="+mn-cs"/>
              </a:rPr>
              <a:t>BadGuy</a:t>
            </a:r>
            <a:r>
              <a:rPr lang="en-US" sz="1200" kern="1200" dirty="0">
                <a:solidFill>
                  <a:schemeClr val="tx1"/>
                </a:solidFill>
                <a:effectLst/>
                <a:latin typeface="+mn-lt"/>
                <a:ea typeface="+mn-ea"/>
                <a:cs typeface="+mn-cs"/>
              </a:rPr>
              <a:t> would be able to use the token that I authorized, and the</a:t>
            </a:r>
            <a:r>
              <a:rPr lang="en-US" sz="1200" kern="1200" baseline="0" dirty="0">
                <a:solidFill>
                  <a:schemeClr val="tx1"/>
                </a:solidFill>
                <a:effectLst/>
                <a:latin typeface="+mn-lt"/>
                <a:ea typeface="+mn-ea"/>
                <a:cs typeface="+mn-cs"/>
              </a:rPr>
              <a:t> token could also serve as proof of identity to that authorized client only.</a:t>
            </a: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103</a:t>
            </a:fld>
            <a:endParaRPr lang="en-US"/>
          </a:p>
        </p:txBody>
      </p:sp>
    </p:spTree>
    <p:extLst>
      <p:ext uri="{BB962C8B-B14F-4D97-AF65-F5344CB8AC3E}">
        <p14:creationId xmlns:p14="http://schemas.microsoft.com/office/powerpoint/2010/main" val="2700233871"/>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That’s the basic concept behind OpenID Connect. </a:t>
            </a:r>
          </a:p>
          <a:p>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Open standard that defines an </a:t>
            </a:r>
            <a:r>
              <a:rPr lang="en-US" sz="1200" b="1" kern="1200" dirty="0">
                <a:solidFill>
                  <a:schemeClr val="tx1"/>
                </a:solidFill>
                <a:effectLst/>
                <a:latin typeface="+mn-lt"/>
                <a:ea typeface="+mn-ea"/>
                <a:cs typeface="+mn-cs"/>
              </a:rPr>
              <a:t>interoperable identity layer</a:t>
            </a:r>
            <a:r>
              <a:rPr lang="en-US" sz="1200" kern="1200" dirty="0">
                <a:solidFill>
                  <a:schemeClr val="tx1"/>
                </a:solidFill>
                <a:effectLst/>
                <a:latin typeface="+mn-lt"/>
                <a:ea typeface="+mn-ea"/>
                <a:cs typeface="+mn-cs"/>
              </a:rPr>
              <a:t> </a:t>
            </a:r>
            <a:r>
              <a:rPr lang="en-US" sz="1200" u="sng" kern="1200" dirty="0">
                <a:solidFill>
                  <a:schemeClr val="tx1"/>
                </a:solidFill>
                <a:effectLst/>
                <a:latin typeface="+mn-lt"/>
                <a:ea typeface="+mn-ea"/>
                <a:cs typeface="+mn-cs"/>
              </a:rPr>
              <a:t>on top of</a:t>
            </a:r>
            <a:r>
              <a:rPr lang="en-US" sz="1200" kern="1200" dirty="0">
                <a:solidFill>
                  <a:schemeClr val="tx1"/>
                </a:solidFill>
                <a:effectLst/>
                <a:latin typeface="+mn-lt"/>
                <a:ea typeface="+mn-ea"/>
                <a:cs typeface="+mn-cs"/>
              </a:rPr>
              <a:t> OAuth 2.0. </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Allows authentication against </a:t>
            </a:r>
            <a:r>
              <a:rPr lang="en-US" sz="1200" b="1" kern="1200" dirty="0">
                <a:solidFill>
                  <a:schemeClr val="tx1"/>
                </a:solidFill>
                <a:effectLst/>
                <a:latin typeface="+mn-lt"/>
                <a:ea typeface="+mn-ea"/>
                <a:cs typeface="+mn-cs"/>
              </a:rPr>
              <a:t>3</a:t>
            </a:r>
            <a:r>
              <a:rPr lang="en-US" sz="1200" b="1" kern="1200" baseline="30000" dirty="0">
                <a:solidFill>
                  <a:schemeClr val="tx1"/>
                </a:solidFill>
                <a:effectLst/>
                <a:latin typeface="+mn-lt"/>
                <a:ea typeface="+mn-ea"/>
                <a:cs typeface="+mn-cs"/>
              </a:rPr>
              <a:t>rd</a:t>
            </a:r>
            <a:r>
              <a:rPr lang="en-US" sz="1200" b="1" kern="1200" dirty="0">
                <a:solidFill>
                  <a:schemeClr val="tx1"/>
                </a:solidFill>
                <a:effectLst/>
                <a:latin typeface="+mn-lt"/>
                <a:ea typeface="+mn-ea"/>
                <a:cs typeface="+mn-cs"/>
              </a:rPr>
              <a:t> party identity providers </a:t>
            </a:r>
            <a:r>
              <a:rPr lang="en-US" sz="1200" kern="1200" dirty="0">
                <a:solidFill>
                  <a:schemeClr val="tx1"/>
                </a:solidFill>
                <a:effectLst/>
                <a:latin typeface="+mn-lt"/>
                <a:ea typeface="+mn-ea"/>
                <a:cs typeface="+mn-cs"/>
              </a:rPr>
              <a:t>by closing some of the gaps we just mentioned.</a:t>
            </a:r>
          </a:p>
          <a:p>
            <a:pPr lvl="0"/>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ID Connect adds extra</a:t>
            </a:r>
            <a:r>
              <a:rPr lang="en-US" sz="1200" kern="1200" baseline="0" dirty="0">
                <a:solidFill>
                  <a:schemeClr val="tx1"/>
                </a:solidFill>
                <a:effectLst/>
                <a:latin typeface="+mn-lt"/>
                <a:ea typeface="+mn-ea"/>
                <a:cs typeface="+mn-cs"/>
              </a:rPr>
              <a:t> tokens</a:t>
            </a:r>
            <a:r>
              <a:rPr lang="en-US" sz="1200" kern="1200" dirty="0">
                <a:solidFill>
                  <a:schemeClr val="tx1"/>
                </a:solidFill>
                <a:effectLst/>
                <a:latin typeface="+mn-lt"/>
                <a:ea typeface="+mn-ea"/>
                <a:cs typeface="+mn-cs"/>
              </a:rPr>
              <a:t> which are</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given to</a:t>
            </a:r>
            <a:r>
              <a:rPr lang="en-US" sz="1200" kern="1200" baseline="0" dirty="0">
                <a:solidFill>
                  <a:schemeClr val="tx1"/>
                </a:solidFill>
                <a:effectLst/>
                <a:latin typeface="+mn-lt"/>
                <a:ea typeface="+mn-ea"/>
                <a:cs typeface="+mn-cs"/>
              </a:rPr>
              <a:t> client </a:t>
            </a:r>
            <a:r>
              <a:rPr lang="en-US" sz="1200" b="1" u="sng" kern="1200" dirty="0">
                <a:solidFill>
                  <a:schemeClr val="tx1"/>
                </a:solidFill>
                <a:effectLst/>
                <a:latin typeface="+mn-lt"/>
                <a:ea typeface="+mn-ea"/>
                <a:cs typeface="+mn-cs"/>
              </a:rPr>
              <a:t>in addition to</a:t>
            </a:r>
            <a:r>
              <a:rPr lang="en-US" sz="1200" kern="1200" dirty="0">
                <a:solidFill>
                  <a:schemeClr val="tx1"/>
                </a:solidFill>
                <a:effectLst/>
                <a:latin typeface="+mn-lt"/>
                <a:ea typeface="+mn-ea"/>
                <a:cs typeface="+mn-cs"/>
              </a:rPr>
              <a:t> regular OAuth access token. </a:t>
            </a:r>
          </a:p>
          <a:p>
            <a:pPr lvl="0"/>
            <a:r>
              <a:rPr lang="en-US" sz="1200" kern="1200" dirty="0">
                <a:solidFill>
                  <a:schemeClr val="tx1"/>
                </a:solidFill>
                <a:effectLst/>
                <a:latin typeface="+mn-lt"/>
                <a:ea typeface="+mn-ea"/>
                <a:cs typeface="+mn-cs"/>
              </a:rPr>
              <a:t>These</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have</a:t>
            </a:r>
            <a:r>
              <a:rPr lang="en-US" sz="1200" kern="1200" baseline="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well-known format</a:t>
            </a:r>
            <a:r>
              <a:rPr lang="en-US" sz="1200" kern="1200" baseline="0" dirty="0">
                <a:solidFill>
                  <a:schemeClr val="tx1"/>
                </a:solidFill>
                <a:effectLst/>
                <a:latin typeface="+mn-lt"/>
                <a:ea typeface="+mn-ea"/>
                <a:cs typeface="+mn-cs"/>
              </a:rPr>
              <a:t> so the client can extract identity claims and audience restrictions directly from the token. </a:t>
            </a:r>
          </a:p>
          <a:p>
            <a:pPr lvl="0"/>
            <a:endParaRPr lang="en-US" sz="1200" kern="1200" baseline="0" dirty="0">
              <a:solidFill>
                <a:schemeClr val="tx1"/>
              </a:solidFill>
              <a:effectLst/>
              <a:latin typeface="+mn-lt"/>
              <a:ea typeface="+mn-ea"/>
              <a:cs typeface="+mn-cs"/>
            </a:endParaRPr>
          </a:p>
          <a:p>
            <a:pPr lvl="0"/>
            <a:r>
              <a:rPr lang="en-US" sz="1200" kern="1200" baseline="0" dirty="0">
                <a:solidFill>
                  <a:schemeClr val="tx1"/>
                </a:solidFill>
                <a:effectLst/>
                <a:latin typeface="+mn-lt"/>
                <a:ea typeface="+mn-ea"/>
                <a:cs typeface="+mn-cs"/>
              </a:rPr>
              <a:t>OpenID Connect </a:t>
            </a:r>
            <a:r>
              <a:rPr lang="en-US" sz="1200" b="1" kern="1200" baseline="0" dirty="0">
                <a:solidFill>
                  <a:schemeClr val="tx1"/>
                </a:solidFill>
                <a:effectLst/>
                <a:latin typeface="+mn-lt"/>
                <a:ea typeface="+mn-ea"/>
                <a:cs typeface="+mn-cs"/>
              </a:rPr>
              <a:t>replaces OpenID 2.0</a:t>
            </a:r>
            <a:r>
              <a:rPr lang="en-US" sz="1200" b="0" kern="1200" baseline="0" dirty="0">
                <a:solidFill>
                  <a:schemeClr val="tx1"/>
                </a:solidFill>
                <a:effectLst/>
                <a:latin typeface="+mn-lt"/>
                <a:ea typeface="+mn-ea"/>
                <a:cs typeface="+mn-cs"/>
              </a:rPr>
              <a:t> and is the best way to implement something like “Log in with Google” on your app</a:t>
            </a:r>
            <a:r>
              <a:rPr lang="en-US" sz="1200" kern="1200" baseline="0" dirty="0">
                <a:solidFill>
                  <a:schemeClr val="tx1"/>
                </a:solidFill>
                <a:effectLst/>
                <a:latin typeface="+mn-lt"/>
                <a:ea typeface="+mn-ea"/>
                <a:cs typeface="+mn-cs"/>
              </a:rPr>
              <a:t>.</a:t>
            </a:r>
          </a:p>
          <a:p>
            <a:pPr lvl="0"/>
            <a:endParaRPr lang="en-US" sz="1200" u="sng" kern="1200" baseline="0" dirty="0">
              <a:solidFill>
                <a:schemeClr val="tx1"/>
              </a:solidFill>
              <a:effectLst/>
              <a:latin typeface="+mn-lt"/>
              <a:ea typeface="+mn-ea"/>
              <a:cs typeface="+mn-cs"/>
            </a:endParaRPr>
          </a:p>
          <a:p>
            <a:pPr lvl="0"/>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104</a:t>
            </a:fld>
            <a:endParaRPr lang="en-US"/>
          </a:p>
        </p:txBody>
      </p:sp>
    </p:spTree>
    <p:extLst>
      <p:ext uri="{BB962C8B-B14F-4D97-AF65-F5344CB8AC3E}">
        <p14:creationId xmlns:p14="http://schemas.microsoft.com/office/powerpoint/2010/main" val="795949192"/>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To wrap up our review of authentication options I want to touch very briefly on two additional techniques that you might want to be aware of.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first is SAML, which stands for “Security Assertion Markup Language”. It basically does the same thing as JSON Web Tokens, but uses SOAP and XML rather than JSON over HTTP. SAML is older and more complex than JWT, but it does offer some additional functionality. SAML is very commonly used for enterprise single-sign-on scenarios, although JWT is starting to see some adoption in this area.</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second is WS-Security, and honestly I don’t know much about it. If you’re dealing with very complex, enterprise-grade authentication scenarios then you might want to hire a security expert to help. It’s probably safe to say that nobody attending my 101-level intro to authentication systems has any business implementing WS-Security in PROD without a little help.</a:t>
            </a:r>
          </a:p>
        </p:txBody>
      </p:sp>
      <p:sp>
        <p:nvSpPr>
          <p:cNvPr id="4" name="Slide Number Placeholder 3"/>
          <p:cNvSpPr>
            <a:spLocks noGrp="1"/>
          </p:cNvSpPr>
          <p:nvPr>
            <p:ph type="sldNum" sz="quarter" idx="10"/>
          </p:nvPr>
        </p:nvSpPr>
        <p:spPr/>
        <p:txBody>
          <a:bodyPr/>
          <a:lstStyle/>
          <a:p>
            <a:fld id="{89029652-62E7-43D6-83B5-097D7B7AA5D8}" type="slidenum">
              <a:rPr lang="en-US" smtClean="0"/>
              <a:t>105</a:t>
            </a:fld>
            <a:endParaRPr lang="en-US"/>
          </a:p>
        </p:txBody>
      </p:sp>
    </p:spTree>
    <p:extLst>
      <p:ext uri="{BB962C8B-B14F-4D97-AF65-F5344CB8AC3E}">
        <p14:creationId xmlns:p14="http://schemas.microsoft.com/office/powerpoint/2010/main" val="2298612725"/>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OK, so I just threw a metric </a:t>
            </a:r>
            <a:r>
              <a:rPr lang="en-US" sz="1200" kern="1200" dirty="0" err="1">
                <a:solidFill>
                  <a:schemeClr val="tx1"/>
                </a:solidFill>
                <a:effectLst/>
                <a:latin typeface="+mn-lt"/>
                <a:ea typeface="+mn-ea"/>
                <a:cs typeface="+mn-cs"/>
              </a:rPr>
              <a:t>crapton</a:t>
            </a:r>
            <a:r>
              <a:rPr lang="en-US" sz="1200" kern="1200" dirty="0">
                <a:solidFill>
                  <a:schemeClr val="tx1"/>
                </a:solidFill>
                <a:effectLst/>
                <a:latin typeface="+mn-lt"/>
                <a:ea typeface="+mn-ea"/>
                <a:cs typeface="+mn-cs"/>
              </a:rPr>
              <a:t> of information at you. We talked about a lot of different authentication choices with a lot of different trade-offs. Like most things in this industry, the correct answer to this question is “it depends”.</a:t>
            </a:r>
          </a:p>
        </p:txBody>
      </p:sp>
      <p:sp>
        <p:nvSpPr>
          <p:cNvPr id="4" name="Slide Number Placeholder 3"/>
          <p:cNvSpPr>
            <a:spLocks noGrp="1"/>
          </p:cNvSpPr>
          <p:nvPr>
            <p:ph type="sldNum" sz="quarter" idx="10"/>
          </p:nvPr>
        </p:nvSpPr>
        <p:spPr/>
        <p:txBody>
          <a:bodyPr/>
          <a:lstStyle/>
          <a:p>
            <a:fld id="{89029652-62E7-43D6-83B5-097D7B7AA5D8}" type="slidenum">
              <a:rPr lang="en-US" smtClean="0"/>
              <a:t>106</a:t>
            </a:fld>
            <a:endParaRPr lang="en-US"/>
          </a:p>
        </p:txBody>
      </p:sp>
    </p:spTree>
    <p:extLst>
      <p:ext uri="{BB962C8B-B14F-4D97-AF65-F5344CB8AC3E}">
        <p14:creationId xmlns:p14="http://schemas.microsoft.com/office/powerpoint/2010/main" val="465937845"/>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Client certificates are pretty easy to use, </a:t>
            </a:r>
            <a:r>
              <a:rPr lang="en-US" sz="1200" b="1" kern="1200" dirty="0">
                <a:solidFill>
                  <a:schemeClr val="tx1"/>
                </a:solidFill>
                <a:effectLst/>
                <a:latin typeface="+mn-lt"/>
                <a:ea typeface="+mn-ea"/>
                <a:cs typeface="+mn-cs"/>
              </a:rPr>
              <a:t>IF you can get your users to install them</a:t>
            </a:r>
            <a:r>
              <a:rPr lang="en-US" sz="1200" kern="1200" dirty="0">
                <a:solidFill>
                  <a:schemeClr val="tx1"/>
                </a:solidFill>
                <a:effectLst/>
                <a:latin typeface="+mn-lt"/>
                <a:ea typeface="+mn-ea"/>
                <a:cs typeface="+mn-cs"/>
              </a:rPr>
              <a:t>. They aren't a good fit for the public internet.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is worth considering</a:t>
            </a:r>
            <a:r>
              <a:rPr lang="en-US" sz="1200" kern="1200" baseline="0" dirty="0">
                <a:solidFill>
                  <a:schemeClr val="tx1"/>
                </a:solidFill>
                <a:effectLst/>
                <a:latin typeface="+mn-lt"/>
                <a:ea typeface="+mn-ea"/>
                <a:cs typeface="+mn-cs"/>
              </a:rPr>
              <a:t> if you're securing a private API against Active Directory</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107</a:t>
            </a:fld>
            <a:endParaRPr lang="en-US"/>
          </a:p>
        </p:txBody>
      </p:sp>
    </p:spTree>
    <p:extLst>
      <p:ext uri="{BB962C8B-B14F-4D97-AF65-F5344CB8AC3E}">
        <p14:creationId xmlns:p14="http://schemas.microsoft.com/office/powerpoint/2010/main" val="3559253081"/>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Basic </a:t>
            </a:r>
            <a:r>
              <a:rPr lang="en-US" sz="1200" kern="1200" dirty="0" err="1">
                <a:solidFill>
                  <a:schemeClr val="tx1"/>
                </a:solidFill>
                <a:effectLst/>
                <a:latin typeface="+mn-lt"/>
                <a:ea typeface="+mn-ea"/>
                <a:cs typeface="+mn-cs"/>
              </a:rPr>
              <a:t>Auth</a:t>
            </a:r>
            <a:r>
              <a:rPr lang="en-US" sz="1200" kern="1200" dirty="0">
                <a:solidFill>
                  <a:schemeClr val="tx1"/>
                </a:solidFill>
                <a:effectLst/>
                <a:latin typeface="+mn-lt"/>
                <a:ea typeface="+mn-ea"/>
                <a:cs typeface="+mn-cs"/>
              </a:rPr>
              <a:t> might</a:t>
            </a:r>
            <a:r>
              <a:rPr lang="en-US" sz="1200" kern="1200" baseline="0" dirty="0">
                <a:solidFill>
                  <a:schemeClr val="tx1"/>
                </a:solidFill>
                <a:effectLst/>
                <a:latin typeface="+mn-lt"/>
                <a:ea typeface="+mn-ea"/>
                <a:cs typeface="+mn-cs"/>
              </a:rPr>
              <a:t> be a good fit for </a:t>
            </a:r>
            <a:r>
              <a:rPr lang="en-US" sz="1200" kern="1200" dirty="0">
                <a:solidFill>
                  <a:schemeClr val="tx1"/>
                </a:solidFill>
                <a:effectLst/>
                <a:latin typeface="+mn-lt"/>
                <a:ea typeface="+mn-ea"/>
                <a:cs typeface="+mn-cs"/>
              </a:rPr>
              <a:t>server-to-server</a:t>
            </a:r>
            <a:r>
              <a:rPr lang="en-US" sz="1200" kern="1200" baseline="0" dirty="0">
                <a:solidFill>
                  <a:schemeClr val="tx1"/>
                </a:solidFill>
                <a:effectLst/>
                <a:latin typeface="+mn-lt"/>
                <a:ea typeface="+mn-ea"/>
                <a:cs typeface="+mn-cs"/>
              </a:rPr>
              <a:t> API calls against a standard user database such as </a:t>
            </a:r>
            <a:r>
              <a:rPr lang="en-US" sz="1200" kern="1200" dirty="0" err="1">
                <a:solidFill>
                  <a:schemeClr val="tx1"/>
                </a:solidFill>
                <a:effectLst/>
                <a:latin typeface="+mn-lt"/>
                <a:ea typeface="+mn-ea"/>
                <a:cs typeface="+mn-cs"/>
              </a:rPr>
              <a:t>ActiveDirectory</a:t>
            </a:r>
            <a:r>
              <a:rPr lang="en-US" sz="1200" kern="1200" dirty="0">
                <a:solidFill>
                  <a:schemeClr val="tx1"/>
                </a:solidFill>
                <a:effectLst/>
                <a:latin typeface="+mn-lt"/>
                <a:ea typeface="+mn-ea"/>
                <a:cs typeface="+mn-cs"/>
              </a:rPr>
              <a:t>. Just remember that you're passing the primary</a:t>
            </a:r>
            <a:r>
              <a:rPr lang="en-US" sz="1200" kern="1200" baseline="0" dirty="0">
                <a:solidFill>
                  <a:schemeClr val="tx1"/>
                </a:solidFill>
                <a:effectLst/>
                <a:latin typeface="+mn-lt"/>
                <a:ea typeface="+mn-ea"/>
                <a:cs typeface="+mn-cs"/>
              </a:rPr>
              <a:t> account credentials over the wire in plain text.</a:t>
            </a: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108</a:t>
            </a:fld>
            <a:endParaRPr lang="en-US"/>
          </a:p>
        </p:txBody>
      </p:sp>
    </p:spTree>
    <p:extLst>
      <p:ext uri="{BB962C8B-B14F-4D97-AF65-F5344CB8AC3E}">
        <p14:creationId xmlns:p14="http://schemas.microsoft.com/office/powerpoint/2010/main" val="980865128"/>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There’s no good reason to use Digest Auth. Anyone that tells you to do this is about 15 years out of date.</a:t>
            </a:r>
          </a:p>
        </p:txBody>
      </p:sp>
      <p:sp>
        <p:nvSpPr>
          <p:cNvPr id="4" name="Slide Number Placeholder 3"/>
          <p:cNvSpPr>
            <a:spLocks noGrp="1"/>
          </p:cNvSpPr>
          <p:nvPr>
            <p:ph type="sldNum" sz="quarter" idx="10"/>
          </p:nvPr>
        </p:nvSpPr>
        <p:spPr/>
        <p:txBody>
          <a:bodyPr/>
          <a:lstStyle/>
          <a:p>
            <a:fld id="{89029652-62E7-43D6-83B5-097D7B7AA5D8}" type="slidenum">
              <a:rPr lang="en-US" smtClean="0"/>
              <a:t>109</a:t>
            </a:fld>
            <a:endParaRPr lang="en-US"/>
          </a:p>
        </p:txBody>
      </p:sp>
    </p:spTree>
    <p:extLst>
      <p:ext uri="{BB962C8B-B14F-4D97-AF65-F5344CB8AC3E}">
        <p14:creationId xmlns:p14="http://schemas.microsoft.com/office/powerpoint/2010/main" val="17409928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simplest way to secure your API is to use the authentication features built directly into your</a:t>
            </a:r>
            <a:r>
              <a:rPr lang="en-US" sz="1200" kern="1200" baseline="0" dirty="0">
                <a:solidFill>
                  <a:schemeClr val="tx1"/>
                </a:solidFill>
                <a:effectLst/>
                <a:latin typeface="+mn-lt"/>
                <a:ea typeface="+mn-ea"/>
                <a:cs typeface="+mn-cs"/>
              </a:rPr>
              <a:t> web </a:t>
            </a:r>
            <a:r>
              <a:rPr lang="en-US" sz="1200" kern="1200" dirty="0">
                <a:solidFill>
                  <a:schemeClr val="tx1"/>
                </a:solidFill>
                <a:effectLst/>
                <a:latin typeface="+mn-lt"/>
                <a:ea typeface="+mn-ea"/>
                <a:cs typeface="+mn-cs"/>
              </a:rPr>
              <a:t>server platform.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These</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3 solutions are </a:t>
            </a:r>
            <a:r>
              <a:rPr lang="en-US" sz="1200" b="1" kern="1200" dirty="0">
                <a:solidFill>
                  <a:schemeClr val="tx1"/>
                </a:solidFill>
                <a:effectLst/>
                <a:latin typeface="+mn-lt"/>
                <a:ea typeface="+mn-ea"/>
                <a:cs typeface="+mn-cs"/>
              </a:rPr>
              <a:t>standards-based, </a:t>
            </a:r>
            <a:r>
              <a:rPr lang="en-US" sz="1200" b="0" kern="1200" dirty="0">
                <a:solidFill>
                  <a:schemeClr val="tx1"/>
                </a:solidFill>
                <a:effectLst/>
                <a:latin typeface="+mn-lt"/>
                <a:ea typeface="+mn-ea"/>
                <a:cs typeface="+mn-cs"/>
              </a:rPr>
              <a:t>are </a:t>
            </a:r>
            <a:r>
              <a:rPr lang="en-US" sz="1200" b="1" kern="1200" dirty="0">
                <a:solidFill>
                  <a:schemeClr val="tx1"/>
                </a:solidFill>
                <a:effectLst/>
                <a:latin typeface="+mn-lt"/>
                <a:ea typeface="+mn-ea"/>
                <a:cs typeface="+mn-cs"/>
              </a:rPr>
              <a:t>supported </a:t>
            </a:r>
            <a:r>
              <a:rPr lang="en-US" sz="1200" b="1" kern="1200" baseline="0" dirty="0">
                <a:solidFill>
                  <a:schemeClr val="tx1"/>
                </a:solidFill>
                <a:effectLst/>
                <a:latin typeface="+mn-lt"/>
                <a:ea typeface="+mn-ea"/>
                <a:cs typeface="+mn-cs"/>
              </a:rPr>
              <a:t>by all major web servers, </a:t>
            </a:r>
            <a:r>
              <a:rPr lang="en-US" sz="1200" kern="1200" baseline="0" dirty="0">
                <a:solidFill>
                  <a:schemeClr val="tx1"/>
                </a:solidFill>
                <a:effectLst/>
                <a:latin typeface="+mn-lt"/>
                <a:ea typeface="+mn-ea"/>
                <a:cs typeface="+mn-cs"/>
              </a:rPr>
              <a:t>and using them generally requires </a:t>
            </a:r>
            <a:r>
              <a:rPr lang="en-US" sz="1200" b="1" kern="1200" baseline="0" dirty="0">
                <a:solidFill>
                  <a:schemeClr val="tx1"/>
                </a:solidFill>
                <a:effectLst/>
                <a:latin typeface="+mn-lt"/>
                <a:ea typeface="+mn-ea"/>
                <a:cs typeface="+mn-cs"/>
              </a:rPr>
              <a:t>very little custom code</a:t>
            </a:r>
            <a:r>
              <a:rPr lang="en-US" sz="1200" kern="1200" baseline="0" dirty="0">
                <a:solidFill>
                  <a:schemeClr val="tx1"/>
                </a:solidFill>
                <a:effectLst/>
                <a:latin typeface="+mn-lt"/>
                <a:ea typeface="+mn-ea"/>
                <a:cs typeface="+mn-cs"/>
              </a:rPr>
              <a:t>. If you need something quick and dirty, start here.</a:t>
            </a:r>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11</a:t>
            </a:fld>
            <a:endParaRPr lang="en-US"/>
          </a:p>
        </p:txBody>
      </p:sp>
    </p:spTree>
    <p:extLst>
      <p:ext uri="{BB962C8B-B14F-4D97-AF65-F5344CB8AC3E}">
        <p14:creationId xmlns:p14="http://schemas.microsoft.com/office/powerpoint/2010/main" val="1890173825"/>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Using API Keys as “bearer tokens”, where you pass the key itself with each request, is really easy to implement so it’s great for rapidly standing up a new API when you don’t need top-notch security.</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Just remember to use TLS for all requests.</a:t>
            </a:r>
          </a:p>
        </p:txBody>
      </p:sp>
      <p:sp>
        <p:nvSpPr>
          <p:cNvPr id="4" name="Slide Number Placeholder 3"/>
          <p:cNvSpPr>
            <a:spLocks noGrp="1"/>
          </p:cNvSpPr>
          <p:nvPr>
            <p:ph type="sldNum" sz="quarter" idx="10"/>
          </p:nvPr>
        </p:nvSpPr>
        <p:spPr/>
        <p:txBody>
          <a:bodyPr/>
          <a:lstStyle/>
          <a:p>
            <a:fld id="{89029652-62E7-43D6-83B5-097D7B7AA5D8}" type="slidenum">
              <a:rPr lang="en-US" smtClean="0"/>
              <a:t>110</a:t>
            </a:fld>
            <a:endParaRPr lang="en-US"/>
          </a:p>
        </p:txBody>
      </p:sp>
    </p:spTree>
    <p:extLst>
      <p:ext uri="{BB962C8B-B14F-4D97-AF65-F5344CB8AC3E}">
        <p14:creationId xmlns:p14="http://schemas.microsoft.com/office/powerpoint/2010/main" val="2743446596"/>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If you want more security than you get with bearer tokens, then use API Keys to sign requests.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Remember that creating the signature can be complex and requires that the client and server create the hash in exactly the same way. The need to document and support the canonicalization process may make</a:t>
            </a:r>
            <a:r>
              <a:rPr lang="en-US" sz="1200" kern="1200" baseline="0" dirty="0">
                <a:solidFill>
                  <a:schemeClr val="tx1"/>
                </a:solidFill>
                <a:effectLst/>
                <a:latin typeface="+mn-lt"/>
                <a:ea typeface="+mn-ea"/>
                <a:cs typeface="+mn-cs"/>
              </a:rPr>
              <a:t> supporting 3</a:t>
            </a:r>
            <a:r>
              <a:rPr lang="en-US" sz="1200" kern="1200" baseline="30000" dirty="0">
                <a:solidFill>
                  <a:schemeClr val="tx1"/>
                </a:solidFill>
                <a:effectLst/>
                <a:latin typeface="+mn-lt"/>
                <a:ea typeface="+mn-ea"/>
                <a:cs typeface="+mn-cs"/>
              </a:rPr>
              <a:t>rd</a:t>
            </a:r>
            <a:r>
              <a:rPr lang="en-US" sz="1200" kern="1200" baseline="0" dirty="0">
                <a:solidFill>
                  <a:schemeClr val="tx1"/>
                </a:solidFill>
                <a:effectLst/>
                <a:latin typeface="+mn-lt"/>
                <a:ea typeface="+mn-ea"/>
                <a:cs typeface="+mn-cs"/>
              </a:rPr>
              <a:t> party clients a pain, so this might be best when </a:t>
            </a:r>
            <a:r>
              <a:rPr lang="en-US" sz="1200" kern="1200" dirty="0">
                <a:solidFill>
                  <a:schemeClr val="tx1"/>
                </a:solidFill>
                <a:effectLst/>
                <a:latin typeface="+mn-lt"/>
                <a:ea typeface="+mn-ea"/>
                <a:cs typeface="+mn-cs"/>
              </a:rPr>
              <a:t>you’re writing </a:t>
            </a:r>
            <a:r>
              <a:rPr lang="en-US" sz="1200" i="1" kern="1200" dirty="0">
                <a:solidFill>
                  <a:schemeClr val="tx1"/>
                </a:solidFill>
                <a:effectLst/>
                <a:latin typeface="+mn-lt"/>
                <a:ea typeface="+mn-ea"/>
                <a:cs typeface="+mn-cs"/>
              </a:rPr>
              <a:t>both </a:t>
            </a:r>
            <a:r>
              <a:rPr lang="en-US" sz="1200" kern="1200" dirty="0">
                <a:solidFill>
                  <a:schemeClr val="tx1"/>
                </a:solidFill>
                <a:effectLst/>
                <a:latin typeface="+mn-lt"/>
                <a:ea typeface="+mn-ea"/>
                <a:cs typeface="+mn-cs"/>
              </a:rPr>
              <a:t>the client and server yourself.</a:t>
            </a:r>
          </a:p>
        </p:txBody>
      </p:sp>
      <p:sp>
        <p:nvSpPr>
          <p:cNvPr id="4" name="Slide Number Placeholder 3"/>
          <p:cNvSpPr>
            <a:spLocks noGrp="1"/>
          </p:cNvSpPr>
          <p:nvPr>
            <p:ph type="sldNum" sz="quarter" idx="10"/>
          </p:nvPr>
        </p:nvSpPr>
        <p:spPr/>
        <p:txBody>
          <a:bodyPr/>
          <a:lstStyle/>
          <a:p>
            <a:fld id="{89029652-62E7-43D6-83B5-097D7B7AA5D8}" type="slidenum">
              <a:rPr lang="en-US" smtClean="0"/>
              <a:t>111</a:t>
            </a:fld>
            <a:endParaRPr lang="en-US"/>
          </a:p>
        </p:txBody>
      </p:sp>
    </p:spTree>
    <p:extLst>
      <p:ext uri="{BB962C8B-B14F-4D97-AF65-F5344CB8AC3E}">
        <p14:creationId xmlns:p14="http://schemas.microsoft.com/office/powerpoint/2010/main" val="786082721"/>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JSON Web Tokens are definitely</a:t>
            </a:r>
            <a:r>
              <a:rPr lang="en-US" sz="1200" kern="1200" baseline="0" dirty="0">
                <a:solidFill>
                  <a:schemeClr val="tx1"/>
                </a:solidFill>
                <a:effectLst/>
                <a:latin typeface="+mn-lt"/>
                <a:ea typeface="+mn-ea"/>
                <a:cs typeface="+mn-cs"/>
              </a:rPr>
              <a:t> worth a look if you're writing a JS client.</a:t>
            </a:r>
          </a:p>
          <a:p>
            <a:endParaRPr lang="en-US" sz="1200" kern="1200" baseline="0" dirty="0">
              <a:solidFill>
                <a:schemeClr val="tx1"/>
              </a:solidFill>
              <a:effectLst/>
              <a:latin typeface="+mn-lt"/>
              <a:ea typeface="+mn-ea"/>
              <a:cs typeface="+mn-cs"/>
            </a:endParaRPr>
          </a:p>
          <a:p>
            <a:r>
              <a:rPr lang="en-US" sz="1200" kern="1200" baseline="0" dirty="0">
                <a:solidFill>
                  <a:schemeClr val="tx1"/>
                </a:solidFill>
                <a:effectLst/>
                <a:latin typeface="+mn-lt"/>
                <a:ea typeface="+mn-ea"/>
                <a:cs typeface="+mn-cs"/>
              </a:rPr>
              <a:t>These can also be useful for tracking state without "sessions" in server memory and for implementing lightweight SSO integrations. </a:t>
            </a: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Remember that this does require a secure login with user-entered credentials to initialize the token, so JWT isn’t a good fit for automated, server-to-server interaction. (Or more accurately, JWT is a fine way to handle </a:t>
            </a:r>
            <a:r>
              <a:rPr lang="en-US" sz="1200" i="1" kern="1200" dirty="0">
                <a:solidFill>
                  <a:schemeClr val="tx1"/>
                </a:solidFill>
                <a:effectLst/>
                <a:latin typeface="+mn-lt"/>
                <a:ea typeface="+mn-ea"/>
                <a:cs typeface="+mn-cs"/>
              </a:rPr>
              <a:t>authorization </a:t>
            </a:r>
            <a:r>
              <a:rPr lang="en-US" sz="1200" kern="1200" dirty="0">
                <a:solidFill>
                  <a:schemeClr val="tx1"/>
                </a:solidFill>
                <a:effectLst/>
                <a:latin typeface="+mn-lt"/>
                <a:ea typeface="+mn-ea"/>
                <a:cs typeface="+mn-cs"/>
              </a:rPr>
              <a:t>in a server-to-server model, but it relies on something else to handle the initial </a:t>
            </a:r>
            <a:r>
              <a:rPr lang="en-US" sz="1200" i="1" kern="1200" dirty="0">
                <a:solidFill>
                  <a:schemeClr val="tx1"/>
                </a:solidFill>
                <a:effectLst/>
                <a:latin typeface="+mn-lt"/>
                <a:ea typeface="+mn-ea"/>
                <a:cs typeface="+mn-cs"/>
              </a:rPr>
              <a:t>authentication</a:t>
            </a:r>
            <a:r>
              <a:rPr lang="en-US" sz="1200" kern="1200" dirty="0">
                <a:solidFill>
                  <a:schemeClr val="tx1"/>
                </a:solidFill>
                <a:effectLst/>
                <a:latin typeface="+mn-lt"/>
                <a:ea typeface="+mn-ea"/>
                <a:cs typeface="+mn-cs"/>
              </a:rPr>
              <a:t>)</a:t>
            </a:r>
          </a:p>
        </p:txBody>
      </p:sp>
      <p:sp>
        <p:nvSpPr>
          <p:cNvPr id="4" name="Slide Number Placeholder 3"/>
          <p:cNvSpPr>
            <a:spLocks noGrp="1"/>
          </p:cNvSpPr>
          <p:nvPr>
            <p:ph type="sldNum" sz="quarter" idx="10"/>
          </p:nvPr>
        </p:nvSpPr>
        <p:spPr/>
        <p:txBody>
          <a:bodyPr/>
          <a:lstStyle/>
          <a:p>
            <a:fld id="{89029652-62E7-43D6-83B5-097D7B7AA5D8}" type="slidenum">
              <a:rPr lang="en-US" smtClean="0"/>
              <a:t>112</a:t>
            </a:fld>
            <a:endParaRPr lang="en-US"/>
          </a:p>
        </p:txBody>
      </p:sp>
    </p:spTree>
    <p:extLst>
      <p:ext uri="{BB962C8B-B14F-4D97-AF65-F5344CB8AC3E}">
        <p14:creationId xmlns:p14="http://schemas.microsoft.com/office/powerpoint/2010/main" val="790437450"/>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OAuth is a good fit if you need to support delegated access to user data.</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You should consider the 1.0 version if you only need to support web-based clients and want maximum security.</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Remember that the primary drawbacks with OAuth 1.0 are the complexity involved in making signed requests and limited support for non-browser clients, so make sure you’re prepared to deal with those things. </a:t>
            </a:r>
          </a:p>
        </p:txBody>
      </p:sp>
      <p:sp>
        <p:nvSpPr>
          <p:cNvPr id="4" name="Slide Number Placeholder 3"/>
          <p:cNvSpPr>
            <a:spLocks noGrp="1"/>
          </p:cNvSpPr>
          <p:nvPr>
            <p:ph type="sldNum" sz="quarter" idx="10"/>
          </p:nvPr>
        </p:nvSpPr>
        <p:spPr/>
        <p:txBody>
          <a:bodyPr/>
          <a:lstStyle/>
          <a:p>
            <a:fld id="{89029652-62E7-43D6-83B5-097D7B7AA5D8}" type="slidenum">
              <a:rPr lang="en-US" smtClean="0"/>
              <a:t>113</a:t>
            </a:fld>
            <a:endParaRPr lang="en-US"/>
          </a:p>
        </p:txBody>
      </p:sp>
    </p:spTree>
    <p:extLst>
      <p:ext uri="{BB962C8B-B14F-4D97-AF65-F5344CB8AC3E}">
        <p14:creationId xmlns:p14="http://schemas.microsoft.com/office/powerpoint/2010/main" val="1968691433"/>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If you need to support a wider</a:t>
            </a:r>
            <a:r>
              <a:rPr lang="en-US" sz="1200" kern="1200" baseline="0" dirty="0">
                <a:solidFill>
                  <a:schemeClr val="tx1"/>
                </a:solidFill>
                <a:effectLst/>
                <a:latin typeface="+mn-lt"/>
                <a:ea typeface="+mn-ea"/>
                <a:cs typeface="+mn-cs"/>
              </a:rPr>
              <a:t> set of devices and authentication flows, or if you care more about </a:t>
            </a:r>
            <a:r>
              <a:rPr lang="en-US" sz="1200" kern="1200" dirty="0">
                <a:solidFill>
                  <a:schemeClr val="tx1"/>
                </a:solidFill>
                <a:effectLst/>
                <a:latin typeface="+mn-lt"/>
                <a:ea typeface="+mn-ea"/>
                <a:cs typeface="+mn-cs"/>
              </a:rPr>
              <a:t>flexibility and simplicity than security, then OAuth 2.0 is a better fit than 1.0.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Just remember that OAuth 2 is a framework, not a protocol, and there may be big</a:t>
            </a:r>
            <a:r>
              <a:rPr lang="en-US" sz="1200" kern="1200" baseline="0" dirty="0">
                <a:solidFill>
                  <a:schemeClr val="tx1"/>
                </a:solidFill>
                <a:effectLst/>
                <a:latin typeface="+mn-lt"/>
                <a:ea typeface="+mn-ea"/>
                <a:cs typeface="+mn-cs"/>
              </a:rPr>
              <a:t> differences between different provider implementations.</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114</a:t>
            </a:fld>
            <a:endParaRPr lang="en-US"/>
          </a:p>
        </p:txBody>
      </p:sp>
    </p:spTree>
    <p:extLst>
      <p:ext uri="{BB962C8B-B14F-4D97-AF65-F5344CB8AC3E}">
        <p14:creationId xmlns:p14="http://schemas.microsoft.com/office/powerpoint/2010/main" val="1056529801"/>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Remember that OAuth by itself is for </a:t>
            </a:r>
            <a:r>
              <a:rPr lang="en-US" sz="1200" b="1" kern="1200" dirty="0">
                <a:solidFill>
                  <a:schemeClr val="tx1"/>
                </a:solidFill>
                <a:effectLst/>
                <a:latin typeface="+mn-lt"/>
                <a:ea typeface="+mn-ea"/>
                <a:cs typeface="+mn-cs"/>
              </a:rPr>
              <a:t>authorization only</a:t>
            </a:r>
            <a:r>
              <a:rPr lang="en-US" sz="1200" kern="1200" dirty="0">
                <a:solidFill>
                  <a:schemeClr val="tx1"/>
                </a:solidFill>
                <a:effectLst/>
                <a:latin typeface="+mn-lt"/>
                <a:ea typeface="+mn-ea"/>
                <a:cs typeface="+mn-cs"/>
              </a:rPr>
              <a: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If you want to </a:t>
            </a:r>
            <a:r>
              <a:rPr lang="en-US" sz="1200" b="1" kern="1200" dirty="0">
                <a:solidFill>
                  <a:schemeClr val="tx1"/>
                </a:solidFill>
                <a:effectLst/>
                <a:latin typeface="+mn-lt"/>
                <a:ea typeface="+mn-ea"/>
                <a:cs typeface="+mn-cs"/>
              </a:rPr>
              <a:t>authenticate</a:t>
            </a:r>
            <a:r>
              <a:rPr lang="en-US" sz="1200" b="0" kern="1200" dirty="0">
                <a:solidFill>
                  <a:schemeClr val="tx1"/>
                </a:solidFill>
                <a:effectLst/>
                <a:latin typeface="+mn-lt"/>
                <a:ea typeface="+mn-ea"/>
                <a:cs typeface="+mn-cs"/>
              </a:rPr>
              <a:t> against </a:t>
            </a:r>
            <a:r>
              <a:rPr lang="en-US" sz="1200" b="1" kern="1200" dirty="0">
                <a:solidFill>
                  <a:schemeClr val="tx1"/>
                </a:solidFill>
                <a:effectLst/>
                <a:latin typeface="+mn-lt"/>
                <a:ea typeface="+mn-ea"/>
                <a:cs typeface="+mn-cs"/>
              </a:rPr>
              <a:t>3</a:t>
            </a:r>
            <a:r>
              <a:rPr lang="en-US" sz="1200" b="1" kern="1200" baseline="30000" dirty="0">
                <a:solidFill>
                  <a:schemeClr val="tx1"/>
                </a:solidFill>
                <a:effectLst/>
                <a:latin typeface="+mn-lt"/>
                <a:ea typeface="+mn-ea"/>
                <a:cs typeface="+mn-cs"/>
              </a:rPr>
              <a:t>rd</a:t>
            </a:r>
            <a:r>
              <a:rPr lang="en-US" sz="1200" b="1" kern="1200" dirty="0">
                <a:solidFill>
                  <a:schemeClr val="tx1"/>
                </a:solidFill>
                <a:effectLst/>
                <a:latin typeface="+mn-lt"/>
                <a:ea typeface="+mn-ea"/>
                <a:cs typeface="+mn-cs"/>
              </a:rPr>
              <a:t> party data</a:t>
            </a:r>
            <a:r>
              <a:rPr lang="en-US" sz="1200" b="0" kern="1200" dirty="0">
                <a:solidFill>
                  <a:schemeClr val="tx1"/>
                </a:solidFill>
                <a:effectLst/>
                <a:latin typeface="+mn-lt"/>
                <a:ea typeface="+mn-ea"/>
                <a:cs typeface="+mn-cs"/>
              </a:rPr>
              <a:t> then use OpenID</a:t>
            </a:r>
            <a:r>
              <a:rPr lang="en-US" sz="1200" b="0" kern="1200" baseline="0" dirty="0">
                <a:solidFill>
                  <a:schemeClr val="tx1"/>
                </a:solidFill>
                <a:effectLst/>
                <a:latin typeface="+mn-lt"/>
                <a:ea typeface="+mn-ea"/>
                <a:cs typeface="+mn-cs"/>
              </a:rPr>
              <a:t> Connect on top of OAuth 2.0. </a:t>
            </a:r>
          </a:p>
        </p:txBody>
      </p:sp>
      <p:sp>
        <p:nvSpPr>
          <p:cNvPr id="4" name="Slide Number Placeholder 3"/>
          <p:cNvSpPr>
            <a:spLocks noGrp="1"/>
          </p:cNvSpPr>
          <p:nvPr>
            <p:ph type="sldNum" sz="quarter" idx="10"/>
          </p:nvPr>
        </p:nvSpPr>
        <p:spPr/>
        <p:txBody>
          <a:bodyPr/>
          <a:lstStyle/>
          <a:p>
            <a:fld id="{89029652-62E7-43D6-83B5-097D7B7AA5D8}" type="slidenum">
              <a:rPr lang="en-US" smtClean="0"/>
              <a:t>115</a:t>
            </a:fld>
            <a:endParaRPr lang="en-US"/>
          </a:p>
        </p:txBody>
      </p:sp>
    </p:spTree>
    <p:extLst>
      <p:ext uri="{BB962C8B-B14F-4D97-AF65-F5344CB8AC3E}">
        <p14:creationId xmlns:p14="http://schemas.microsoft.com/office/powerpoint/2010/main" val="876319435"/>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Lastly, you should use SAML or WS-Security if you have a sick love affair with XML, or if you have one of the very complex scenarios that </a:t>
            </a:r>
            <a:r>
              <a:rPr lang="en-US" sz="1200" i="1" kern="1200" dirty="0">
                <a:solidFill>
                  <a:schemeClr val="tx1"/>
                </a:solidFill>
                <a:effectLst/>
                <a:latin typeface="+mn-lt"/>
                <a:ea typeface="+mn-ea"/>
                <a:cs typeface="+mn-cs"/>
              </a:rPr>
              <a:t>needs </a:t>
            </a:r>
            <a:r>
              <a:rPr lang="en-US" sz="1200" kern="1200" dirty="0">
                <a:solidFill>
                  <a:schemeClr val="tx1"/>
                </a:solidFill>
                <a:effectLst/>
                <a:latin typeface="+mn-lt"/>
                <a:ea typeface="+mn-ea"/>
                <a:cs typeface="+mn-cs"/>
              </a:rPr>
              <a:t>the extra complexity they entail.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If you’re creating an API for your own internal use, or for public use on the open internet, these things are overkill and you should stick to something simpler.</a:t>
            </a:r>
          </a:p>
        </p:txBody>
      </p:sp>
      <p:sp>
        <p:nvSpPr>
          <p:cNvPr id="4" name="Slide Number Placeholder 3"/>
          <p:cNvSpPr>
            <a:spLocks noGrp="1"/>
          </p:cNvSpPr>
          <p:nvPr>
            <p:ph type="sldNum" sz="quarter" idx="10"/>
          </p:nvPr>
        </p:nvSpPr>
        <p:spPr/>
        <p:txBody>
          <a:bodyPr/>
          <a:lstStyle/>
          <a:p>
            <a:fld id="{89029652-62E7-43D6-83B5-097D7B7AA5D8}" type="slidenum">
              <a:rPr lang="en-US" smtClean="0"/>
              <a:t>116</a:t>
            </a:fld>
            <a:endParaRPr lang="en-US"/>
          </a:p>
        </p:txBody>
      </p:sp>
    </p:spTree>
    <p:extLst>
      <p:ext uri="{BB962C8B-B14F-4D97-AF65-F5344CB8AC3E}">
        <p14:creationId xmlns:p14="http://schemas.microsoft.com/office/powerpoint/2010/main" val="777464788"/>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Research shows that attendees of a talk such as this will only remember 3 things. That means that most of the information I just shared with you will vanish quickly if you don’t act on it.</a:t>
            </a:r>
          </a:p>
          <a:p>
            <a:r>
              <a:rPr lang="en-US" sz="1200" kern="1200" dirty="0">
                <a:solidFill>
                  <a:schemeClr val="tx1"/>
                </a:solidFill>
                <a:effectLst/>
                <a:latin typeface="+mn-lt"/>
                <a:ea typeface="+mn-ea"/>
                <a:cs typeface="+mn-cs"/>
              </a:rPr>
              <a:t>So here are the 3 most important things I want you to remember:</a:t>
            </a:r>
          </a:p>
          <a:p>
            <a:pPr lvl="0"/>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You can use custom API keys as bearer tokens for a quick and easy approach, or you can use API Keys to sign request using HMAC for additional security.</a:t>
            </a:r>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JSON Web Tokens are a secure, stateless way to share non-sensitive data. Be careful about cross-site scripting or cross-site request forgery.</a:t>
            </a:r>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Lastly, OAuth is for authorization, not authentication. Use OpenID Connect if you need both.</a:t>
            </a:r>
          </a:p>
        </p:txBody>
      </p:sp>
      <p:sp>
        <p:nvSpPr>
          <p:cNvPr id="4" name="Slide Number Placeholder 3"/>
          <p:cNvSpPr>
            <a:spLocks noGrp="1"/>
          </p:cNvSpPr>
          <p:nvPr>
            <p:ph type="sldNum" sz="quarter" idx="10"/>
          </p:nvPr>
        </p:nvSpPr>
        <p:spPr/>
        <p:txBody>
          <a:bodyPr/>
          <a:lstStyle/>
          <a:p>
            <a:fld id="{89029652-62E7-43D6-83B5-097D7B7AA5D8}" type="slidenum">
              <a:rPr lang="en-US" smtClean="0"/>
              <a:t>117</a:t>
            </a:fld>
            <a:endParaRPr lang="en-US"/>
          </a:p>
        </p:txBody>
      </p:sp>
    </p:spTree>
    <p:extLst>
      <p:ext uri="{BB962C8B-B14F-4D97-AF65-F5344CB8AC3E}">
        <p14:creationId xmlns:p14="http://schemas.microsoft.com/office/powerpoint/2010/main" val="2778687346"/>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Actually, you all look like smart people, so I want you to try really hard to remember a 4</a:t>
            </a:r>
            <a:r>
              <a:rPr lang="en-US" sz="1200" kern="1200" baseline="30000" dirty="0">
                <a:solidFill>
                  <a:schemeClr val="tx1"/>
                </a:solidFill>
                <a:effectLst/>
                <a:latin typeface="+mn-lt"/>
                <a:ea typeface="+mn-ea"/>
                <a:cs typeface="+mn-cs"/>
              </a:rPr>
              <a:t>th</a:t>
            </a:r>
            <a:r>
              <a:rPr lang="en-US" sz="1200" kern="1200" dirty="0">
                <a:solidFill>
                  <a:schemeClr val="tx1"/>
                </a:solidFill>
                <a:effectLst/>
                <a:latin typeface="+mn-lt"/>
                <a:ea typeface="+mn-ea"/>
                <a:cs typeface="+mn-cs"/>
              </a:rPr>
              <a:t> thing, and that’s my GitHub</a:t>
            </a:r>
            <a:r>
              <a:rPr lang="en-US" sz="1200" kern="1200" baseline="0" dirty="0">
                <a:solidFill>
                  <a:schemeClr val="tx1"/>
                </a:solidFill>
                <a:effectLst/>
                <a:latin typeface="+mn-lt"/>
                <a:ea typeface="+mn-ea"/>
                <a:cs typeface="+mn-cs"/>
              </a:rPr>
              <a:t> link</a:t>
            </a:r>
            <a:r>
              <a:rPr lang="en-US" sz="1200" kern="1200" dirty="0">
                <a:solidFill>
                  <a:schemeClr val="tx1"/>
                </a:solidFill>
                <a:effectLst/>
                <a:latin typeface="+mn-lt"/>
                <a:ea typeface="+mn-ea"/>
                <a:cs typeface="+mn-cs"/>
              </a:rPr>
              <a:t>. That's where these slides are kept along</a:t>
            </a:r>
            <a:r>
              <a:rPr lang="en-US" sz="1200" kern="1200" baseline="0" dirty="0">
                <a:solidFill>
                  <a:schemeClr val="tx1"/>
                </a:solidFill>
                <a:effectLst/>
                <a:latin typeface="+mn-lt"/>
                <a:ea typeface="+mn-ea"/>
                <a:cs typeface="+mn-cs"/>
              </a:rPr>
              <a:t> with all of my speaker notes</a:t>
            </a:r>
            <a:r>
              <a:rPr lang="en-US" sz="1200" kern="1200" baseline="0">
                <a:solidFill>
                  <a:schemeClr val="tx1"/>
                </a:solidFill>
                <a:effectLst/>
                <a:latin typeface="+mn-lt"/>
                <a:ea typeface="+mn-ea"/>
                <a:cs typeface="+mn-cs"/>
              </a:rPr>
              <a:t>.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Please feel free to reach out with feedback, questions, comments, etc. I’d love to hear from you.</a:t>
            </a:r>
          </a:p>
          <a:p>
            <a:r>
              <a:rPr lang="en-US" sz="1200" kern="1200" dirty="0">
                <a:solidFill>
                  <a:schemeClr val="tx1"/>
                </a:solidFill>
                <a:effectLst/>
                <a:latin typeface="+mn-lt"/>
                <a:ea typeface="+mn-ea"/>
                <a:cs typeface="+mn-cs"/>
              </a:rPr>
              <a:t>THANK YOU!</a:t>
            </a:r>
          </a:p>
        </p:txBody>
      </p:sp>
      <p:sp>
        <p:nvSpPr>
          <p:cNvPr id="4" name="Slide Number Placeholder 3"/>
          <p:cNvSpPr>
            <a:spLocks noGrp="1"/>
          </p:cNvSpPr>
          <p:nvPr>
            <p:ph type="sldNum" sz="quarter" idx="10"/>
          </p:nvPr>
        </p:nvSpPr>
        <p:spPr/>
        <p:txBody>
          <a:bodyPr/>
          <a:lstStyle/>
          <a:p>
            <a:fld id="{89029652-62E7-43D6-83B5-097D7B7AA5D8}" type="slidenum">
              <a:rPr lang="en-US" smtClean="0"/>
              <a:t>118</a:t>
            </a:fld>
            <a:endParaRPr lang="en-US"/>
          </a:p>
        </p:txBody>
      </p:sp>
    </p:spTree>
    <p:extLst>
      <p:ext uri="{BB962C8B-B14F-4D97-AF65-F5344CB8AC3E}">
        <p14:creationId xmlns:p14="http://schemas.microsoft.com/office/powerpoint/2010/main" val="1492457921"/>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Cognito</a:t>
            </a:r>
          </a:p>
          <a:p>
            <a:pPr marL="171450" indent="-171450">
              <a:buFontTx/>
              <a:buChar char="-"/>
            </a:pPr>
            <a:r>
              <a:rPr lang="en-US" sz="1200" kern="1200" dirty="0">
                <a:solidFill>
                  <a:schemeClr val="tx1"/>
                </a:solidFill>
                <a:effectLst/>
                <a:latin typeface="+mn-lt"/>
                <a:ea typeface="+mn-ea"/>
                <a:cs typeface="+mn-cs"/>
              </a:rPr>
              <a:t>Built on OAuth 2</a:t>
            </a:r>
          </a:p>
          <a:p>
            <a:pPr marL="171450" indent="-171450">
              <a:buFontTx/>
              <a:buChar char="-"/>
            </a:pPr>
            <a:endParaRPr lang="en-US" sz="1200" kern="1200" dirty="0">
              <a:solidFill>
                <a:schemeClr val="tx1"/>
              </a:solidFill>
              <a:effectLst/>
              <a:latin typeface="+mn-lt"/>
              <a:ea typeface="+mn-ea"/>
              <a:cs typeface="+mn-cs"/>
            </a:endParaRPr>
          </a:p>
          <a:p>
            <a:pPr marL="171450" indent="-171450">
              <a:buFontTx/>
              <a:buChar char="-"/>
            </a:pPr>
            <a:endParaRPr lang="en-US" sz="1200" kern="1200" dirty="0">
              <a:solidFill>
                <a:schemeClr val="tx1"/>
              </a:solidFill>
              <a:effectLst/>
              <a:latin typeface="+mn-lt"/>
              <a:ea typeface="+mn-ea"/>
              <a:cs typeface="+mn-cs"/>
            </a:endParaRPr>
          </a:p>
          <a:p>
            <a:pPr marL="0" indent="0">
              <a:buFontTx/>
              <a:buNone/>
            </a:pP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oATH</a:t>
            </a:r>
            <a:r>
              <a:rPr lang="en-US" sz="1200" kern="1200" dirty="0">
                <a:solidFill>
                  <a:schemeClr val="tx1"/>
                </a:solidFill>
                <a:effectLst/>
                <a:latin typeface="+mn-lt"/>
                <a:ea typeface="+mn-ea"/>
                <a:cs typeface="+mn-cs"/>
              </a:rPr>
              <a:t> authorizes Devices, APIs, Servers and Apps with Access Tokens rather than credentials"</a:t>
            </a:r>
          </a:p>
          <a:p>
            <a:pPr marL="0" indent="0">
              <a:buFontTx/>
              <a:buNone/>
            </a:pPr>
            <a:endParaRPr lang="en-US" sz="1200" kern="1200" dirty="0">
              <a:solidFill>
                <a:schemeClr val="tx1"/>
              </a:solidFill>
              <a:effectLst/>
              <a:latin typeface="+mn-lt"/>
              <a:ea typeface="+mn-ea"/>
              <a:cs typeface="+mn-cs"/>
            </a:endParaRPr>
          </a:p>
          <a:p>
            <a:pPr marL="0" indent="0">
              <a:buFontTx/>
              <a:buNone/>
            </a:pPr>
            <a:endParaRPr lang="en-US" sz="1200" kern="1200" dirty="0">
              <a:solidFill>
                <a:schemeClr val="tx1"/>
              </a:solidFill>
              <a:effectLst/>
              <a:latin typeface="+mn-lt"/>
              <a:ea typeface="+mn-ea"/>
              <a:cs typeface="+mn-cs"/>
            </a:endParaRPr>
          </a:p>
          <a:p>
            <a:pPr marL="0" indent="0">
              <a:buFontTx/>
              <a:buNone/>
            </a:pPr>
            <a:r>
              <a:rPr lang="en-US" sz="1200" kern="1200" dirty="0">
                <a:solidFill>
                  <a:schemeClr val="tx1"/>
                </a:solidFill>
                <a:effectLst/>
                <a:latin typeface="+mn-lt"/>
                <a:ea typeface="+mn-ea"/>
                <a:cs typeface="+mn-cs"/>
              </a:rPr>
              <a:t>OIDC = Open ID Connect</a:t>
            </a:r>
          </a:p>
          <a:p>
            <a:pPr marL="0" indent="0">
              <a:buFontTx/>
              <a:buNone/>
            </a:pPr>
            <a:endParaRPr lang="en-US" sz="1200" kern="1200" dirty="0">
              <a:solidFill>
                <a:schemeClr val="tx1"/>
              </a:solidFill>
              <a:effectLst/>
              <a:latin typeface="+mn-lt"/>
              <a:ea typeface="+mn-ea"/>
              <a:cs typeface="+mn-cs"/>
            </a:endParaRPr>
          </a:p>
          <a:p>
            <a:pPr marL="0" indent="0">
              <a:buFontTx/>
              <a:buNone/>
            </a:pP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OAuth2 = broad spec for auth</a:t>
            </a:r>
          </a:p>
          <a:p>
            <a:pPr marL="0" indent="0">
              <a:buFontTx/>
              <a:buNone/>
            </a:pPr>
            <a:r>
              <a:rPr lang="en-US" sz="1200" kern="1200" dirty="0">
                <a:solidFill>
                  <a:schemeClr val="tx1"/>
                </a:solidFill>
                <a:effectLst/>
                <a:latin typeface="+mn-lt"/>
                <a:ea typeface="+mn-ea"/>
                <a:cs typeface="+mn-cs"/>
              </a:rPr>
              <a:t>OIDC = detailed spec for identity</a:t>
            </a:r>
          </a:p>
          <a:p>
            <a:pPr marL="0" indent="0">
              <a:buFontTx/>
              <a:buNone/>
            </a:pPr>
            <a:endParaRPr lang="en-US" sz="1200" kern="1200" dirty="0">
              <a:solidFill>
                <a:schemeClr val="tx1"/>
              </a:solidFill>
              <a:effectLst/>
              <a:latin typeface="+mn-lt"/>
              <a:ea typeface="+mn-ea"/>
              <a:cs typeface="+mn-cs"/>
            </a:endParaRPr>
          </a:p>
          <a:p>
            <a:pPr marL="0" indent="0">
              <a:buFontTx/>
              <a:buNone/>
            </a:pPr>
            <a:r>
              <a:rPr lang="en-US" sz="1200" kern="1200" dirty="0">
                <a:solidFill>
                  <a:schemeClr val="tx1"/>
                </a:solidFill>
                <a:effectLst/>
                <a:latin typeface="+mn-lt"/>
                <a:ea typeface="+mn-ea"/>
                <a:cs typeface="+mn-cs"/>
              </a:rPr>
              <a:t>Cognito </a:t>
            </a:r>
          </a:p>
        </p:txBody>
      </p:sp>
      <p:sp>
        <p:nvSpPr>
          <p:cNvPr id="4" name="Slide Number Placeholder 3"/>
          <p:cNvSpPr>
            <a:spLocks noGrp="1"/>
          </p:cNvSpPr>
          <p:nvPr>
            <p:ph type="sldNum" sz="quarter" idx="10"/>
          </p:nvPr>
        </p:nvSpPr>
        <p:spPr/>
        <p:txBody>
          <a:bodyPr/>
          <a:lstStyle/>
          <a:p>
            <a:fld id="{89029652-62E7-43D6-83B5-097D7B7AA5D8}" type="slidenum">
              <a:rPr lang="en-US" smtClean="0"/>
              <a:t>119</a:t>
            </a:fld>
            <a:endParaRPr lang="en-US"/>
          </a:p>
        </p:txBody>
      </p:sp>
    </p:spTree>
    <p:extLst>
      <p:ext uri="{BB962C8B-B14F-4D97-AF65-F5344CB8AC3E}">
        <p14:creationId xmlns:p14="http://schemas.microsoft.com/office/powerpoint/2010/main" val="35538315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So, how do you authenticate and secure your API endpoints? Here's a list of everything I'll explain today.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(click)</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a:solidFill>
                  <a:schemeClr val="tx1"/>
                </a:solidFill>
                <a:effectLst/>
                <a:latin typeface="+mn-lt"/>
                <a:ea typeface="+mn-ea"/>
                <a:cs typeface="+mn-cs"/>
              </a:rPr>
              <a:t>* Standards-based things directly supported by your web server, require very little code</a:t>
            </a:r>
            <a:br>
              <a:rPr lang="en-US" sz="1200" kern="1200" baseline="0" dirty="0">
                <a:solidFill>
                  <a:schemeClr val="tx1"/>
                </a:solidFill>
                <a:effectLst/>
                <a:latin typeface="+mn-lt"/>
                <a:ea typeface="+mn-ea"/>
                <a:cs typeface="+mn-cs"/>
              </a:rPr>
            </a:br>
            <a:endParaRPr lang="en-US" sz="120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(click)</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 Custom implementations require more code, provide more flexibility</a:t>
            </a:r>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(click)</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 Different flavors of </a:t>
            </a:r>
            <a:r>
              <a:rPr lang="en-US" sz="1200" kern="1200" dirty="0" err="1">
                <a:solidFill>
                  <a:schemeClr val="tx1"/>
                </a:solidFill>
                <a:effectLst/>
                <a:latin typeface="+mn-lt"/>
                <a:ea typeface="+mn-ea"/>
                <a:cs typeface="+mn-cs"/>
              </a:rPr>
              <a:t>oAuth</a:t>
            </a:r>
            <a:r>
              <a:rPr lang="en-US" sz="1200" kern="1200" dirty="0">
                <a:solidFill>
                  <a:schemeClr val="tx1"/>
                </a:solidFill>
                <a:effectLst/>
                <a:latin typeface="+mn-lt"/>
                <a:ea typeface="+mn-ea"/>
                <a:cs typeface="+mn-cs"/>
              </a:rPr>
              <a:t> and</a:t>
            </a:r>
            <a:r>
              <a:rPr lang="en-US" sz="1200" kern="1200" baseline="0" dirty="0">
                <a:solidFill>
                  <a:schemeClr val="tx1"/>
                </a:solidFill>
                <a:effectLst/>
                <a:latin typeface="+mn-lt"/>
                <a:ea typeface="+mn-ea"/>
                <a:cs typeface="+mn-cs"/>
              </a:rPr>
              <a:t> how they relate to OpenID Connect</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(click)</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Time permitting,</a:t>
            </a:r>
            <a:r>
              <a:rPr lang="en-US" sz="1200" kern="1200" baseline="0" dirty="0">
                <a:solidFill>
                  <a:schemeClr val="tx1"/>
                </a:solidFill>
                <a:effectLst/>
                <a:latin typeface="+mn-lt"/>
                <a:ea typeface="+mn-ea"/>
                <a:cs typeface="+mn-cs"/>
              </a:rPr>
              <a:t> I'll talk briefly about SAML</a:t>
            </a: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r>
              <a:rPr lang="en-US" dirty="0"/>
              <a:t>Again, this session is not a </a:t>
            </a:r>
            <a:r>
              <a:rPr lang="en-US" u="sng" dirty="0"/>
              <a:t>tutorial</a:t>
            </a:r>
            <a:r>
              <a:rPr lang="en-US" dirty="0"/>
              <a:t> on how to</a:t>
            </a:r>
            <a:r>
              <a:rPr lang="en-US" baseline="0" dirty="0"/>
              <a:t> integrate these into your app. I just want you to understand at a high level how each of these things works.</a:t>
            </a:r>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12</a:t>
            </a:fld>
            <a:endParaRPr lang="en-US"/>
          </a:p>
        </p:txBody>
      </p:sp>
    </p:spTree>
    <p:extLst>
      <p:ext uri="{BB962C8B-B14F-4D97-AF65-F5344CB8AC3E}">
        <p14:creationId xmlns:p14="http://schemas.microsoft.com/office/powerpoint/2010/main" val="21964973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So, how do you authenticate and secure your API endpoints? Here's a list of everything I'll explain today.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(click)</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a:solidFill>
                  <a:schemeClr val="tx1"/>
                </a:solidFill>
                <a:effectLst/>
                <a:latin typeface="+mn-lt"/>
                <a:ea typeface="+mn-ea"/>
                <a:cs typeface="+mn-cs"/>
              </a:rPr>
              <a:t>* Standards-based things directly supported by your web server, require very little code</a:t>
            </a:r>
            <a:br>
              <a:rPr lang="en-US" sz="1200" kern="1200" baseline="0" dirty="0">
                <a:solidFill>
                  <a:schemeClr val="tx1"/>
                </a:solidFill>
                <a:effectLst/>
                <a:latin typeface="+mn-lt"/>
                <a:ea typeface="+mn-ea"/>
                <a:cs typeface="+mn-cs"/>
              </a:rPr>
            </a:br>
            <a:endParaRPr lang="en-US" sz="120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(click)</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 Custom implementations require more code, provide more flexibility</a:t>
            </a:r>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(click)</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 Different flavors of </a:t>
            </a:r>
            <a:r>
              <a:rPr lang="en-US" sz="1200" kern="1200" dirty="0" err="1">
                <a:solidFill>
                  <a:schemeClr val="tx1"/>
                </a:solidFill>
                <a:effectLst/>
                <a:latin typeface="+mn-lt"/>
                <a:ea typeface="+mn-ea"/>
                <a:cs typeface="+mn-cs"/>
              </a:rPr>
              <a:t>oAuth</a:t>
            </a:r>
            <a:r>
              <a:rPr lang="en-US" sz="1200" kern="1200" dirty="0">
                <a:solidFill>
                  <a:schemeClr val="tx1"/>
                </a:solidFill>
                <a:effectLst/>
                <a:latin typeface="+mn-lt"/>
                <a:ea typeface="+mn-ea"/>
                <a:cs typeface="+mn-cs"/>
              </a:rPr>
              <a:t> and</a:t>
            </a:r>
            <a:r>
              <a:rPr lang="en-US" sz="1200" kern="1200" baseline="0" dirty="0">
                <a:solidFill>
                  <a:schemeClr val="tx1"/>
                </a:solidFill>
                <a:effectLst/>
                <a:latin typeface="+mn-lt"/>
                <a:ea typeface="+mn-ea"/>
                <a:cs typeface="+mn-cs"/>
              </a:rPr>
              <a:t> how they relate to OpenID Connect</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(click)</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Time permitting,</a:t>
            </a:r>
            <a:r>
              <a:rPr lang="en-US" sz="1200" kern="1200" baseline="0" dirty="0">
                <a:solidFill>
                  <a:schemeClr val="tx1"/>
                </a:solidFill>
                <a:effectLst/>
                <a:latin typeface="+mn-lt"/>
                <a:ea typeface="+mn-ea"/>
                <a:cs typeface="+mn-cs"/>
              </a:rPr>
              <a:t> I'll talk briefly about SAML</a:t>
            </a: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r>
              <a:rPr lang="en-US" dirty="0"/>
              <a:t>Again, this session is not a </a:t>
            </a:r>
            <a:r>
              <a:rPr lang="en-US" u="sng" dirty="0"/>
              <a:t>tutorial</a:t>
            </a:r>
            <a:r>
              <a:rPr lang="en-US" dirty="0"/>
              <a:t> on how to</a:t>
            </a:r>
            <a:r>
              <a:rPr lang="en-US" baseline="0" dirty="0"/>
              <a:t> integrate these into your app. I just want you to understand at a high level how each of these things works.</a:t>
            </a:r>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13</a:t>
            </a:fld>
            <a:endParaRPr lang="en-US"/>
          </a:p>
        </p:txBody>
      </p:sp>
    </p:spTree>
    <p:extLst>
      <p:ext uri="{BB962C8B-B14F-4D97-AF65-F5344CB8AC3E}">
        <p14:creationId xmlns:p14="http://schemas.microsoft.com/office/powerpoint/2010/main" val="17567963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So, how do you authenticate and secure your API endpoints? Here's a list of everything I'll explain today.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(click)</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a:solidFill>
                  <a:schemeClr val="tx1"/>
                </a:solidFill>
                <a:effectLst/>
                <a:latin typeface="+mn-lt"/>
                <a:ea typeface="+mn-ea"/>
                <a:cs typeface="+mn-cs"/>
              </a:rPr>
              <a:t>* Standards-based things directly supported by your web server, require very little code</a:t>
            </a:r>
            <a:br>
              <a:rPr lang="en-US" sz="1200" kern="1200" baseline="0" dirty="0">
                <a:solidFill>
                  <a:schemeClr val="tx1"/>
                </a:solidFill>
                <a:effectLst/>
                <a:latin typeface="+mn-lt"/>
                <a:ea typeface="+mn-ea"/>
                <a:cs typeface="+mn-cs"/>
              </a:rPr>
            </a:br>
            <a:endParaRPr lang="en-US" sz="120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(click)</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 Custom implementations require more code, provide more flexibility</a:t>
            </a:r>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(click)</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 Different flavors of </a:t>
            </a:r>
            <a:r>
              <a:rPr lang="en-US" sz="1200" kern="1200" dirty="0" err="1">
                <a:solidFill>
                  <a:schemeClr val="tx1"/>
                </a:solidFill>
                <a:effectLst/>
                <a:latin typeface="+mn-lt"/>
                <a:ea typeface="+mn-ea"/>
                <a:cs typeface="+mn-cs"/>
              </a:rPr>
              <a:t>oAuth</a:t>
            </a:r>
            <a:r>
              <a:rPr lang="en-US" sz="1200" kern="1200" dirty="0">
                <a:solidFill>
                  <a:schemeClr val="tx1"/>
                </a:solidFill>
                <a:effectLst/>
                <a:latin typeface="+mn-lt"/>
                <a:ea typeface="+mn-ea"/>
                <a:cs typeface="+mn-cs"/>
              </a:rPr>
              <a:t> and</a:t>
            </a:r>
            <a:r>
              <a:rPr lang="en-US" sz="1200" kern="1200" baseline="0" dirty="0">
                <a:solidFill>
                  <a:schemeClr val="tx1"/>
                </a:solidFill>
                <a:effectLst/>
                <a:latin typeface="+mn-lt"/>
                <a:ea typeface="+mn-ea"/>
                <a:cs typeface="+mn-cs"/>
              </a:rPr>
              <a:t> how they relate to OpenID Connect</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(click)</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Time permitting,</a:t>
            </a:r>
            <a:r>
              <a:rPr lang="en-US" sz="1200" kern="1200" baseline="0" dirty="0">
                <a:solidFill>
                  <a:schemeClr val="tx1"/>
                </a:solidFill>
                <a:effectLst/>
                <a:latin typeface="+mn-lt"/>
                <a:ea typeface="+mn-ea"/>
                <a:cs typeface="+mn-cs"/>
              </a:rPr>
              <a:t> I'll talk briefly about SAML</a:t>
            </a: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r>
              <a:rPr lang="en-US" dirty="0"/>
              <a:t>Again, this session is not a </a:t>
            </a:r>
            <a:r>
              <a:rPr lang="en-US" u="sng" dirty="0"/>
              <a:t>tutorial</a:t>
            </a:r>
            <a:r>
              <a:rPr lang="en-US" dirty="0"/>
              <a:t> on how to</a:t>
            </a:r>
            <a:r>
              <a:rPr lang="en-US" baseline="0" dirty="0"/>
              <a:t> integrate these into your app. I just want you to understand at a high level how each of these things works.</a:t>
            </a:r>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14</a:t>
            </a:fld>
            <a:endParaRPr lang="en-US"/>
          </a:p>
        </p:txBody>
      </p:sp>
    </p:spTree>
    <p:extLst>
      <p:ext uri="{BB962C8B-B14F-4D97-AF65-F5344CB8AC3E}">
        <p14:creationId xmlns:p14="http://schemas.microsoft.com/office/powerpoint/2010/main" val="41101674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1</a:t>
            </a:r>
            <a:r>
              <a:rPr lang="en-US" sz="1200" kern="1200" baseline="30000" dirty="0">
                <a:solidFill>
                  <a:schemeClr val="tx1"/>
                </a:solidFill>
                <a:effectLst/>
                <a:latin typeface="+mn-lt"/>
                <a:ea typeface="+mn-ea"/>
                <a:cs typeface="+mn-cs"/>
              </a:rPr>
              <a:t>st</a:t>
            </a:r>
            <a:r>
              <a:rPr lang="en-US" sz="1200" kern="1200" dirty="0">
                <a:solidFill>
                  <a:schemeClr val="tx1"/>
                </a:solidFill>
                <a:effectLst/>
                <a:latin typeface="+mn-lt"/>
                <a:ea typeface="+mn-ea"/>
                <a:cs typeface="+mn-cs"/>
              </a:rPr>
              <a:t> thing we're going to talk about is “client certificates” = “reverse TLS”. In TLS, cert on server proves identity</a:t>
            </a:r>
            <a:r>
              <a:rPr lang="en-US" sz="1200" kern="1200" baseline="0" dirty="0">
                <a:solidFill>
                  <a:schemeClr val="tx1"/>
                </a:solidFill>
                <a:effectLst/>
                <a:latin typeface="+mn-lt"/>
                <a:ea typeface="+mn-ea"/>
                <a:cs typeface="+mn-cs"/>
              </a:rPr>
              <a:t> to client.</a:t>
            </a: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Client certs do the same thing, but in reverse. You install the certificate on your </a:t>
            </a:r>
            <a:r>
              <a:rPr lang="en-US" sz="1200" i="1" kern="1200" dirty="0">
                <a:solidFill>
                  <a:schemeClr val="tx1"/>
                </a:solidFill>
                <a:effectLst/>
                <a:latin typeface="+mn-lt"/>
                <a:ea typeface="+mn-ea"/>
                <a:cs typeface="+mn-cs"/>
              </a:rPr>
              <a:t>browser</a:t>
            </a:r>
            <a:r>
              <a:rPr lang="en-US" sz="1200" kern="1200" dirty="0">
                <a:solidFill>
                  <a:schemeClr val="tx1"/>
                </a:solidFill>
                <a:effectLst/>
                <a:latin typeface="+mn-lt"/>
                <a:ea typeface="+mn-ea"/>
                <a:cs typeface="+mn-cs"/>
              </a:rPr>
              <a:t>, and it proves </a:t>
            </a:r>
            <a:r>
              <a:rPr lang="en-US" sz="1200" i="1" kern="1200" dirty="0">
                <a:solidFill>
                  <a:schemeClr val="tx1"/>
                </a:solidFill>
                <a:effectLst/>
                <a:latin typeface="+mn-lt"/>
                <a:ea typeface="+mn-ea"/>
                <a:cs typeface="+mn-cs"/>
              </a:rPr>
              <a:t>your </a:t>
            </a:r>
            <a:r>
              <a:rPr lang="en-US" sz="1200" i="0" kern="1200" dirty="0">
                <a:solidFill>
                  <a:schemeClr val="tx1"/>
                </a:solidFill>
                <a:effectLst/>
                <a:latin typeface="+mn-lt"/>
                <a:ea typeface="+mn-ea"/>
                <a:cs typeface="+mn-cs"/>
              </a:rPr>
              <a:t>identity</a:t>
            </a:r>
            <a:r>
              <a:rPr lang="en-US" sz="1200" i="0" kern="1200" baseline="0" dirty="0">
                <a:solidFill>
                  <a:schemeClr val="tx1"/>
                </a:solidFill>
                <a:effectLst/>
                <a:latin typeface="+mn-lt"/>
                <a:ea typeface="+mn-ea"/>
                <a:cs typeface="+mn-cs"/>
              </a:rPr>
              <a:t> to the server and allows the server to verify that the request </a:t>
            </a:r>
            <a:r>
              <a:rPr lang="en-US" sz="1200" kern="1200" dirty="0">
                <a:solidFill>
                  <a:schemeClr val="tx1"/>
                </a:solidFill>
                <a:effectLst/>
                <a:latin typeface="+mn-lt"/>
                <a:ea typeface="+mn-ea"/>
                <a:cs typeface="+mn-cs"/>
              </a:rPr>
              <a:t>hasn’t been modified in transit.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No login screens, no redirects, every request instantly authenticated.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Drawbacks: </a:t>
            </a:r>
          </a:p>
          <a:p>
            <a:r>
              <a:rPr lang="en-US" sz="1200" kern="1200" dirty="0">
                <a:solidFill>
                  <a:schemeClr val="tx1"/>
                </a:solidFill>
                <a:effectLst/>
                <a:latin typeface="+mn-lt"/>
                <a:ea typeface="+mn-ea"/>
                <a:cs typeface="+mn-cs"/>
              </a:rPr>
              <a:t>1) all users have to install security certs. Doesn’t scale.</a:t>
            </a:r>
          </a:p>
          <a:p>
            <a:pPr lvl="0"/>
            <a:r>
              <a:rPr lang="en-US" sz="1200" kern="1200" dirty="0">
                <a:solidFill>
                  <a:schemeClr val="tx1"/>
                </a:solidFill>
                <a:effectLst/>
                <a:latin typeface="+mn-lt"/>
                <a:ea typeface="+mn-ea"/>
                <a:cs typeface="+mn-cs"/>
              </a:rPr>
              <a:t>2) Secondly, when using IIS, this is only a “simple” approach when authenticating against Active Directory because the tooling to link a client cert to a specific identity is built into Windows. If you want to authenticate against your custom user database it’s definitely possible, it just takes some more work.</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These drawbacks mean that client certs are best suited for </a:t>
            </a:r>
            <a:r>
              <a:rPr lang="en-US" sz="1200" b="1" kern="1200" dirty="0">
                <a:solidFill>
                  <a:schemeClr val="tx1"/>
                </a:solidFill>
                <a:effectLst/>
                <a:latin typeface="+mn-lt"/>
                <a:ea typeface="+mn-ea"/>
                <a:cs typeface="+mn-cs"/>
              </a:rPr>
              <a:t>internal APIs</a:t>
            </a:r>
            <a:r>
              <a:rPr lang="en-US" sz="1200" b="1" kern="1200" baseline="0" dirty="0">
                <a:solidFill>
                  <a:schemeClr val="tx1"/>
                </a:solidFill>
                <a:effectLst/>
                <a:latin typeface="+mn-lt"/>
                <a:ea typeface="+mn-ea"/>
                <a:cs typeface="+mn-cs"/>
              </a:rPr>
              <a:t> on a secure network</a:t>
            </a: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15</a:t>
            </a:fld>
            <a:endParaRPr lang="en-US"/>
          </a:p>
        </p:txBody>
      </p:sp>
    </p:spTree>
    <p:extLst>
      <p:ext uri="{BB962C8B-B14F-4D97-AF65-F5344CB8AC3E}">
        <p14:creationId xmlns:p14="http://schemas.microsoft.com/office/powerpoint/2010/main" val="37190159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1</a:t>
            </a:r>
            <a:r>
              <a:rPr lang="en-US" sz="1200" kern="1200" baseline="30000" dirty="0">
                <a:solidFill>
                  <a:schemeClr val="tx1"/>
                </a:solidFill>
                <a:effectLst/>
                <a:latin typeface="+mn-lt"/>
                <a:ea typeface="+mn-ea"/>
                <a:cs typeface="+mn-cs"/>
              </a:rPr>
              <a:t>st</a:t>
            </a:r>
            <a:r>
              <a:rPr lang="en-US" sz="1200" kern="1200" dirty="0">
                <a:solidFill>
                  <a:schemeClr val="tx1"/>
                </a:solidFill>
                <a:effectLst/>
                <a:latin typeface="+mn-lt"/>
                <a:ea typeface="+mn-ea"/>
                <a:cs typeface="+mn-cs"/>
              </a:rPr>
              <a:t> of those techniques is “client certificates” = “reverse TLS”. In TLS, cert on server proves identity</a:t>
            </a:r>
            <a:r>
              <a:rPr lang="en-US" sz="1200" kern="1200" baseline="0" dirty="0">
                <a:solidFill>
                  <a:schemeClr val="tx1"/>
                </a:solidFill>
                <a:effectLst/>
                <a:latin typeface="+mn-lt"/>
                <a:ea typeface="+mn-ea"/>
                <a:cs typeface="+mn-cs"/>
              </a:rPr>
              <a:t> to client.</a:t>
            </a: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Client certs do the same thing, but in reverse. You install the certificate on your </a:t>
            </a:r>
            <a:r>
              <a:rPr lang="en-US" sz="1200" i="1" kern="1200" dirty="0">
                <a:solidFill>
                  <a:schemeClr val="tx1"/>
                </a:solidFill>
                <a:effectLst/>
                <a:latin typeface="+mn-lt"/>
                <a:ea typeface="+mn-ea"/>
                <a:cs typeface="+mn-cs"/>
              </a:rPr>
              <a:t>browser</a:t>
            </a:r>
            <a:r>
              <a:rPr lang="en-US" sz="1200" kern="1200" dirty="0">
                <a:solidFill>
                  <a:schemeClr val="tx1"/>
                </a:solidFill>
                <a:effectLst/>
                <a:latin typeface="+mn-lt"/>
                <a:ea typeface="+mn-ea"/>
                <a:cs typeface="+mn-cs"/>
              </a:rPr>
              <a:t>, and it proves </a:t>
            </a:r>
            <a:r>
              <a:rPr lang="en-US" sz="1200" i="1" kern="1200" dirty="0">
                <a:solidFill>
                  <a:schemeClr val="tx1"/>
                </a:solidFill>
                <a:effectLst/>
                <a:latin typeface="+mn-lt"/>
                <a:ea typeface="+mn-ea"/>
                <a:cs typeface="+mn-cs"/>
              </a:rPr>
              <a:t>your </a:t>
            </a:r>
            <a:r>
              <a:rPr lang="en-US" sz="1200" i="0" kern="1200" dirty="0">
                <a:solidFill>
                  <a:schemeClr val="tx1"/>
                </a:solidFill>
                <a:effectLst/>
                <a:latin typeface="+mn-lt"/>
                <a:ea typeface="+mn-ea"/>
                <a:cs typeface="+mn-cs"/>
              </a:rPr>
              <a:t>identity</a:t>
            </a:r>
            <a:r>
              <a:rPr lang="en-US" sz="1200" i="0" kern="1200" baseline="0" dirty="0">
                <a:solidFill>
                  <a:schemeClr val="tx1"/>
                </a:solidFill>
                <a:effectLst/>
                <a:latin typeface="+mn-lt"/>
                <a:ea typeface="+mn-ea"/>
                <a:cs typeface="+mn-cs"/>
              </a:rPr>
              <a:t> to the server and allows the server to verify that the request </a:t>
            </a:r>
            <a:r>
              <a:rPr lang="en-US" sz="1200" kern="1200" dirty="0">
                <a:solidFill>
                  <a:schemeClr val="tx1"/>
                </a:solidFill>
                <a:effectLst/>
                <a:latin typeface="+mn-lt"/>
                <a:ea typeface="+mn-ea"/>
                <a:cs typeface="+mn-cs"/>
              </a:rPr>
              <a:t>hasn’t been modified in transit.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No login screens, no redirects, every request instantly authenticated.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Drawbacks: </a:t>
            </a:r>
          </a:p>
          <a:p>
            <a:r>
              <a:rPr lang="en-US" sz="1200" kern="1200" dirty="0">
                <a:solidFill>
                  <a:schemeClr val="tx1"/>
                </a:solidFill>
                <a:effectLst/>
                <a:latin typeface="+mn-lt"/>
                <a:ea typeface="+mn-ea"/>
                <a:cs typeface="+mn-cs"/>
              </a:rPr>
              <a:t>1) all users have to install security certs. Doesn’t scale.</a:t>
            </a:r>
          </a:p>
          <a:p>
            <a:pPr lvl="0"/>
            <a:r>
              <a:rPr lang="en-US" sz="1200" kern="1200" dirty="0">
                <a:solidFill>
                  <a:schemeClr val="tx1"/>
                </a:solidFill>
                <a:effectLst/>
                <a:latin typeface="+mn-lt"/>
                <a:ea typeface="+mn-ea"/>
                <a:cs typeface="+mn-cs"/>
              </a:rPr>
              <a:t>2) Secondly, when using IIS, this is only a “simple” approach when authenticating against Active Directory because the tooling to link a client cert to a specific identity is built into Windows. If you want to authenticate against your custom user database it’s definitely possible, it just takes some more work.</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These drawbacks mean that client certs are best suited for </a:t>
            </a:r>
            <a:r>
              <a:rPr lang="en-US" sz="1200" b="1" kern="1200" dirty="0">
                <a:solidFill>
                  <a:schemeClr val="tx1"/>
                </a:solidFill>
                <a:effectLst/>
                <a:latin typeface="+mn-lt"/>
                <a:ea typeface="+mn-ea"/>
                <a:cs typeface="+mn-cs"/>
              </a:rPr>
              <a:t>internal APIs</a:t>
            </a:r>
            <a:r>
              <a:rPr lang="en-US" sz="1200" b="1" kern="1200" baseline="0" dirty="0">
                <a:solidFill>
                  <a:schemeClr val="tx1"/>
                </a:solidFill>
                <a:effectLst/>
                <a:latin typeface="+mn-lt"/>
                <a:ea typeface="+mn-ea"/>
                <a:cs typeface="+mn-cs"/>
              </a:rPr>
              <a:t> on a secure network</a:t>
            </a: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16</a:t>
            </a:fld>
            <a:endParaRPr lang="en-US"/>
          </a:p>
        </p:txBody>
      </p:sp>
    </p:spTree>
    <p:extLst>
      <p:ext uri="{BB962C8B-B14F-4D97-AF65-F5344CB8AC3E}">
        <p14:creationId xmlns:p14="http://schemas.microsoft.com/office/powerpoint/2010/main" val="38811212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If you don’t want to deal with client certs, the next simplest approach is HTTP Basic Authentication.</a:t>
            </a:r>
          </a:p>
          <a:p>
            <a:r>
              <a:rPr lang="en-US" sz="1200" kern="1200" dirty="0">
                <a:solidFill>
                  <a:schemeClr val="tx1"/>
                </a:solidFill>
                <a:effectLst/>
                <a:latin typeface="+mn-lt"/>
                <a:ea typeface="+mn-ea"/>
                <a:cs typeface="+mn-cs"/>
              </a:rPr>
              <a:t>* Internet standard, supported by all major browsers, easy</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Username and password </a:t>
            </a:r>
            <a:r>
              <a:rPr lang="en-US" sz="1200" kern="1200" baseline="0" dirty="0">
                <a:solidFill>
                  <a:schemeClr val="tx1"/>
                </a:solidFill>
                <a:effectLst/>
                <a:latin typeface="+mn-lt"/>
                <a:ea typeface="+mn-ea"/>
                <a:cs typeface="+mn-cs"/>
              </a:rPr>
              <a:t>are concatenated together and Base64 encoded and sent with each request as a header</a:t>
            </a:r>
          </a:p>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17</a:t>
            </a:fld>
            <a:endParaRPr lang="en-US"/>
          </a:p>
        </p:txBody>
      </p:sp>
    </p:spTree>
    <p:extLst>
      <p:ext uri="{BB962C8B-B14F-4D97-AF65-F5344CB8AC3E}">
        <p14:creationId xmlns:p14="http://schemas.microsoft.com/office/powerpoint/2010/main" val="15895466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When the server receives the request, it Base64 </a:t>
            </a:r>
            <a:r>
              <a:rPr lang="en-US" sz="1200" i="1" kern="1200" dirty="0">
                <a:solidFill>
                  <a:schemeClr val="tx1"/>
                </a:solidFill>
                <a:effectLst/>
                <a:latin typeface="+mn-lt"/>
                <a:ea typeface="+mn-ea"/>
                <a:cs typeface="+mn-cs"/>
              </a:rPr>
              <a:t>decodes </a:t>
            </a:r>
            <a:r>
              <a:rPr lang="en-US" sz="1200" kern="1200" dirty="0">
                <a:solidFill>
                  <a:schemeClr val="tx1"/>
                </a:solidFill>
                <a:effectLst/>
                <a:latin typeface="+mn-lt"/>
                <a:ea typeface="+mn-ea"/>
                <a:cs typeface="+mn-cs"/>
              </a:rPr>
              <a:t>that string back into its original format and parses out the username and password which are then used to authenticate the request.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Remember that Base64 encoding is </a:t>
            </a:r>
            <a:r>
              <a:rPr lang="en-US" sz="1200" i="1" kern="1200" dirty="0">
                <a:solidFill>
                  <a:schemeClr val="tx1"/>
                </a:solidFill>
                <a:effectLst/>
                <a:latin typeface="+mn-lt"/>
                <a:ea typeface="+mn-ea"/>
                <a:cs typeface="+mn-cs"/>
              </a:rPr>
              <a:t>not encryption</a:t>
            </a:r>
            <a:r>
              <a:rPr lang="en-US" sz="1200" kern="1200" dirty="0">
                <a:solidFill>
                  <a:schemeClr val="tx1"/>
                </a:solidFill>
                <a:effectLst/>
                <a:latin typeface="+mn-lt"/>
                <a:ea typeface="+mn-ea"/>
                <a:cs typeface="+mn-cs"/>
              </a:rPr>
              <a:t>, so the server doesn’t need any special keys to convert this back into the account credentials. But since this header is being sent over the wire with every request, you </a:t>
            </a:r>
            <a:r>
              <a:rPr lang="en-US" sz="1200" i="1" kern="1200" dirty="0">
                <a:solidFill>
                  <a:schemeClr val="tx1"/>
                </a:solidFill>
                <a:effectLst/>
                <a:latin typeface="+mn-lt"/>
                <a:ea typeface="+mn-ea"/>
                <a:cs typeface="+mn-cs"/>
              </a:rPr>
              <a:t>must </a:t>
            </a:r>
            <a:r>
              <a:rPr lang="en-US" sz="1200" kern="1200" dirty="0">
                <a:solidFill>
                  <a:schemeClr val="tx1"/>
                </a:solidFill>
                <a:effectLst/>
                <a:latin typeface="+mn-lt"/>
                <a:ea typeface="+mn-ea"/>
                <a:cs typeface="+mn-cs"/>
              </a:rPr>
              <a:t>use TLS to secure every single connection when using Basic Auth. It also means you’re only as secure as the underlying TLS implementation; if TLS gets cracked, like SSL did before it, these credentials are at risk of being stolen.</a:t>
            </a:r>
          </a:p>
          <a:p>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Note that the “Authorization” header is poorly named. This is authentication, not authorization.</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18</a:t>
            </a:fld>
            <a:endParaRPr lang="en-US"/>
          </a:p>
        </p:txBody>
      </p:sp>
    </p:spTree>
    <p:extLst>
      <p:ext uri="{BB962C8B-B14F-4D97-AF65-F5344CB8AC3E}">
        <p14:creationId xmlns:p14="http://schemas.microsoft.com/office/powerpoint/2010/main" val="13221165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Setting up Basic </a:t>
            </a:r>
            <a:r>
              <a:rPr lang="en-US" sz="1200" kern="1200" dirty="0" err="1">
                <a:solidFill>
                  <a:schemeClr val="tx1"/>
                </a:solidFill>
                <a:effectLst/>
                <a:latin typeface="+mn-lt"/>
                <a:ea typeface="+mn-ea"/>
                <a:cs typeface="+mn-cs"/>
              </a:rPr>
              <a:t>Auth</a:t>
            </a:r>
            <a:r>
              <a:rPr lang="en-US" sz="1200" kern="1200" dirty="0">
                <a:solidFill>
                  <a:schemeClr val="tx1"/>
                </a:solidFill>
                <a:effectLst/>
                <a:latin typeface="+mn-lt"/>
                <a:ea typeface="+mn-ea"/>
                <a:cs typeface="+mn-cs"/>
              </a:rPr>
              <a:t> is really easy. If you’re using IIS, you get authentication against a Windows domain “for free” with a simple </a:t>
            </a:r>
            <a:r>
              <a:rPr lang="en-US" sz="1200" kern="1200" dirty="0" err="1">
                <a:solidFill>
                  <a:schemeClr val="tx1"/>
                </a:solidFill>
                <a:effectLst/>
                <a:latin typeface="+mn-lt"/>
                <a:ea typeface="+mn-ea"/>
                <a:cs typeface="+mn-cs"/>
              </a:rPr>
              <a:t>web.config</a:t>
            </a:r>
            <a:r>
              <a:rPr lang="en-US" sz="1200" kern="1200" dirty="0">
                <a:solidFill>
                  <a:schemeClr val="tx1"/>
                </a:solidFill>
                <a:effectLst/>
                <a:latin typeface="+mn-lt"/>
                <a:ea typeface="+mn-ea"/>
                <a:cs typeface="+mn-cs"/>
              </a:rPr>
              <a:t> setting.</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For a public-facing website you’d probably want to authenticate against your custom user database. Most platforms make that very easy to do. For example, in ASP.NET or </a:t>
            </a:r>
            <a:r>
              <a:rPr lang="en-US" sz="1200" kern="1200" dirty="0" err="1">
                <a:solidFill>
                  <a:schemeClr val="tx1"/>
                </a:solidFill>
                <a:effectLst/>
                <a:latin typeface="+mn-lt"/>
                <a:ea typeface="+mn-ea"/>
                <a:cs typeface="+mn-cs"/>
              </a:rPr>
              <a:t>WebAPI</a:t>
            </a:r>
            <a:r>
              <a:rPr lang="en-US" sz="1200" kern="1200" dirty="0">
                <a:solidFill>
                  <a:schemeClr val="tx1"/>
                </a:solidFill>
                <a:effectLst/>
                <a:latin typeface="+mn-lt"/>
                <a:ea typeface="+mn-ea"/>
                <a:cs typeface="+mn-cs"/>
              </a:rPr>
              <a:t> you can write a tiny bit of middleware and override a few methods to provide the custom database queries that are needed.</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19</a:t>
            </a:fld>
            <a:endParaRPr lang="en-US"/>
          </a:p>
        </p:txBody>
      </p:sp>
    </p:spTree>
    <p:extLst>
      <p:ext uri="{BB962C8B-B14F-4D97-AF65-F5344CB8AC3E}">
        <p14:creationId xmlns:p14="http://schemas.microsoft.com/office/powerpoint/2010/main" val="35299903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Our journey begins with a confession. A few years ago, I made a huge rookie mistake.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 was writing a feature and I wanted a piece of JavaScript to make an API call back to my server. Unfortunately,</a:t>
            </a:r>
            <a:r>
              <a:rPr lang="en-US" sz="1200" kern="1200" baseline="0" dirty="0">
                <a:solidFill>
                  <a:schemeClr val="tx1"/>
                </a:solidFill>
                <a:effectLst/>
                <a:latin typeface="+mn-lt"/>
                <a:ea typeface="+mn-ea"/>
                <a:cs typeface="+mn-cs"/>
              </a:rPr>
              <a:t> as it turns out RESTful APIs are normally stateless, so I couldn't rely on the server just automagically knowing which user account was attached to the API call. </a:t>
            </a:r>
            <a:r>
              <a:rPr lang="en-US" sz="1200" kern="1200" dirty="0">
                <a:solidFill>
                  <a:schemeClr val="tx1"/>
                </a:solidFill>
                <a:effectLst/>
                <a:latin typeface="+mn-lt"/>
                <a:ea typeface="+mn-ea"/>
                <a:cs typeface="+mn-cs"/>
              </a:rPr>
              <a:t>I obviously needed to do something extra in order to add authentication to that API call.</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Anyone here ever google “how to authenticate</a:t>
            </a:r>
            <a:r>
              <a:rPr lang="en-US" sz="1200" kern="1200" baseline="0" dirty="0">
                <a:solidFill>
                  <a:schemeClr val="tx1"/>
                </a:solidFill>
                <a:effectLst/>
                <a:latin typeface="+mn-lt"/>
                <a:ea typeface="+mn-ea"/>
                <a:cs typeface="+mn-cs"/>
              </a:rPr>
              <a:t> an API”? </a:t>
            </a:r>
            <a:r>
              <a:rPr lang="en-US" sz="1200" kern="1200" dirty="0">
                <a:solidFill>
                  <a:schemeClr val="tx1"/>
                </a:solidFill>
                <a:effectLst/>
                <a:latin typeface="+mn-lt"/>
                <a:ea typeface="+mn-ea"/>
                <a:cs typeface="+mn-cs"/>
              </a:rPr>
              <a:t>I did and found a </a:t>
            </a:r>
            <a:r>
              <a:rPr lang="en-US" sz="1200" b="1" kern="1200" dirty="0">
                <a:solidFill>
                  <a:schemeClr val="tx1"/>
                </a:solidFill>
                <a:effectLst/>
                <a:latin typeface="+mn-lt"/>
                <a:ea typeface="+mn-ea"/>
                <a:cs typeface="+mn-cs"/>
              </a:rPr>
              <a:t>pretty confusing mess:</a:t>
            </a:r>
          </a:p>
          <a:p>
            <a:pPr marL="171450" indent="-171450">
              <a:buFont typeface="Arial" panose="020B0604020202020204" pitchFamily="34" charset="0"/>
              <a:buChar char="•"/>
            </a:pPr>
            <a:r>
              <a:rPr lang="en-US" sz="1200" b="0" kern="1200" dirty="0">
                <a:solidFill>
                  <a:schemeClr val="tx1"/>
                </a:solidFill>
                <a:effectLst/>
                <a:latin typeface="+mn-lt"/>
                <a:ea typeface="+mn-ea"/>
                <a:cs typeface="+mn-cs"/>
              </a:rPr>
              <a:t>Bearer</a:t>
            </a:r>
            <a:r>
              <a:rPr lang="en-US" sz="1200" b="0" kern="1200" baseline="0" dirty="0">
                <a:solidFill>
                  <a:schemeClr val="tx1"/>
                </a:solidFill>
                <a:effectLst/>
                <a:latin typeface="+mn-lt"/>
                <a:ea typeface="+mn-ea"/>
                <a:cs typeface="+mn-cs"/>
              </a:rPr>
              <a:t> tokens, </a:t>
            </a:r>
            <a:r>
              <a:rPr lang="en-US" sz="1200" b="0" kern="1200" baseline="0" dirty="0" err="1">
                <a:solidFill>
                  <a:schemeClr val="tx1"/>
                </a:solidFill>
                <a:effectLst/>
                <a:latin typeface="+mn-lt"/>
                <a:ea typeface="+mn-ea"/>
                <a:cs typeface="+mn-cs"/>
              </a:rPr>
              <a:t>nonces</a:t>
            </a:r>
            <a:r>
              <a:rPr lang="en-US" sz="1200" b="0" kern="1200" baseline="0" dirty="0">
                <a:solidFill>
                  <a:schemeClr val="tx1"/>
                </a:solidFill>
                <a:effectLst/>
                <a:latin typeface="+mn-lt"/>
                <a:ea typeface="+mn-ea"/>
                <a:cs typeface="+mn-cs"/>
              </a:rPr>
              <a:t>, federated identity</a:t>
            </a:r>
          </a:p>
          <a:p>
            <a:pPr marL="171450" indent="-171450">
              <a:buFont typeface="Arial" panose="020B0604020202020204" pitchFamily="34" charset="0"/>
              <a:buChar char="•"/>
            </a:pPr>
            <a:r>
              <a:rPr lang="en-US" sz="1200" b="0" kern="1200" baseline="0" dirty="0">
                <a:solidFill>
                  <a:schemeClr val="tx1"/>
                </a:solidFill>
                <a:effectLst/>
                <a:latin typeface="+mn-lt"/>
                <a:ea typeface="+mn-ea"/>
                <a:cs typeface="+mn-cs"/>
              </a:rPr>
              <a:t>Correct cryptographic hash function when signing requests</a:t>
            </a:r>
          </a:p>
          <a:p>
            <a:pPr marL="171450" indent="-171450">
              <a:buFont typeface="Arial" panose="020B0604020202020204" pitchFamily="34" charset="0"/>
              <a:buChar char="•"/>
            </a:pPr>
            <a:r>
              <a:rPr lang="en-US" sz="1200" b="0" kern="1200" baseline="0" dirty="0">
                <a:solidFill>
                  <a:schemeClr val="tx1"/>
                </a:solidFill>
                <a:effectLst/>
                <a:latin typeface="+mn-lt"/>
                <a:ea typeface="+mn-ea"/>
                <a:cs typeface="+mn-cs"/>
              </a:rPr>
              <a:t>Two different versions of this thing called </a:t>
            </a:r>
            <a:r>
              <a:rPr lang="en-US" sz="1200" b="0" kern="1200" baseline="0" dirty="0" err="1">
                <a:solidFill>
                  <a:schemeClr val="tx1"/>
                </a:solidFill>
                <a:effectLst/>
                <a:latin typeface="+mn-lt"/>
                <a:ea typeface="+mn-ea"/>
                <a:cs typeface="+mn-cs"/>
              </a:rPr>
              <a:t>Oauth</a:t>
            </a:r>
            <a:endParaRPr lang="en-US" sz="1200" b="0" kern="1200" baseline="0" dirty="0">
              <a:solidFill>
                <a:schemeClr val="tx1"/>
              </a:solidFill>
              <a:effectLst/>
              <a:latin typeface="+mn-lt"/>
              <a:ea typeface="+mn-ea"/>
              <a:cs typeface="+mn-cs"/>
            </a:endParaRPr>
          </a:p>
          <a:p>
            <a:pPr marL="171450" indent="-171450">
              <a:buFont typeface="Arial" panose="020B0604020202020204" pitchFamily="34" charset="0"/>
              <a:buChar char="•"/>
            </a:pPr>
            <a:r>
              <a:rPr lang="en-US" sz="1200" b="0" kern="1200" baseline="0" dirty="0">
                <a:solidFill>
                  <a:schemeClr val="tx1"/>
                </a:solidFill>
                <a:effectLst/>
                <a:latin typeface="+mn-lt"/>
                <a:ea typeface="+mn-ea"/>
                <a:cs typeface="+mn-cs"/>
              </a:rPr>
              <a:t>Things called web tokens that some people say are God's gift to the internet, and other people call a scourge on all mankind</a:t>
            </a:r>
          </a:p>
          <a:p>
            <a:pPr marL="171450" indent="-171450">
              <a:buFont typeface="Arial" panose="020B0604020202020204" pitchFamily="34" charset="0"/>
              <a:buChar char="•"/>
            </a:pPr>
            <a:r>
              <a:rPr lang="en-US" sz="1200" b="0" kern="1200" baseline="0" dirty="0">
                <a:solidFill>
                  <a:schemeClr val="tx1"/>
                </a:solidFill>
                <a:effectLst/>
                <a:latin typeface="+mn-lt"/>
                <a:ea typeface="+mn-ea"/>
                <a:cs typeface="+mn-cs"/>
              </a:rPr>
              <a:t>There was </a:t>
            </a:r>
            <a:r>
              <a:rPr lang="en-US" sz="1200" b="1" kern="1200" baseline="0" dirty="0">
                <a:solidFill>
                  <a:schemeClr val="tx1"/>
                </a:solidFill>
                <a:effectLst/>
                <a:latin typeface="+mn-lt"/>
                <a:ea typeface="+mn-ea"/>
                <a:cs typeface="+mn-cs"/>
              </a:rPr>
              <a:t>no “guide to choosing the right authentication for you</a:t>
            </a:r>
            <a:r>
              <a:rPr lang="en-US" sz="1200" b="0" kern="1200" baseline="0" dirty="0">
                <a:solidFill>
                  <a:schemeClr val="tx1"/>
                </a:solidFill>
                <a:effectLst/>
                <a:latin typeface="+mn-lt"/>
                <a:ea typeface="+mn-ea"/>
                <a:cs typeface="+mn-cs"/>
              </a:rPr>
              <a:t>”</a:t>
            </a: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So… I did a bad thing. In a hurry, rolled my own,</a:t>
            </a:r>
            <a:r>
              <a:rPr lang="en-US" sz="1200" kern="1200" baseline="0" dirty="0">
                <a:solidFill>
                  <a:schemeClr val="tx1"/>
                </a:solidFill>
                <a:effectLst/>
                <a:latin typeface="+mn-lt"/>
                <a:ea typeface="+mn-ea"/>
                <a:cs typeface="+mn-cs"/>
              </a:rPr>
              <a:t> got it wrong and shipped a security defect.</a:t>
            </a:r>
          </a:p>
          <a:p>
            <a:endParaRPr lang="en-US" sz="1200" kern="1200" baseline="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a:t>
            </a:fld>
            <a:endParaRPr lang="en-US"/>
          </a:p>
        </p:txBody>
      </p:sp>
    </p:spTree>
    <p:extLst>
      <p:ext uri="{BB962C8B-B14F-4D97-AF65-F5344CB8AC3E}">
        <p14:creationId xmlns:p14="http://schemas.microsoft.com/office/powerpoint/2010/main" val="25947175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Basic </a:t>
            </a:r>
            <a:r>
              <a:rPr lang="en-US" sz="1200" kern="1200" dirty="0" err="1">
                <a:solidFill>
                  <a:schemeClr val="tx1"/>
                </a:solidFill>
                <a:effectLst/>
                <a:latin typeface="+mn-lt"/>
                <a:ea typeface="+mn-ea"/>
                <a:cs typeface="+mn-cs"/>
              </a:rPr>
              <a:t>Auth</a:t>
            </a:r>
            <a:r>
              <a:rPr lang="en-US" sz="1200" kern="1200" dirty="0">
                <a:solidFill>
                  <a:schemeClr val="tx1"/>
                </a:solidFill>
                <a:effectLst/>
                <a:latin typeface="+mn-lt"/>
                <a:ea typeface="+mn-ea"/>
                <a:cs typeface="+mn-cs"/>
              </a:rPr>
              <a:t> is very easy, but has two main drawbacks:</a:t>
            </a:r>
          </a:p>
          <a:p>
            <a:endParaRPr lang="en-US" sz="1200" kern="1200" dirty="0">
              <a:solidFill>
                <a:schemeClr val="tx1"/>
              </a:solidFill>
              <a:effectLst/>
              <a:latin typeface="+mn-lt"/>
              <a:ea typeface="+mn-ea"/>
              <a:cs typeface="+mn-cs"/>
            </a:endParaRPr>
          </a:p>
          <a:p>
            <a:pPr marL="0" indent="0">
              <a:buNone/>
            </a:pPr>
            <a:r>
              <a:rPr lang="en-US" sz="1200" kern="1200" dirty="0">
                <a:solidFill>
                  <a:schemeClr val="tx1"/>
                </a:solidFill>
                <a:effectLst/>
                <a:latin typeface="+mn-lt"/>
                <a:ea typeface="+mn-ea"/>
                <a:cs typeface="+mn-cs"/>
              </a:rPr>
              <a:t>First, using the primary account password to authenticate API calls means that if</a:t>
            </a:r>
            <a:r>
              <a:rPr lang="en-US" sz="1200" kern="1200" baseline="0" dirty="0">
                <a:solidFill>
                  <a:schemeClr val="tx1"/>
                </a:solidFill>
                <a:effectLst/>
                <a:latin typeface="+mn-lt"/>
                <a:ea typeface="+mn-ea"/>
                <a:cs typeface="+mn-cs"/>
              </a:rPr>
              <a:t> the user changes their password it will break all of the API clients, and there's no way to revoke access from one API client without impacting all of them. </a:t>
            </a:r>
          </a:p>
          <a:p>
            <a:pPr marL="228600" indent="-228600">
              <a:buAutoNum type="arabicParenR"/>
            </a:pPr>
            <a:endParaRPr lang="en-US" sz="1200" kern="1200" baseline="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20</a:t>
            </a:fld>
            <a:endParaRPr lang="en-US"/>
          </a:p>
        </p:txBody>
      </p:sp>
    </p:spTree>
    <p:extLst>
      <p:ext uri="{BB962C8B-B14F-4D97-AF65-F5344CB8AC3E}">
        <p14:creationId xmlns:p14="http://schemas.microsoft.com/office/powerpoint/2010/main" val="355888825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Secondly,</a:t>
            </a:r>
            <a:r>
              <a:rPr lang="en-US" sz="1200" kern="1200" baseline="0" dirty="0">
                <a:solidFill>
                  <a:schemeClr val="tx1"/>
                </a:solidFill>
                <a:effectLst/>
                <a:latin typeface="+mn-lt"/>
                <a:ea typeface="+mn-ea"/>
                <a:cs typeface="+mn-cs"/>
              </a:rPr>
              <a:t> encoding is not encryption. If you slip up and don't use TLS on a request, you've potentially leaked the primary account password.</a:t>
            </a:r>
          </a:p>
          <a:p>
            <a:endParaRPr lang="en-US" sz="1200" kern="1200" baseline="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There's a way around this second drawback, and</a:t>
            </a:r>
            <a:r>
              <a:rPr lang="en-US" sz="1200" kern="1200" baseline="0" dirty="0">
                <a:solidFill>
                  <a:schemeClr val="tx1"/>
                </a:solidFill>
                <a:effectLst/>
                <a:latin typeface="+mn-lt"/>
                <a:ea typeface="+mn-ea"/>
                <a:cs typeface="+mn-cs"/>
              </a:rPr>
              <a:t> it's called </a:t>
            </a:r>
            <a:r>
              <a:rPr lang="en-US" sz="1200" kern="1200" dirty="0">
                <a:solidFill>
                  <a:schemeClr val="tx1"/>
                </a:solidFill>
                <a:effectLst/>
                <a:latin typeface="+mn-lt"/>
                <a:ea typeface="+mn-ea"/>
                <a:cs typeface="+mn-cs"/>
              </a:rPr>
              <a:t>Digest Auth. The main difference is that with Digest, the password is never sent over the wire,</a:t>
            </a:r>
            <a:r>
              <a:rPr lang="en-US" sz="1200" kern="1200" baseline="0" dirty="0">
                <a:solidFill>
                  <a:schemeClr val="tx1"/>
                </a:solidFill>
                <a:effectLst/>
                <a:latin typeface="+mn-lt"/>
                <a:ea typeface="+mn-ea"/>
                <a:cs typeface="+mn-cs"/>
              </a:rPr>
              <a:t> so there’s less risk of it being compromised.</a:t>
            </a: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21</a:t>
            </a:fld>
            <a:endParaRPr lang="en-US"/>
          </a:p>
        </p:txBody>
      </p:sp>
    </p:spTree>
    <p:extLst>
      <p:ext uri="{BB962C8B-B14F-4D97-AF65-F5344CB8AC3E}">
        <p14:creationId xmlns:p14="http://schemas.microsoft.com/office/powerpoint/2010/main" val="400478140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If you don’t want to deal with client certs, the next simplest approach is HTTP Basic Authentication.</a:t>
            </a:r>
          </a:p>
          <a:p>
            <a:r>
              <a:rPr lang="en-US" sz="1200" kern="1200" dirty="0">
                <a:solidFill>
                  <a:schemeClr val="tx1"/>
                </a:solidFill>
                <a:effectLst/>
                <a:latin typeface="+mn-lt"/>
                <a:ea typeface="+mn-ea"/>
                <a:cs typeface="+mn-cs"/>
              </a:rPr>
              <a:t>* Internet standard, supported by all major browsers, easy</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Username and password </a:t>
            </a:r>
            <a:r>
              <a:rPr lang="en-US" sz="1200" kern="1200" baseline="0" dirty="0">
                <a:solidFill>
                  <a:schemeClr val="tx1"/>
                </a:solidFill>
                <a:effectLst/>
                <a:latin typeface="+mn-lt"/>
                <a:ea typeface="+mn-ea"/>
                <a:cs typeface="+mn-cs"/>
              </a:rPr>
              <a:t>are concatenated together and Base64 encoded and sent with each request as a header</a:t>
            </a:r>
          </a:p>
          <a:p>
            <a:endParaRPr lang="en-US" dirty="0"/>
          </a:p>
          <a:p>
            <a:r>
              <a:rPr lang="en-US" b="1" dirty="0"/>
              <a:t>(click for decode)</a:t>
            </a:r>
          </a:p>
          <a:p>
            <a:r>
              <a:rPr lang="en-US" sz="1200" kern="1200" dirty="0">
                <a:solidFill>
                  <a:schemeClr val="tx1"/>
                </a:solidFill>
                <a:effectLst/>
                <a:latin typeface="+mn-lt"/>
                <a:ea typeface="+mn-ea"/>
                <a:cs typeface="+mn-cs"/>
              </a:rPr>
              <a:t>When the server receives the request, it Base64 </a:t>
            </a:r>
            <a:r>
              <a:rPr lang="en-US" sz="1200" i="1" kern="1200" dirty="0">
                <a:solidFill>
                  <a:schemeClr val="tx1"/>
                </a:solidFill>
                <a:effectLst/>
                <a:latin typeface="+mn-lt"/>
                <a:ea typeface="+mn-ea"/>
                <a:cs typeface="+mn-cs"/>
              </a:rPr>
              <a:t>decodes </a:t>
            </a:r>
            <a:r>
              <a:rPr lang="en-US" sz="1200" kern="1200" dirty="0">
                <a:solidFill>
                  <a:schemeClr val="tx1"/>
                </a:solidFill>
                <a:effectLst/>
                <a:latin typeface="+mn-lt"/>
                <a:ea typeface="+mn-ea"/>
                <a:cs typeface="+mn-cs"/>
              </a:rPr>
              <a:t>that string back into its original format and parses out the username and password which are then used to authenticate the request.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Remember that Base64 encoding is </a:t>
            </a:r>
            <a:r>
              <a:rPr lang="en-US" sz="1200" i="1" kern="1200" dirty="0">
                <a:solidFill>
                  <a:schemeClr val="tx1"/>
                </a:solidFill>
                <a:effectLst/>
                <a:latin typeface="+mn-lt"/>
                <a:ea typeface="+mn-ea"/>
                <a:cs typeface="+mn-cs"/>
              </a:rPr>
              <a:t>not encryption</a:t>
            </a:r>
            <a:r>
              <a:rPr lang="en-US" sz="1200" kern="1200" dirty="0">
                <a:solidFill>
                  <a:schemeClr val="tx1"/>
                </a:solidFill>
                <a:effectLst/>
                <a:latin typeface="+mn-lt"/>
                <a:ea typeface="+mn-ea"/>
                <a:cs typeface="+mn-cs"/>
              </a:rPr>
              <a:t>, so the server doesn’t need any special keys to convert this back into the account credentials. But since this header is being sent over the wire with every request, you </a:t>
            </a:r>
            <a:r>
              <a:rPr lang="en-US" sz="1200" i="1" kern="1200" dirty="0">
                <a:solidFill>
                  <a:schemeClr val="tx1"/>
                </a:solidFill>
                <a:effectLst/>
                <a:latin typeface="+mn-lt"/>
                <a:ea typeface="+mn-ea"/>
                <a:cs typeface="+mn-cs"/>
              </a:rPr>
              <a:t>must </a:t>
            </a:r>
            <a:r>
              <a:rPr lang="en-US" sz="1200" kern="1200" dirty="0">
                <a:solidFill>
                  <a:schemeClr val="tx1"/>
                </a:solidFill>
                <a:effectLst/>
                <a:latin typeface="+mn-lt"/>
                <a:ea typeface="+mn-ea"/>
                <a:cs typeface="+mn-cs"/>
              </a:rPr>
              <a:t>use TLS to secure every single connection when using Basic Auth. It also means you’re only as secure as the underlying TLS implementation; if TLS gets cracked, like SSL did before it, these credentials are at risk of being stolen.</a:t>
            </a:r>
          </a:p>
          <a:p>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Note that the “Authorization” header is poorly named. This is authentication, not authorization.</a:t>
            </a:r>
          </a:p>
          <a:p>
            <a:endParaRPr lang="en-US" sz="1200" kern="1200" dirty="0">
              <a:solidFill>
                <a:schemeClr val="tx1"/>
              </a:solidFill>
              <a:effectLst/>
              <a:latin typeface="+mn-lt"/>
              <a:ea typeface="+mn-ea"/>
              <a:cs typeface="+mn-cs"/>
            </a:endParaRPr>
          </a:p>
          <a:p>
            <a:endParaRPr lang="en-US" b="1" dirty="0"/>
          </a:p>
        </p:txBody>
      </p:sp>
      <p:sp>
        <p:nvSpPr>
          <p:cNvPr id="4" name="Slide Number Placeholder 3"/>
          <p:cNvSpPr>
            <a:spLocks noGrp="1"/>
          </p:cNvSpPr>
          <p:nvPr>
            <p:ph type="sldNum" sz="quarter" idx="10"/>
          </p:nvPr>
        </p:nvSpPr>
        <p:spPr/>
        <p:txBody>
          <a:bodyPr/>
          <a:lstStyle/>
          <a:p>
            <a:fld id="{89029652-62E7-43D6-83B5-097D7B7AA5D8}" type="slidenum">
              <a:rPr lang="en-US" smtClean="0"/>
              <a:t>22</a:t>
            </a:fld>
            <a:endParaRPr lang="en-US"/>
          </a:p>
        </p:txBody>
      </p:sp>
    </p:spTree>
    <p:extLst>
      <p:ext uri="{BB962C8B-B14F-4D97-AF65-F5344CB8AC3E}">
        <p14:creationId xmlns:p14="http://schemas.microsoft.com/office/powerpoint/2010/main" val="204518146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Setting up Basic Auth is really easy. If you’re using IIS, you get authentication against a Windows domain “for free” with a simple </a:t>
            </a:r>
            <a:r>
              <a:rPr lang="en-US" sz="1200" kern="1200" dirty="0" err="1">
                <a:solidFill>
                  <a:schemeClr val="tx1"/>
                </a:solidFill>
                <a:effectLst/>
                <a:latin typeface="+mn-lt"/>
                <a:ea typeface="+mn-ea"/>
                <a:cs typeface="+mn-cs"/>
              </a:rPr>
              <a:t>web.config</a:t>
            </a:r>
            <a:r>
              <a:rPr lang="en-US" sz="1200" kern="1200" dirty="0">
                <a:solidFill>
                  <a:schemeClr val="tx1"/>
                </a:solidFill>
                <a:effectLst/>
                <a:latin typeface="+mn-lt"/>
                <a:ea typeface="+mn-ea"/>
                <a:cs typeface="+mn-cs"/>
              </a:rPr>
              <a:t> setting.</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For a public-facing website you’d probably want to authenticate against your custom user database. Most platforms make that very easy to do. For example, in ASP.NET or </a:t>
            </a:r>
            <a:r>
              <a:rPr lang="en-US" sz="1200" kern="1200" dirty="0" err="1">
                <a:solidFill>
                  <a:schemeClr val="tx1"/>
                </a:solidFill>
                <a:effectLst/>
                <a:latin typeface="+mn-lt"/>
                <a:ea typeface="+mn-ea"/>
                <a:cs typeface="+mn-cs"/>
              </a:rPr>
              <a:t>WebAPI</a:t>
            </a:r>
            <a:r>
              <a:rPr lang="en-US" sz="1200" kern="1200" dirty="0">
                <a:solidFill>
                  <a:schemeClr val="tx1"/>
                </a:solidFill>
                <a:effectLst/>
                <a:latin typeface="+mn-lt"/>
                <a:ea typeface="+mn-ea"/>
                <a:cs typeface="+mn-cs"/>
              </a:rPr>
              <a:t> you can write a tiny bit of middleware and override a few methods to provide the custom database queries that are needed.</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23</a:t>
            </a:fld>
            <a:endParaRPr lang="en-US"/>
          </a:p>
        </p:txBody>
      </p:sp>
    </p:spTree>
    <p:extLst>
      <p:ext uri="{BB962C8B-B14F-4D97-AF65-F5344CB8AC3E}">
        <p14:creationId xmlns:p14="http://schemas.microsoft.com/office/powerpoint/2010/main" val="156544207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Basic Auth is very easy, but has two main drawbacks:</a:t>
            </a:r>
          </a:p>
          <a:p>
            <a:endParaRPr lang="en-US" sz="1200" kern="1200" dirty="0">
              <a:solidFill>
                <a:schemeClr val="tx1"/>
              </a:solidFill>
              <a:effectLst/>
              <a:latin typeface="+mn-lt"/>
              <a:ea typeface="+mn-ea"/>
              <a:cs typeface="+mn-cs"/>
            </a:endParaRPr>
          </a:p>
          <a:p>
            <a:pPr marL="0" indent="0">
              <a:buNone/>
            </a:pPr>
            <a:r>
              <a:rPr lang="en-US" sz="1200" kern="1200" dirty="0">
                <a:solidFill>
                  <a:schemeClr val="tx1"/>
                </a:solidFill>
                <a:effectLst/>
                <a:latin typeface="+mn-lt"/>
                <a:ea typeface="+mn-ea"/>
                <a:cs typeface="+mn-cs"/>
              </a:rPr>
              <a:t>First, using the primary account password to authenticate API calls means that if</a:t>
            </a:r>
            <a:r>
              <a:rPr lang="en-US" sz="1200" kern="1200" baseline="0" dirty="0">
                <a:solidFill>
                  <a:schemeClr val="tx1"/>
                </a:solidFill>
                <a:effectLst/>
                <a:latin typeface="+mn-lt"/>
                <a:ea typeface="+mn-ea"/>
                <a:cs typeface="+mn-cs"/>
              </a:rPr>
              <a:t> the user changes their password it will break all of the API clients, and there's no way to revoke access from one API client without impacting all of them. </a:t>
            </a:r>
          </a:p>
          <a:p>
            <a:pPr marL="228600" indent="-228600">
              <a:buAutoNum type="arabicParenR"/>
            </a:pPr>
            <a:endParaRPr lang="en-US" sz="1200" kern="1200" baseline="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Secondly,</a:t>
            </a:r>
            <a:r>
              <a:rPr lang="en-US" sz="1200" kern="1200" baseline="0" dirty="0">
                <a:solidFill>
                  <a:schemeClr val="tx1"/>
                </a:solidFill>
                <a:effectLst/>
                <a:latin typeface="+mn-lt"/>
                <a:ea typeface="+mn-ea"/>
                <a:cs typeface="+mn-cs"/>
              </a:rPr>
              <a:t> encoding is not encryption. If you slip up and don't use TLS on a request, you've potentially leaked the primary account password.</a:t>
            </a:r>
          </a:p>
          <a:p>
            <a:endParaRPr lang="en-US" sz="1200" kern="1200" baseline="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There's a way around this second drawback, and</a:t>
            </a:r>
            <a:r>
              <a:rPr lang="en-US" sz="1200" kern="1200" baseline="0" dirty="0">
                <a:solidFill>
                  <a:schemeClr val="tx1"/>
                </a:solidFill>
                <a:effectLst/>
                <a:latin typeface="+mn-lt"/>
                <a:ea typeface="+mn-ea"/>
                <a:cs typeface="+mn-cs"/>
              </a:rPr>
              <a:t> it's called </a:t>
            </a:r>
            <a:r>
              <a:rPr lang="en-US" sz="1200" kern="1200" dirty="0">
                <a:solidFill>
                  <a:schemeClr val="tx1"/>
                </a:solidFill>
                <a:effectLst/>
                <a:latin typeface="+mn-lt"/>
                <a:ea typeface="+mn-ea"/>
                <a:cs typeface="+mn-cs"/>
              </a:rPr>
              <a:t>Digest Auth. The main difference is that with Digest, the password is never sent over the wire,</a:t>
            </a:r>
            <a:r>
              <a:rPr lang="en-US" sz="1200" kern="1200" baseline="0" dirty="0">
                <a:solidFill>
                  <a:schemeClr val="tx1"/>
                </a:solidFill>
                <a:effectLst/>
                <a:latin typeface="+mn-lt"/>
                <a:ea typeface="+mn-ea"/>
                <a:cs typeface="+mn-cs"/>
              </a:rPr>
              <a:t> so there’s less risk of it being compromised.</a:t>
            </a: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24</a:t>
            </a:fld>
            <a:endParaRPr lang="en-US"/>
          </a:p>
        </p:txBody>
      </p:sp>
    </p:spTree>
    <p:extLst>
      <p:ext uri="{BB962C8B-B14F-4D97-AF65-F5344CB8AC3E}">
        <p14:creationId xmlns:p14="http://schemas.microsoft.com/office/powerpoint/2010/main" val="417466093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Here's</a:t>
            </a:r>
            <a:r>
              <a:rPr lang="en-US" sz="1200" kern="1200" baseline="0" dirty="0">
                <a:solidFill>
                  <a:schemeClr val="tx1"/>
                </a:solidFill>
                <a:effectLst/>
                <a:latin typeface="+mn-lt"/>
                <a:ea typeface="+mn-ea"/>
                <a:cs typeface="+mn-cs"/>
              </a:rPr>
              <a:t> how Digest </a:t>
            </a:r>
            <a:r>
              <a:rPr lang="en-US" sz="1200" kern="1200" baseline="0" dirty="0" err="1">
                <a:solidFill>
                  <a:schemeClr val="tx1"/>
                </a:solidFill>
                <a:effectLst/>
                <a:latin typeface="+mn-lt"/>
                <a:ea typeface="+mn-ea"/>
                <a:cs typeface="+mn-cs"/>
              </a:rPr>
              <a:t>Auth</a:t>
            </a:r>
            <a:r>
              <a:rPr lang="en-US" sz="1200" kern="1200" baseline="0" dirty="0">
                <a:solidFill>
                  <a:schemeClr val="tx1"/>
                </a:solidFill>
                <a:effectLst/>
                <a:latin typeface="+mn-lt"/>
                <a:ea typeface="+mn-ea"/>
                <a:cs typeface="+mn-cs"/>
              </a:rPr>
              <a:t> works:</a:t>
            </a: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Clients makes a secured</a:t>
            </a:r>
            <a:r>
              <a:rPr lang="en-US" sz="1200" kern="1200" baseline="0" dirty="0">
                <a:solidFill>
                  <a:schemeClr val="tx1"/>
                </a:solidFill>
                <a:effectLst/>
                <a:latin typeface="+mn-lt"/>
                <a:ea typeface="+mn-ea"/>
                <a:cs typeface="+mn-cs"/>
              </a:rPr>
              <a:t> request</a:t>
            </a:r>
            <a:endParaRPr lang="en-US"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Server responds “not authorized” &amp; includes a “nonce”</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25</a:t>
            </a:fld>
            <a:endParaRPr lang="en-US"/>
          </a:p>
        </p:txBody>
      </p:sp>
    </p:spTree>
    <p:extLst>
      <p:ext uri="{BB962C8B-B14F-4D97-AF65-F5344CB8AC3E}">
        <p14:creationId xmlns:p14="http://schemas.microsoft.com/office/powerpoint/2010/main" val="185876957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a:t>
            </a:r>
            <a:r>
              <a:rPr lang="en-US" sz="1200" kern="1200" baseline="0" dirty="0">
                <a:solidFill>
                  <a:schemeClr val="tx1"/>
                </a:solidFill>
                <a:effectLst/>
                <a:latin typeface="+mn-lt"/>
                <a:ea typeface="+mn-ea"/>
                <a:cs typeface="+mn-cs"/>
              </a:rPr>
              <a:t> client then </a:t>
            </a:r>
            <a:r>
              <a:rPr lang="en-US" sz="1200" kern="1200" dirty="0">
                <a:solidFill>
                  <a:schemeClr val="tx1"/>
                </a:solidFill>
                <a:effectLst/>
                <a:latin typeface="+mn-lt"/>
                <a:ea typeface="+mn-ea"/>
                <a:cs typeface="+mn-cs"/>
              </a:rPr>
              <a:t>concatenates the username, password, and nonce together,</a:t>
            </a:r>
            <a:r>
              <a:rPr lang="en-US" sz="1200" kern="1200" baseline="0" dirty="0">
                <a:solidFill>
                  <a:schemeClr val="tx1"/>
                </a:solidFill>
                <a:effectLst/>
                <a:latin typeface="+mn-lt"/>
                <a:ea typeface="+mn-ea"/>
                <a:cs typeface="+mn-cs"/>
              </a:rPr>
              <a:t> and creates an MD5 hash of the result.</a:t>
            </a: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26</a:t>
            </a:fld>
            <a:endParaRPr lang="en-US"/>
          </a:p>
        </p:txBody>
      </p:sp>
    </p:spTree>
    <p:extLst>
      <p:ext uri="{BB962C8B-B14F-4D97-AF65-F5344CB8AC3E}">
        <p14:creationId xmlns:p14="http://schemas.microsoft.com/office/powerpoint/2010/main" val="106002014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Client then resubmits request, passing the username, the nonce, and computed hash value</a:t>
            </a:r>
            <a:r>
              <a:rPr lang="en-US" sz="1200" kern="1200" baseline="0" dirty="0">
                <a:solidFill>
                  <a:schemeClr val="tx1"/>
                </a:solidFill>
                <a:effectLst/>
                <a:latin typeface="+mn-lt"/>
                <a:ea typeface="+mn-ea"/>
                <a:cs typeface="+mn-cs"/>
              </a:rPr>
              <a:t> </a:t>
            </a:r>
            <a:r>
              <a:rPr lang="en-US" sz="1200" i="1" kern="1200" baseline="0" dirty="0">
                <a:solidFill>
                  <a:schemeClr val="tx1"/>
                </a:solidFill>
                <a:effectLst/>
                <a:latin typeface="+mn-lt"/>
                <a:ea typeface="+mn-ea"/>
                <a:cs typeface="+mn-cs"/>
              </a:rPr>
              <a:t>in clear text </a:t>
            </a:r>
            <a:r>
              <a:rPr lang="en-US" sz="1200" i="0" kern="1200" baseline="0" dirty="0">
                <a:solidFill>
                  <a:schemeClr val="tx1"/>
                </a:solidFill>
                <a:effectLst/>
                <a:latin typeface="+mn-lt"/>
                <a:ea typeface="+mn-ea"/>
                <a:cs typeface="+mn-cs"/>
              </a:rPr>
              <a:t>in a header. </a:t>
            </a:r>
          </a:p>
          <a:p>
            <a:pPr marL="171450" lvl="0" indent="-171450">
              <a:buFont typeface="Arial" panose="020B0604020202020204" pitchFamily="34" charset="0"/>
              <a:buChar char="•"/>
            </a:pPr>
            <a:endParaRPr lang="en-US" sz="1200" b="1" i="0" kern="1200" baseline="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b="1" i="0" kern="1200" baseline="0" dirty="0">
                <a:solidFill>
                  <a:schemeClr val="tx1"/>
                </a:solidFill>
                <a:effectLst/>
                <a:latin typeface="+mn-lt"/>
                <a:ea typeface="+mn-ea"/>
                <a:cs typeface="+mn-cs"/>
              </a:rPr>
              <a:t>The password itself is not sent over the wire.</a:t>
            </a:r>
            <a:endParaRPr lang="en-US" sz="1200" b="0" i="0" kern="1200" baseline="0" dirty="0">
              <a:solidFill>
                <a:schemeClr val="tx1"/>
              </a:solidFill>
              <a:effectLst/>
              <a:latin typeface="+mn-lt"/>
              <a:ea typeface="+mn-ea"/>
              <a:cs typeface="+mn-cs"/>
            </a:endParaRPr>
          </a:p>
          <a:p>
            <a:pPr marL="171450" lvl="0" indent="-171450">
              <a:buFont typeface="Arial" panose="020B0604020202020204" pitchFamily="34" charset="0"/>
              <a:buChar char="•"/>
            </a:pPr>
            <a:endParaRPr lang="en-US" sz="1200" b="0" i="0" kern="1200" baseline="0" dirty="0">
              <a:solidFill>
                <a:schemeClr val="tx1"/>
              </a:solidFill>
              <a:effectLst/>
              <a:latin typeface="+mn-lt"/>
              <a:ea typeface="+mn-ea"/>
              <a:cs typeface="+mn-cs"/>
            </a:endParaRPr>
          </a:p>
          <a:p>
            <a:pPr marL="0" lvl="0" indent="0">
              <a:buFont typeface="Arial" panose="020B0604020202020204" pitchFamily="34" charset="0"/>
              <a:buNone/>
            </a:pPr>
            <a:br>
              <a:rPr lang="en-US" sz="1200" i="0" kern="1200" baseline="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27</a:t>
            </a:fld>
            <a:endParaRPr lang="en-US"/>
          </a:p>
        </p:txBody>
      </p:sp>
    </p:spTree>
    <p:extLst>
      <p:ext uri="{BB962C8B-B14F-4D97-AF65-F5344CB8AC3E}">
        <p14:creationId xmlns:p14="http://schemas.microsoft.com/office/powerpoint/2010/main" val="279280111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Server then takes the username, looks up the user’s password, re-calculates the hash, compares it to what client sent</a:t>
            </a:r>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Only</a:t>
            </a:r>
            <a:r>
              <a:rPr lang="en-US" sz="1200" kern="1200" baseline="0" dirty="0">
                <a:solidFill>
                  <a:schemeClr val="tx1"/>
                </a:solidFill>
                <a:effectLst/>
                <a:latin typeface="+mn-lt"/>
                <a:ea typeface="+mn-ea"/>
                <a:cs typeface="+mn-cs"/>
              </a:rPr>
              <a:t> way hashes match is if client and server used same password to </a:t>
            </a:r>
            <a:r>
              <a:rPr lang="en-US" sz="1200" kern="1200" baseline="0" dirty="0" err="1">
                <a:solidFill>
                  <a:schemeClr val="tx1"/>
                </a:solidFill>
                <a:effectLst/>
                <a:latin typeface="+mn-lt"/>
                <a:ea typeface="+mn-ea"/>
                <a:cs typeface="+mn-cs"/>
              </a:rPr>
              <a:t>calc</a:t>
            </a:r>
            <a:r>
              <a:rPr lang="en-US" sz="1200" kern="1200" baseline="0" dirty="0">
                <a:solidFill>
                  <a:schemeClr val="tx1"/>
                </a:solidFill>
                <a:effectLst/>
                <a:latin typeface="+mn-lt"/>
                <a:ea typeface="+mn-ea"/>
                <a:cs typeface="+mn-cs"/>
              </a:rPr>
              <a:t> hash == proof of identity</a:t>
            </a: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28</a:t>
            </a:fld>
            <a:endParaRPr lang="en-US"/>
          </a:p>
        </p:txBody>
      </p:sp>
    </p:spTree>
    <p:extLst>
      <p:ext uri="{BB962C8B-B14F-4D97-AF65-F5344CB8AC3E}">
        <p14:creationId xmlns:p14="http://schemas.microsoft.com/office/powerpoint/2010/main" val="195587080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Just like with Basic </a:t>
            </a:r>
            <a:r>
              <a:rPr lang="en-US" sz="1200" kern="1200" dirty="0" err="1">
                <a:solidFill>
                  <a:schemeClr val="tx1"/>
                </a:solidFill>
                <a:effectLst/>
                <a:latin typeface="+mn-lt"/>
                <a:ea typeface="+mn-ea"/>
                <a:cs typeface="+mn-cs"/>
              </a:rPr>
              <a:t>Auth</a:t>
            </a:r>
            <a:r>
              <a:rPr lang="en-US" sz="1200" kern="1200" dirty="0">
                <a:solidFill>
                  <a:schemeClr val="tx1"/>
                </a:solidFill>
                <a:effectLst/>
                <a:latin typeface="+mn-lt"/>
                <a:ea typeface="+mn-ea"/>
                <a:cs typeface="+mn-cs"/>
              </a:rPr>
              <a:t> it’s very easy to integrate</a:t>
            </a:r>
            <a:r>
              <a:rPr lang="en-US" sz="1200" kern="1200" baseline="0" dirty="0">
                <a:solidFill>
                  <a:schemeClr val="tx1"/>
                </a:solidFill>
                <a:effectLst/>
                <a:latin typeface="+mn-lt"/>
                <a:ea typeface="+mn-ea"/>
                <a:cs typeface="+mn-cs"/>
              </a:rPr>
              <a:t> with systems that support the standard.</a:t>
            </a: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And since the password itself is never sent over the wire, you can safely use Digest </a:t>
            </a:r>
            <a:r>
              <a:rPr lang="en-US" sz="1200" kern="1200" dirty="0" err="1">
                <a:solidFill>
                  <a:schemeClr val="tx1"/>
                </a:solidFill>
                <a:effectLst/>
                <a:latin typeface="+mn-lt"/>
                <a:ea typeface="+mn-ea"/>
                <a:cs typeface="+mn-cs"/>
              </a:rPr>
              <a:t>Auth</a:t>
            </a:r>
            <a:r>
              <a:rPr lang="en-US" sz="1200" kern="1200" dirty="0">
                <a:solidFill>
                  <a:schemeClr val="tx1"/>
                </a:solidFill>
                <a:effectLst/>
                <a:latin typeface="+mn-lt"/>
                <a:ea typeface="+mn-ea"/>
                <a:cs typeface="+mn-cs"/>
              </a:rPr>
              <a:t> without a secure connection. At worst, an attacker would see the username</a:t>
            </a:r>
            <a:r>
              <a:rPr lang="en-US" sz="1200" kern="1200" baseline="0" dirty="0">
                <a:solidFill>
                  <a:schemeClr val="tx1"/>
                </a:solidFill>
                <a:effectLst/>
                <a:latin typeface="+mn-lt"/>
                <a:ea typeface="+mn-ea"/>
                <a:cs typeface="+mn-cs"/>
              </a:rPr>
              <a:t>. The nonce is garbage data, and the hash can't be reverse engineered back into its original form.</a:t>
            </a: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However, there are two significant drawbacks to using Digest authentication. The first is that MD5 has been broken, so those hashes aren’t as secure as we’d like.</a:t>
            </a:r>
          </a:p>
          <a:p>
            <a:r>
              <a:rPr lang="en-US" sz="1200" kern="1200" dirty="0">
                <a:solidFill>
                  <a:schemeClr val="tx1"/>
                </a:solidFill>
                <a:effectLst/>
                <a:latin typeface="+mn-lt"/>
                <a:ea typeface="+mn-ea"/>
                <a:cs typeface="+mn-cs"/>
              </a:rPr>
              <a:t>There’s another issue too – so just to see if you’re awake, can anyone guess why Digest is not used very much any more?</a:t>
            </a:r>
          </a:p>
        </p:txBody>
      </p:sp>
      <p:sp>
        <p:nvSpPr>
          <p:cNvPr id="4" name="Slide Number Placeholder 3"/>
          <p:cNvSpPr>
            <a:spLocks noGrp="1"/>
          </p:cNvSpPr>
          <p:nvPr>
            <p:ph type="sldNum" sz="quarter" idx="10"/>
          </p:nvPr>
        </p:nvSpPr>
        <p:spPr/>
        <p:txBody>
          <a:bodyPr/>
          <a:lstStyle/>
          <a:p>
            <a:fld id="{89029652-62E7-43D6-83B5-097D7B7AA5D8}" type="slidenum">
              <a:rPr lang="en-US" smtClean="0"/>
              <a:t>29</a:t>
            </a:fld>
            <a:endParaRPr lang="en-US"/>
          </a:p>
        </p:txBody>
      </p:sp>
    </p:spTree>
    <p:extLst>
      <p:ext uri="{BB962C8B-B14F-4D97-AF65-F5344CB8AC3E}">
        <p14:creationId xmlns:p14="http://schemas.microsoft.com/office/powerpoint/2010/main" val="9677949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My goal today is to give you the coherent overview I desperately needed</a:t>
            </a:r>
            <a:r>
              <a:rPr lang="en-US" sz="1200" kern="1200" baseline="0" dirty="0">
                <a:solidFill>
                  <a:schemeClr val="tx1"/>
                </a:solidFill>
                <a:effectLst/>
                <a:latin typeface="+mn-lt"/>
                <a:ea typeface="+mn-ea"/>
                <a:cs typeface="+mn-cs"/>
              </a:rPr>
              <a:t> back then.</a:t>
            </a: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I’m going to break down all of the complex terminology and compare and contrast the techniques you can choose from.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Next time that you need to choose how to secure an API endpoint, I want you to start from a place of knowledge so that you can make an educated decision and not a rookie mistake.</a:t>
            </a:r>
          </a:p>
        </p:txBody>
      </p:sp>
      <p:sp>
        <p:nvSpPr>
          <p:cNvPr id="4" name="Slide Number Placeholder 3"/>
          <p:cNvSpPr>
            <a:spLocks noGrp="1"/>
          </p:cNvSpPr>
          <p:nvPr>
            <p:ph type="sldNum" sz="quarter" idx="10"/>
          </p:nvPr>
        </p:nvSpPr>
        <p:spPr/>
        <p:txBody>
          <a:bodyPr/>
          <a:lstStyle/>
          <a:p>
            <a:fld id="{89029652-62E7-43D6-83B5-097D7B7AA5D8}" type="slidenum">
              <a:rPr lang="en-US" smtClean="0"/>
              <a:t>3</a:t>
            </a:fld>
            <a:endParaRPr lang="en-US"/>
          </a:p>
        </p:txBody>
      </p:sp>
    </p:spTree>
    <p:extLst>
      <p:ext uri="{BB962C8B-B14F-4D97-AF65-F5344CB8AC3E}">
        <p14:creationId xmlns:p14="http://schemas.microsoft.com/office/powerpoint/2010/main" val="1736727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biggest issue with Digest authentication is that it prevents the use of strong password encryption in your database! This is because the server </a:t>
            </a:r>
            <a:r>
              <a:rPr lang="en-US" sz="1200" u="sng" kern="1200" dirty="0">
                <a:solidFill>
                  <a:schemeClr val="tx1"/>
                </a:solidFill>
                <a:effectLst/>
                <a:latin typeface="+mn-lt"/>
                <a:ea typeface="+mn-ea"/>
                <a:cs typeface="+mn-cs"/>
              </a:rPr>
              <a:t>must be able to take a username and obtain its plain text password </a:t>
            </a:r>
            <a:r>
              <a:rPr lang="en-US" sz="1200" kern="1200" dirty="0">
                <a:solidFill>
                  <a:schemeClr val="tx1"/>
                </a:solidFill>
                <a:effectLst/>
                <a:latin typeface="+mn-lt"/>
                <a:ea typeface="+mn-ea"/>
                <a:cs typeface="+mn-cs"/>
              </a:rPr>
              <a:t>in order to verify the hash.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But the whole point of modern password security is to make this impossible! The use of any one-way encryption method, such as salting and hashing passwords, will prevent you from using Digest Authentication.</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Because of this issue no one really uses Digest for API authentication. But it’s important to understand the concepts behind using hash values to avoid sending sensitive data over the wire because those patterns are going to come up again and again.</a:t>
            </a:r>
          </a:p>
        </p:txBody>
      </p:sp>
      <p:sp>
        <p:nvSpPr>
          <p:cNvPr id="4" name="Slide Number Placeholder 3"/>
          <p:cNvSpPr>
            <a:spLocks noGrp="1"/>
          </p:cNvSpPr>
          <p:nvPr>
            <p:ph type="sldNum" sz="quarter" idx="10"/>
          </p:nvPr>
        </p:nvSpPr>
        <p:spPr/>
        <p:txBody>
          <a:bodyPr/>
          <a:lstStyle/>
          <a:p>
            <a:fld id="{89029652-62E7-43D6-83B5-097D7B7AA5D8}" type="slidenum">
              <a:rPr lang="en-US" smtClean="0"/>
              <a:t>30</a:t>
            </a:fld>
            <a:endParaRPr lang="en-US"/>
          </a:p>
        </p:txBody>
      </p:sp>
    </p:spTree>
    <p:extLst>
      <p:ext uri="{BB962C8B-B14F-4D97-AF65-F5344CB8AC3E}">
        <p14:creationId xmlns:p14="http://schemas.microsoft.com/office/powerpoint/2010/main" val="132464223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Here's</a:t>
            </a:r>
            <a:r>
              <a:rPr lang="en-US" sz="1200" kern="1200" baseline="0" dirty="0">
                <a:solidFill>
                  <a:schemeClr val="tx1"/>
                </a:solidFill>
                <a:effectLst/>
                <a:latin typeface="+mn-lt"/>
                <a:ea typeface="+mn-ea"/>
                <a:cs typeface="+mn-cs"/>
              </a:rPr>
              <a:t> how Digest Auth works:</a:t>
            </a: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Clients makes a secured</a:t>
            </a:r>
            <a:r>
              <a:rPr lang="en-US" sz="1200" kern="1200" baseline="0" dirty="0">
                <a:solidFill>
                  <a:schemeClr val="tx1"/>
                </a:solidFill>
                <a:effectLst/>
                <a:latin typeface="+mn-lt"/>
                <a:ea typeface="+mn-ea"/>
                <a:cs typeface="+mn-cs"/>
              </a:rPr>
              <a:t> request</a:t>
            </a:r>
            <a:endParaRPr lang="en-US"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Server responds “not authorized” &amp; includes a “nonce”</a:t>
            </a: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(click for hash)</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a:t>
            </a:r>
            <a:r>
              <a:rPr lang="en-US" sz="1200" kern="1200" baseline="0" dirty="0">
                <a:solidFill>
                  <a:schemeClr val="tx1"/>
                </a:solidFill>
                <a:effectLst/>
                <a:latin typeface="+mn-lt"/>
                <a:ea typeface="+mn-ea"/>
                <a:cs typeface="+mn-cs"/>
              </a:rPr>
              <a:t> client then </a:t>
            </a:r>
            <a:r>
              <a:rPr lang="en-US" sz="1200" kern="1200" dirty="0">
                <a:solidFill>
                  <a:schemeClr val="tx1"/>
                </a:solidFill>
                <a:effectLst/>
                <a:latin typeface="+mn-lt"/>
                <a:ea typeface="+mn-ea"/>
                <a:cs typeface="+mn-cs"/>
              </a:rPr>
              <a:t>concatenates the username, password, and nonce together,</a:t>
            </a:r>
            <a:r>
              <a:rPr lang="en-US" sz="1200" kern="1200" baseline="0" dirty="0">
                <a:solidFill>
                  <a:schemeClr val="tx1"/>
                </a:solidFill>
                <a:effectLst/>
                <a:latin typeface="+mn-lt"/>
                <a:ea typeface="+mn-ea"/>
                <a:cs typeface="+mn-cs"/>
              </a:rPr>
              <a:t> and creates an MD5 hash of the result.</a:t>
            </a: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31</a:t>
            </a:fld>
            <a:endParaRPr lang="en-US"/>
          </a:p>
        </p:txBody>
      </p:sp>
    </p:spTree>
    <p:extLst>
      <p:ext uri="{BB962C8B-B14F-4D97-AF65-F5344CB8AC3E}">
        <p14:creationId xmlns:p14="http://schemas.microsoft.com/office/powerpoint/2010/main" val="186608115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Client then resubmits request, passing the username, the nonce, and computed hash value</a:t>
            </a:r>
            <a:r>
              <a:rPr lang="en-US" sz="1200" kern="1200" baseline="0" dirty="0">
                <a:solidFill>
                  <a:schemeClr val="tx1"/>
                </a:solidFill>
                <a:effectLst/>
                <a:latin typeface="+mn-lt"/>
                <a:ea typeface="+mn-ea"/>
                <a:cs typeface="+mn-cs"/>
              </a:rPr>
              <a:t> </a:t>
            </a:r>
            <a:r>
              <a:rPr lang="en-US" sz="1200" i="1" kern="1200" baseline="0" dirty="0">
                <a:solidFill>
                  <a:schemeClr val="tx1"/>
                </a:solidFill>
                <a:effectLst/>
                <a:latin typeface="+mn-lt"/>
                <a:ea typeface="+mn-ea"/>
                <a:cs typeface="+mn-cs"/>
              </a:rPr>
              <a:t>in clear text </a:t>
            </a:r>
            <a:r>
              <a:rPr lang="en-US" sz="1200" i="0" kern="1200" baseline="0" dirty="0">
                <a:solidFill>
                  <a:schemeClr val="tx1"/>
                </a:solidFill>
                <a:effectLst/>
                <a:latin typeface="+mn-lt"/>
                <a:ea typeface="+mn-ea"/>
                <a:cs typeface="+mn-cs"/>
              </a:rPr>
              <a:t>in a header. </a:t>
            </a:r>
          </a:p>
          <a:p>
            <a:pPr marL="171450" lvl="0" indent="-171450">
              <a:buFont typeface="Arial" panose="020B0604020202020204" pitchFamily="34" charset="0"/>
              <a:buChar char="•"/>
            </a:pPr>
            <a:endParaRPr lang="en-US" sz="1200" b="1" i="0" kern="1200" baseline="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b="1" i="0" kern="1200" baseline="0" dirty="0">
                <a:solidFill>
                  <a:schemeClr val="tx1"/>
                </a:solidFill>
                <a:effectLst/>
                <a:latin typeface="+mn-lt"/>
                <a:ea typeface="+mn-ea"/>
                <a:cs typeface="+mn-cs"/>
              </a:rPr>
              <a:t>The password itself is not sent over the wire.</a:t>
            </a:r>
            <a:endParaRPr lang="en-US" sz="1200" b="0" i="0" kern="1200" baseline="0" dirty="0">
              <a:solidFill>
                <a:schemeClr val="tx1"/>
              </a:solidFill>
              <a:effectLst/>
              <a:latin typeface="+mn-lt"/>
              <a:ea typeface="+mn-ea"/>
              <a:cs typeface="+mn-cs"/>
            </a:endParaRPr>
          </a:p>
          <a:p>
            <a:pPr marL="171450" lvl="0" indent="-171450">
              <a:buFont typeface="Arial" panose="020B0604020202020204" pitchFamily="34" charset="0"/>
              <a:buChar char="•"/>
            </a:pPr>
            <a:endParaRPr lang="en-US" sz="1200" b="0" i="0" kern="1200" baseline="0" dirty="0">
              <a:solidFill>
                <a:schemeClr val="tx1"/>
              </a:solidFill>
              <a:effectLst/>
              <a:latin typeface="+mn-lt"/>
              <a:ea typeface="+mn-ea"/>
              <a:cs typeface="+mn-cs"/>
            </a:endParaRPr>
          </a:p>
          <a:p>
            <a:pPr marL="0" lvl="0" indent="0">
              <a:buFont typeface="Arial" panose="020B0604020202020204" pitchFamily="34" charset="0"/>
              <a:buNone/>
            </a:pPr>
            <a:br>
              <a:rPr lang="en-US" sz="1200" i="0" kern="1200" baseline="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32</a:t>
            </a:fld>
            <a:endParaRPr lang="en-US"/>
          </a:p>
        </p:txBody>
      </p:sp>
    </p:spTree>
    <p:extLst>
      <p:ext uri="{BB962C8B-B14F-4D97-AF65-F5344CB8AC3E}">
        <p14:creationId xmlns:p14="http://schemas.microsoft.com/office/powerpoint/2010/main" val="268898612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Server then takes the username, looks up the user’s password, re-calculates the hash, compares it to what client sent</a:t>
            </a:r>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Only</a:t>
            </a:r>
            <a:r>
              <a:rPr lang="en-US" sz="1200" kern="1200" baseline="0" dirty="0">
                <a:solidFill>
                  <a:schemeClr val="tx1"/>
                </a:solidFill>
                <a:effectLst/>
                <a:latin typeface="+mn-lt"/>
                <a:ea typeface="+mn-ea"/>
                <a:cs typeface="+mn-cs"/>
              </a:rPr>
              <a:t> way hashes match is if client and server used same password to calc hash == proof of identity</a:t>
            </a: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pPr marL="171450" lvl="0" indent="-171450">
              <a:buFont typeface="Arial" panose="020B0604020202020204" pitchFamily="34" charset="0"/>
              <a:buChar cha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33</a:t>
            </a:fld>
            <a:endParaRPr lang="en-US"/>
          </a:p>
        </p:txBody>
      </p:sp>
    </p:spTree>
    <p:extLst>
      <p:ext uri="{BB962C8B-B14F-4D97-AF65-F5344CB8AC3E}">
        <p14:creationId xmlns:p14="http://schemas.microsoft.com/office/powerpoint/2010/main" val="84563972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Just like with Basic Auth it’s very easy to integrate</a:t>
            </a:r>
            <a:r>
              <a:rPr lang="en-US" sz="1200" kern="1200" baseline="0" dirty="0">
                <a:solidFill>
                  <a:schemeClr val="tx1"/>
                </a:solidFill>
                <a:effectLst/>
                <a:latin typeface="+mn-lt"/>
                <a:ea typeface="+mn-ea"/>
                <a:cs typeface="+mn-cs"/>
              </a:rPr>
              <a:t> with systems that support the standard.</a:t>
            </a: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And since the password itself is never sent over the wire, you can safely use Digest Auth without a secure connection. At worst, an attacker would see the username</a:t>
            </a:r>
            <a:r>
              <a:rPr lang="en-US" sz="1200" kern="1200" baseline="0" dirty="0">
                <a:solidFill>
                  <a:schemeClr val="tx1"/>
                </a:solidFill>
                <a:effectLst/>
                <a:latin typeface="+mn-lt"/>
                <a:ea typeface="+mn-ea"/>
                <a:cs typeface="+mn-cs"/>
              </a:rPr>
              <a:t>. The nonce is garbage data, and the hash can't be reverse engineered back into its original form.</a:t>
            </a: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However, there are two significant drawbacks to using Digest authentication. The first is that MD5 has been broken, so those hashes aren’t as secure as we’d like.</a:t>
            </a:r>
          </a:p>
          <a:p>
            <a:r>
              <a:rPr lang="en-US" sz="1200" kern="1200" dirty="0">
                <a:solidFill>
                  <a:schemeClr val="tx1"/>
                </a:solidFill>
                <a:effectLst/>
                <a:latin typeface="+mn-lt"/>
                <a:ea typeface="+mn-ea"/>
                <a:cs typeface="+mn-cs"/>
              </a:rPr>
              <a:t>There’s another issue too – so just to see if you’re awake, can anyone guess why Digest is not used very much any more?</a:t>
            </a:r>
          </a:p>
          <a:p>
            <a:pPr marL="171450" lvl="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0" lvl="0" indent="0">
              <a:buFont typeface="Arial" panose="020B0604020202020204" pitchFamily="34" charset="0"/>
              <a:buNone/>
            </a:pP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34</a:t>
            </a:fld>
            <a:endParaRPr lang="en-US"/>
          </a:p>
        </p:txBody>
      </p:sp>
    </p:spTree>
    <p:extLst>
      <p:ext uri="{BB962C8B-B14F-4D97-AF65-F5344CB8AC3E}">
        <p14:creationId xmlns:p14="http://schemas.microsoft.com/office/powerpoint/2010/main" val="339006382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biggest issue with Digest authentication is that it prevents the use of strong password encryption in your database! This is because the server </a:t>
            </a:r>
            <a:r>
              <a:rPr lang="en-US" sz="1200" u="sng" kern="1200" dirty="0">
                <a:solidFill>
                  <a:schemeClr val="tx1"/>
                </a:solidFill>
                <a:effectLst/>
                <a:latin typeface="+mn-lt"/>
                <a:ea typeface="+mn-ea"/>
                <a:cs typeface="+mn-cs"/>
              </a:rPr>
              <a:t>must be able to take a username and obtain its plain text password </a:t>
            </a:r>
            <a:r>
              <a:rPr lang="en-US" sz="1200" kern="1200" dirty="0">
                <a:solidFill>
                  <a:schemeClr val="tx1"/>
                </a:solidFill>
                <a:effectLst/>
                <a:latin typeface="+mn-lt"/>
                <a:ea typeface="+mn-ea"/>
                <a:cs typeface="+mn-cs"/>
              </a:rPr>
              <a:t>in order to verify the hash.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But the whole point of modern password security is to make this impossible! The use of any one-way encryption method, such as salting and hashing passwords, will prevent you from using Digest Authentication.</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Because of this issue no one really uses Digest for API authentication. But it’s important to understand the concepts behind using hash values to avoid sending sensitive data over the wire because those patterns are going to come up again and again.</a:t>
            </a:r>
          </a:p>
          <a:p>
            <a:pPr marL="0" lvl="0" indent="0">
              <a:buFont typeface="Arial" panose="020B0604020202020204" pitchFamily="34" charset="0"/>
              <a:buNone/>
            </a:pP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35</a:t>
            </a:fld>
            <a:endParaRPr lang="en-US"/>
          </a:p>
        </p:txBody>
      </p:sp>
    </p:spTree>
    <p:extLst>
      <p:ext uri="{BB962C8B-B14F-4D97-AF65-F5344CB8AC3E}">
        <p14:creationId xmlns:p14="http://schemas.microsoft.com/office/powerpoint/2010/main" val="306726995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Those 3 things work great if you want the API</a:t>
            </a:r>
            <a:r>
              <a:rPr lang="en-US" sz="1200" kern="1200" baseline="0" dirty="0">
                <a:solidFill>
                  <a:schemeClr val="tx1"/>
                </a:solidFill>
                <a:effectLst/>
                <a:latin typeface="+mn-lt"/>
                <a:ea typeface="+mn-ea"/>
                <a:cs typeface="+mn-cs"/>
              </a:rPr>
              <a:t> client to present actual user credentials during authentication, and if you’re OK with the constraints those techniques include. </a:t>
            </a:r>
            <a:r>
              <a:rPr lang="en-US" sz="1200" kern="1200" dirty="0">
                <a:solidFill>
                  <a:schemeClr val="tx1"/>
                </a:solidFill>
                <a:effectLst/>
                <a:latin typeface="+mn-lt"/>
                <a:ea typeface="+mn-ea"/>
                <a:cs typeface="+mn-cs"/>
              </a:rPr>
              <a:t>But what if those constraints are too limiting?</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If you need more flexibility,</a:t>
            </a:r>
            <a:r>
              <a:rPr lang="en-US" sz="1200" kern="1200" baseline="0" dirty="0">
                <a:solidFill>
                  <a:schemeClr val="tx1"/>
                </a:solidFill>
                <a:effectLst/>
                <a:latin typeface="+mn-lt"/>
                <a:ea typeface="+mn-ea"/>
                <a:cs typeface="+mn-cs"/>
              </a:rPr>
              <a:t> either in terms of what information you use to authenticate OR how that information is transmitted, then the next simplest approach is to implement a custom scheme using API Keys or JSON Web Tokens.</a:t>
            </a:r>
            <a:endParaRPr lang="en-US" sz="1200" kern="1200" dirty="0">
              <a:solidFill>
                <a:schemeClr val="tx1"/>
              </a:solidFill>
              <a:effectLst/>
              <a:latin typeface="+mn-lt"/>
              <a:ea typeface="+mn-ea"/>
              <a:cs typeface="+mn-cs"/>
            </a:endParaRPr>
          </a:p>
          <a:p>
            <a:pPr lvl="0"/>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36</a:t>
            </a:fld>
            <a:endParaRPr lang="en-US"/>
          </a:p>
        </p:txBody>
      </p:sp>
    </p:spTree>
    <p:extLst>
      <p:ext uri="{BB962C8B-B14F-4D97-AF65-F5344CB8AC3E}">
        <p14:creationId xmlns:p14="http://schemas.microsoft.com/office/powerpoint/2010/main" val="362998650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Let’s talk about API Keys first.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idea here is that it's generally more secure and more flexible to use</a:t>
            </a:r>
            <a:r>
              <a:rPr lang="en-US" sz="1200" kern="1200" baseline="0" dirty="0">
                <a:solidFill>
                  <a:schemeClr val="tx1"/>
                </a:solidFill>
                <a:effectLst/>
                <a:latin typeface="+mn-lt"/>
                <a:ea typeface="+mn-ea"/>
                <a:cs typeface="+mn-cs"/>
              </a:rPr>
              <a:t> something </a:t>
            </a:r>
            <a:r>
              <a:rPr lang="en-US" sz="1200" i="1" kern="1200" baseline="0" dirty="0">
                <a:solidFill>
                  <a:schemeClr val="tx1"/>
                </a:solidFill>
                <a:effectLst/>
                <a:latin typeface="+mn-lt"/>
                <a:ea typeface="+mn-ea"/>
                <a:cs typeface="+mn-cs"/>
              </a:rPr>
              <a:t>other than </a:t>
            </a:r>
            <a:r>
              <a:rPr lang="en-US" sz="1200" i="0" kern="1200" baseline="0" dirty="0">
                <a:solidFill>
                  <a:schemeClr val="tx1"/>
                </a:solidFill>
                <a:effectLst/>
                <a:latin typeface="+mn-lt"/>
                <a:ea typeface="+mn-ea"/>
                <a:cs typeface="+mn-cs"/>
              </a:rPr>
              <a:t>the primary credentials to authenticate an API call. </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37</a:t>
            </a:fld>
            <a:endParaRPr lang="en-US"/>
          </a:p>
        </p:txBody>
      </p:sp>
    </p:spTree>
    <p:extLst>
      <p:ext uri="{BB962C8B-B14F-4D97-AF65-F5344CB8AC3E}">
        <p14:creationId xmlns:p14="http://schemas.microsoft.com/office/powerpoint/2010/main" val="236297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There's no "standard" of what an API key should look like, but in most cases</a:t>
            </a:r>
            <a:r>
              <a:rPr lang="en-US" sz="1200" kern="1200" baseline="0" dirty="0">
                <a:solidFill>
                  <a:schemeClr val="tx1"/>
                </a:solidFill>
                <a:effectLst/>
                <a:latin typeface="+mn-lt"/>
                <a:ea typeface="+mn-ea"/>
                <a:cs typeface="+mn-cs"/>
              </a:rPr>
              <a:t> they are GUIDs or some other long, random, unique string. </a:t>
            </a:r>
          </a:p>
          <a:p>
            <a:endParaRPr lang="en-US" sz="1200" kern="1200" baseline="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It's also important that these be </a:t>
            </a:r>
            <a:r>
              <a:rPr lang="en-US" sz="1200" b="1" kern="1200" dirty="0">
                <a:solidFill>
                  <a:schemeClr val="tx1"/>
                </a:solidFill>
                <a:effectLst/>
                <a:latin typeface="+mn-lt"/>
                <a:ea typeface="+mn-ea"/>
                <a:cs typeface="+mn-cs"/>
              </a:rPr>
              <a:t>assigned by you,</a:t>
            </a:r>
            <a:r>
              <a:rPr lang="en-US" sz="1200" b="1" kern="1200" baseline="0" dirty="0">
                <a:solidFill>
                  <a:schemeClr val="tx1"/>
                </a:solidFill>
                <a:effectLst/>
                <a:latin typeface="+mn-lt"/>
                <a:ea typeface="+mn-ea"/>
                <a:cs typeface="+mn-cs"/>
              </a:rPr>
              <a:t> rather than chosen by the client</a:t>
            </a:r>
            <a:r>
              <a:rPr lang="en-US" sz="1200" b="0" kern="1200" baseline="0" dirty="0">
                <a:solidFill>
                  <a:schemeClr val="tx1"/>
                </a:solidFill>
                <a:effectLst/>
                <a:latin typeface="+mn-lt"/>
                <a:ea typeface="+mn-ea"/>
                <a:cs typeface="+mn-cs"/>
              </a:rPr>
              <a:t>. </a:t>
            </a:r>
            <a:r>
              <a:rPr lang="en-US" sz="1200" b="0" i="0" kern="1200" baseline="0" dirty="0">
                <a:solidFill>
                  <a:schemeClr val="tx1"/>
                </a:solidFill>
                <a:effectLst/>
                <a:latin typeface="+mn-lt"/>
                <a:ea typeface="+mn-ea"/>
                <a:cs typeface="+mn-cs"/>
              </a:rPr>
              <a:t>By assigning the keys yourself you can ensure they are unique, and if one of those keys does get compromised there's no chance that the attacker can take it to another API and use it to authenticate as the same user.</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There are two different ways</a:t>
            </a:r>
            <a:r>
              <a:rPr lang="en-US" sz="1200" kern="1200" baseline="0" dirty="0">
                <a:solidFill>
                  <a:schemeClr val="tx1"/>
                </a:solidFill>
                <a:effectLst/>
                <a:latin typeface="+mn-lt"/>
                <a:ea typeface="+mn-ea"/>
                <a:cs typeface="+mn-cs"/>
              </a:rPr>
              <a:t> to use API keys for authentication…</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38</a:t>
            </a:fld>
            <a:endParaRPr lang="en-US"/>
          </a:p>
        </p:txBody>
      </p:sp>
    </p:spTree>
    <p:extLst>
      <p:ext uri="{BB962C8B-B14F-4D97-AF65-F5344CB8AC3E}">
        <p14:creationId xmlns:p14="http://schemas.microsoft.com/office/powerpoint/2010/main" val="245668383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simplest approach is to treat the key like a password</a:t>
            </a:r>
            <a:r>
              <a:rPr lang="en-US" sz="1200" kern="1200" baseline="0" dirty="0">
                <a:solidFill>
                  <a:schemeClr val="tx1"/>
                </a:solidFill>
                <a:effectLst/>
                <a:latin typeface="+mn-lt"/>
                <a:ea typeface="+mn-ea"/>
                <a:cs typeface="+mn-cs"/>
              </a:rPr>
              <a:t> and pass it over the wire with every request. This is basically the same as Basic Auth, but you're passing an API Key instead of an encoded username and password</a:t>
            </a:r>
          </a:p>
          <a:p>
            <a:endParaRPr lang="en-US" sz="1200" kern="1200" baseline="0" dirty="0">
              <a:solidFill>
                <a:schemeClr val="tx1"/>
              </a:solidFill>
              <a:effectLst/>
              <a:latin typeface="+mn-lt"/>
              <a:ea typeface="+mn-ea"/>
              <a:cs typeface="+mn-cs"/>
            </a:endParaRPr>
          </a:p>
          <a:p>
            <a:r>
              <a:rPr lang="en-US" sz="1200" kern="1200" baseline="0" dirty="0">
                <a:solidFill>
                  <a:schemeClr val="tx1"/>
                </a:solidFill>
                <a:effectLst/>
                <a:latin typeface="+mn-lt"/>
                <a:ea typeface="+mn-ea"/>
                <a:cs typeface="+mn-cs"/>
              </a:rPr>
              <a:t>This is called a "bearer token" because anyone that has that API Key may use it to authenticate as a specific user; there's no additional security.</a:t>
            </a:r>
            <a:endParaRPr lang="en-US" sz="1200" kern="1200" dirty="0">
              <a:solidFill>
                <a:schemeClr val="tx1"/>
              </a:solidFill>
              <a:effectLst/>
              <a:latin typeface="+mn-lt"/>
              <a:ea typeface="+mn-ea"/>
              <a:cs typeface="+mn-cs"/>
            </a:endParaRPr>
          </a:p>
          <a:p>
            <a:endParaRPr lang="en-US" sz="1200" kern="1200" baseline="0" dirty="0">
              <a:solidFill>
                <a:schemeClr val="tx1"/>
              </a:solidFill>
              <a:effectLst/>
              <a:latin typeface="+mn-lt"/>
              <a:ea typeface="+mn-ea"/>
              <a:cs typeface="+mn-cs"/>
            </a:endParaRPr>
          </a:p>
          <a:p>
            <a:r>
              <a:rPr lang="en-US" sz="1200" kern="1200" baseline="0" dirty="0">
                <a:solidFill>
                  <a:schemeClr val="tx1"/>
                </a:solidFill>
                <a:effectLst/>
                <a:latin typeface="+mn-lt"/>
                <a:ea typeface="+mn-ea"/>
                <a:cs typeface="+mn-cs"/>
              </a:rPr>
              <a:t>And since you're passing the raw account credential over the wire, you </a:t>
            </a:r>
            <a:r>
              <a:rPr lang="en-US" sz="1200" b="1" kern="1200" baseline="0" dirty="0">
                <a:solidFill>
                  <a:schemeClr val="tx1"/>
                </a:solidFill>
                <a:effectLst/>
                <a:latin typeface="+mn-lt"/>
                <a:ea typeface="+mn-ea"/>
                <a:cs typeface="+mn-cs"/>
              </a:rPr>
              <a:t>MUST use TLS</a:t>
            </a:r>
            <a:r>
              <a:rPr lang="en-US" sz="1200" kern="1200" baseline="0" dirty="0">
                <a:solidFill>
                  <a:schemeClr val="tx1"/>
                </a:solidFill>
                <a:effectLst/>
                <a:latin typeface="+mn-lt"/>
                <a:ea typeface="+mn-ea"/>
                <a:cs typeface="+mn-cs"/>
              </a:rPr>
              <a:t> on all requests to keep it secure.</a:t>
            </a:r>
          </a:p>
          <a:p>
            <a:endParaRPr lang="en-US" sz="1200" kern="1200" baseline="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39</a:t>
            </a:fld>
            <a:endParaRPr lang="en-US"/>
          </a:p>
        </p:txBody>
      </p:sp>
    </p:spTree>
    <p:extLst>
      <p:ext uri="{BB962C8B-B14F-4D97-AF65-F5344CB8AC3E}">
        <p14:creationId xmlns:p14="http://schemas.microsoft.com/office/powerpoint/2010/main" val="16387836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Here’s the basic structure of this talk.</a:t>
            </a:r>
          </a:p>
          <a:p>
            <a:pPr lvl="0"/>
            <a:r>
              <a:rPr lang="en-US" sz="1200" kern="1200" dirty="0">
                <a:solidFill>
                  <a:schemeClr val="tx1"/>
                </a:solidFill>
                <a:effectLst/>
                <a:latin typeface="+mn-lt"/>
                <a:ea typeface="+mn-ea"/>
                <a:cs typeface="+mn-cs"/>
              </a:rPr>
              <a:t>First, we’re going to talk about three different concepts</a:t>
            </a:r>
            <a:r>
              <a:rPr lang="en-US" sz="1200" kern="1200" baseline="0" dirty="0">
                <a:solidFill>
                  <a:schemeClr val="tx1"/>
                </a:solidFill>
                <a:effectLst/>
                <a:latin typeface="+mn-lt"/>
                <a:ea typeface="+mn-ea"/>
                <a:cs typeface="+mn-cs"/>
              </a:rPr>
              <a:t> that </a:t>
            </a:r>
            <a:r>
              <a:rPr lang="en-US" sz="1200" kern="1200" dirty="0">
                <a:solidFill>
                  <a:schemeClr val="tx1"/>
                </a:solidFill>
                <a:effectLst/>
                <a:latin typeface="+mn-lt"/>
                <a:ea typeface="+mn-ea"/>
                <a:cs typeface="+mn-cs"/>
              </a:rPr>
              <a:t>you, as an API author, should be thinking about</a:t>
            </a:r>
            <a:r>
              <a:rPr lang="en-US" sz="1200" kern="1200" baseline="0" dirty="0">
                <a:solidFill>
                  <a:schemeClr val="tx1"/>
                </a:solidFill>
                <a:effectLst/>
                <a:latin typeface="+mn-lt"/>
                <a:ea typeface="+mn-ea"/>
                <a:cs typeface="+mn-cs"/>
              </a:rPr>
              <a:t> when choosing an authentication solution. </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p>
          <a:p>
            <a:pPr lvl="0"/>
            <a:r>
              <a:rPr lang="en-US" sz="1200" kern="1200" dirty="0">
                <a:solidFill>
                  <a:schemeClr val="tx1"/>
                </a:solidFill>
                <a:effectLst/>
                <a:latin typeface="+mn-lt"/>
                <a:ea typeface="+mn-ea"/>
                <a:cs typeface="+mn-cs"/>
              </a:rPr>
              <a:t>Then we’ll use those concepts to compare and contrast all of the techniques you can choose from when authenticating your API calls. We’ll cover everything from HTTP Basic </a:t>
            </a:r>
            <a:r>
              <a:rPr lang="en-US" sz="1200" kern="1200" dirty="0" err="1">
                <a:solidFill>
                  <a:schemeClr val="tx1"/>
                </a:solidFill>
                <a:effectLst/>
                <a:latin typeface="+mn-lt"/>
                <a:ea typeface="+mn-ea"/>
                <a:cs typeface="+mn-cs"/>
              </a:rPr>
              <a:t>Auth</a:t>
            </a:r>
            <a:r>
              <a:rPr lang="en-US" sz="1200" kern="1200" dirty="0">
                <a:solidFill>
                  <a:schemeClr val="tx1"/>
                </a:solidFill>
                <a:effectLst/>
                <a:latin typeface="+mn-lt"/>
                <a:ea typeface="+mn-ea"/>
                <a:cs typeface="+mn-cs"/>
              </a:rPr>
              <a:t> to OpenID Connect.</a:t>
            </a:r>
          </a:p>
          <a:p>
            <a:r>
              <a:rPr lang="en-US" sz="1200" kern="1200" dirty="0">
                <a:solidFill>
                  <a:schemeClr val="tx1"/>
                </a:solidFill>
                <a:effectLst/>
                <a:latin typeface="+mn-lt"/>
                <a:ea typeface="+mn-ea"/>
                <a:cs typeface="+mn-cs"/>
              </a:rPr>
              <a:t> </a:t>
            </a:r>
          </a:p>
          <a:p>
            <a:pPr lvl="0"/>
            <a:r>
              <a:rPr lang="en-US" sz="1200" kern="1200" dirty="0">
                <a:solidFill>
                  <a:schemeClr val="tx1"/>
                </a:solidFill>
                <a:effectLst/>
                <a:latin typeface="+mn-lt"/>
                <a:ea typeface="+mn-ea"/>
                <a:cs typeface="+mn-cs"/>
              </a:rPr>
              <a:t>Finally, we’ll wrap up with some suggestions for selecting a technology to match your use case.</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a:t>
            </a:fld>
            <a:endParaRPr lang="en-US"/>
          </a:p>
        </p:txBody>
      </p:sp>
    </p:spTree>
    <p:extLst>
      <p:ext uri="{BB962C8B-B14F-4D97-AF65-F5344CB8AC3E}">
        <p14:creationId xmlns:p14="http://schemas.microsoft.com/office/powerpoint/2010/main" val="133903311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Those first 3 things work great if you want the API</a:t>
            </a:r>
            <a:r>
              <a:rPr lang="en-US" sz="1200" kern="1200" baseline="0" dirty="0">
                <a:solidFill>
                  <a:schemeClr val="tx1"/>
                </a:solidFill>
                <a:effectLst/>
                <a:latin typeface="+mn-lt"/>
                <a:ea typeface="+mn-ea"/>
                <a:cs typeface="+mn-cs"/>
              </a:rPr>
              <a:t> client to present actual user credentials during authentication, and if you’re OK with the constraints those techniques include. </a:t>
            </a:r>
            <a:r>
              <a:rPr lang="en-US" sz="1200" kern="1200" dirty="0">
                <a:solidFill>
                  <a:schemeClr val="tx1"/>
                </a:solidFill>
                <a:effectLst/>
                <a:latin typeface="+mn-lt"/>
                <a:ea typeface="+mn-ea"/>
                <a:cs typeface="+mn-cs"/>
              </a:rPr>
              <a:t>But what if those constraints are too limiting?</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If you need more flexibility,</a:t>
            </a:r>
            <a:r>
              <a:rPr lang="en-US" sz="1200" kern="1200" baseline="0" dirty="0">
                <a:solidFill>
                  <a:schemeClr val="tx1"/>
                </a:solidFill>
                <a:effectLst/>
                <a:latin typeface="+mn-lt"/>
                <a:ea typeface="+mn-ea"/>
                <a:cs typeface="+mn-cs"/>
              </a:rPr>
              <a:t> either in terms of what information you use to authenticate OR how that information is transmitted, then the next simplest approach is to implement a custom scheme using API Keys or JSON Web Tokens.</a:t>
            </a:r>
            <a:endParaRPr lang="en-US" sz="1200" kern="1200" dirty="0">
              <a:solidFill>
                <a:schemeClr val="tx1"/>
              </a:solidFill>
              <a:effectLst/>
              <a:latin typeface="+mn-lt"/>
              <a:ea typeface="+mn-ea"/>
              <a:cs typeface="+mn-cs"/>
            </a:endParaRPr>
          </a:p>
          <a:p>
            <a:pPr lvl="0"/>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40</a:t>
            </a:fld>
            <a:endParaRPr lang="en-US"/>
          </a:p>
        </p:txBody>
      </p:sp>
    </p:spTree>
    <p:extLst>
      <p:ext uri="{BB962C8B-B14F-4D97-AF65-F5344CB8AC3E}">
        <p14:creationId xmlns:p14="http://schemas.microsoft.com/office/powerpoint/2010/main" val="346320662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(auto transitions after animations)</a:t>
            </a:r>
          </a:p>
        </p:txBody>
      </p:sp>
      <p:sp>
        <p:nvSpPr>
          <p:cNvPr id="4" name="Slide Number Placeholder 3"/>
          <p:cNvSpPr>
            <a:spLocks noGrp="1"/>
          </p:cNvSpPr>
          <p:nvPr>
            <p:ph type="sldNum" sz="quarter" idx="10"/>
          </p:nvPr>
        </p:nvSpPr>
        <p:spPr/>
        <p:txBody>
          <a:bodyPr/>
          <a:lstStyle/>
          <a:p>
            <a:fld id="{89029652-62E7-43D6-83B5-097D7B7AA5D8}" type="slidenum">
              <a:rPr lang="en-US" smtClean="0"/>
              <a:t>41</a:t>
            </a:fld>
            <a:endParaRPr lang="en-US"/>
          </a:p>
        </p:txBody>
      </p:sp>
    </p:spTree>
    <p:extLst>
      <p:ext uri="{BB962C8B-B14F-4D97-AF65-F5344CB8AC3E}">
        <p14:creationId xmlns:p14="http://schemas.microsoft.com/office/powerpoint/2010/main" val="299454026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Let’s talk about API Keys first.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idea here is that it's generally more secure and more flexible to use</a:t>
            </a:r>
            <a:r>
              <a:rPr lang="en-US" sz="1200" kern="1200" baseline="0" dirty="0">
                <a:solidFill>
                  <a:schemeClr val="tx1"/>
                </a:solidFill>
                <a:effectLst/>
                <a:latin typeface="+mn-lt"/>
                <a:ea typeface="+mn-ea"/>
                <a:cs typeface="+mn-cs"/>
              </a:rPr>
              <a:t> something </a:t>
            </a:r>
            <a:r>
              <a:rPr lang="en-US" sz="1200" i="1" kern="1200" baseline="0" dirty="0">
                <a:solidFill>
                  <a:schemeClr val="tx1"/>
                </a:solidFill>
                <a:effectLst/>
                <a:latin typeface="+mn-lt"/>
                <a:ea typeface="+mn-ea"/>
                <a:cs typeface="+mn-cs"/>
              </a:rPr>
              <a:t>other than </a:t>
            </a:r>
            <a:r>
              <a:rPr lang="en-US" sz="1200" i="0" kern="1200" baseline="0" dirty="0">
                <a:solidFill>
                  <a:schemeClr val="tx1"/>
                </a:solidFill>
                <a:effectLst/>
                <a:latin typeface="+mn-lt"/>
                <a:ea typeface="+mn-ea"/>
                <a:cs typeface="+mn-cs"/>
              </a:rPr>
              <a:t>the primary credentials to authenticate an API call. </a:t>
            </a:r>
            <a:endParaRPr lang="en-US" sz="1200" kern="1200" dirty="0">
              <a:solidFill>
                <a:schemeClr val="tx1"/>
              </a:solidFill>
              <a:effectLst/>
              <a:latin typeface="+mn-lt"/>
              <a:ea typeface="+mn-ea"/>
              <a:cs typeface="+mn-cs"/>
            </a:endParaRPr>
          </a:p>
          <a:p>
            <a:endParaRPr lang="en-US" dirty="0"/>
          </a:p>
          <a:p>
            <a:r>
              <a:rPr lang="en-US" b="1" dirty="0"/>
              <a:t>(click – next bullet)</a:t>
            </a:r>
            <a:endParaRPr lang="en-US" b="0" dirty="0"/>
          </a:p>
          <a:p>
            <a:r>
              <a:rPr lang="en-US" sz="1200" kern="1200" dirty="0">
                <a:solidFill>
                  <a:schemeClr val="tx1"/>
                </a:solidFill>
                <a:effectLst/>
                <a:latin typeface="+mn-lt"/>
                <a:ea typeface="+mn-ea"/>
                <a:cs typeface="+mn-cs"/>
              </a:rPr>
              <a:t>There's no "standard" of what an API key should look like, but in most cases</a:t>
            </a:r>
            <a:r>
              <a:rPr lang="en-US" sz="1200" kern="1200" baseline="0" dirty="0">
                <a:solidFill>
                  <a:schemeClr val="tx1"/>
                </a:solidFill>
                <a:effectLst/>
                <a:latin typeface="+mn-lt"/>
                <a:ea typeface="+mn-ea"/>
                <a:cs typeface="+mn-cs"/>
              </a:rPr>
              <a:t> they are GUIDs or some other long, random, unique string. </a:t>
            </a:r>
          </a:p>
          <a:p>
            <a:endParaRPr lang="en-US" sz="1200" kern="1200" baseline="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It's also important that these be </a:t>
            </a:r>
            <a:r>
              <a:rPr lang="en-US" sz="1200" b="1" kern="1200" dirty="0">
                <a:solidFill>
                  <a:schemeClr val="tx1"/>
                </a:solidFill>
                <a:effectLst/>
                <a:latin typeface="+mn-lt"/>
                <a:ea typeface="+mn-ea"/>
                <a:cs typeface="+mn-cs"/>
              </a:rPr>
              <a:t>assigned by you,</a:t>
            </a:r>
            <a:r>
              <a:rPr lang="en-US" sz="1200" b="1" kern="1200" baseline="0" dirty="0">
                <a:solidFill>
                  <a:schemeClr val="tx1"/>
                </a:solidFill>
                <a:effectLst/>
                <a:latin typeface="+mn-lt"/>
                <a:ea typeface="+mn-ea"/>
                <a:cs typeface="+mn-cs"/>
              </a:rPr>
              <a:t> rather than chosen by the client</a:t>
            </a:r>
            <a:r>
              <a:rPr lang="en-US" sz="1200" b="0" kern="1200" baseline="0" dirty="0">
                <a:solidFill>
                  <a:schemeClr val="tx1"/>
                </a:solidFill>
                <a:effectLst/>
                <a:latin typeface="+mn-lt"/>
                <a:ea typeface="+mn-ea"/>
                <a:cs typeface="+mn-cs"/>
              </a:rPr>
              <a:t>. </a:t>
            </a:r>
            <a:r>
              <a:rPr lang="en-US" sz="1200" b="0" i="0" kern="1200" baseline="0" dirty="0">
                <a:solidFill>
                  <a:schemeClr val="tx1"/>
                </a:solidFill>
                <a:effectLst/>
                <a:latin typeface="+mn-lt"/>
                <a:ea typeface="+mn-ea"/>
                <a:cs typeface="+mn-cs"/>
              </a:rPr>
              <a:t>By assigning the keys yourself you can ensure they are unique, and if one of those keys does get compromised there's no chance that the attacker can take it to another API and use it to authenticate as the same user.</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There are two different ways</a:t>
            </a:r>
            <a:r>
              <a:rPr lang="en-US" sz="1200" kern="1200" baseline="0" dirty="0">
                <a:solidFill>
                  <a:schemeClr val="tx1"/>
                </a:solidFill>
                <a:effectLst/>
                <a:latin typeface="+mn-lt"/>
                <a:ea typeface="+mn-ea"/>
                <a:cs typeface="+mn-cs"/>
              </a:rPr>
              <a:t> to use API keys for authentication…</a:t>
            </a:r>
            <a:endParaRPr lang="en-US" sz="1200" kern="1200" dirty="0">
              <a:solidFill>
                <a:schemeClr val="tx1"/>
              </a:solidFill>
              <a:effectLst/>
              <a:latin typeface="+mn-lt"/>
              <a:ea typeface="+mn-ea"/>
              <a:cs typeface="+mn-cs"/>
            </a:endParaRPr>
          </a:p>
          <a:p>
            <a:endParaRPr lang="en-US" b="1" dirty="0"/>
          </a:p>
        </p:txBody>
      </p:sp>
      <p:sp>
        <p:nvSpPr>
          <p:cNvPr id="4" name="Slide Number Placeholder 3"/>
          <p:cNvSpPr>
            <a:spLocks noGrp="1"/>
          </p:cNvSpPr>
          <p:nvPr>
            <p:ph type="sldNum" sz="quarter" idx="10"/>
          </p:nvPr>
        </p:nvSpPr>
        <p:spPr/>
        <p:txBody>
          <a:bodyPr/>
          <a:lstStyle/>
          <a:p>
            <a:fld id="{89029652-62E7-43D6-83B5-097D7B7AA5D8}" type="slidenum">
              <a:rPr lang="en-US" smtClean="0"/>
              <a:t>42</a:t>
            </a:fld>
            <a:endParaRPr lang="en-US"/>
          </a:p>
        </p:txBody>
      </p:sp>
    </p:spTree>
    <p:extLst>
      <p:ext uri="{BB962C8B-B14F-4D97-AF65-F5344CB8AC3E}">
        <p14:creationId xmlns:p14="http://schemas.microsoft.com/office/powerpoint/2010/main" val="419892767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simplest approach is to treat the key like a password</a:t>
            </a:r>
            <a:r>
              <a:rPr lang="en-US" sz="1200" kern="1200" baseline="0" dirty="0">
                <a:solidFill>
                  <a:schemeClr val="tx1"/>
                </a:solidFill>
                <a:effectLst/>
                <a:latin typeface="+mn-lt"/>
                <a:ea typeface="+mn-ea"/>
                <a:cs typeface="+mn-cs"/>
              </a:rPr>
              <a:t> and pass it over the wire with every request. This is basically the same as Basic Auth, but you're passing an API Key instead of an encoded username and password</a:t>
            </a:r>
          </a:p>
          <a:p>
            <a:endParaRPr lang="en-US" sz="1200" kern="1200" baseline="0" dirty="0">
              <a:solidFill>
                <a:schemeClr val="tx1"/>
              </a:solidFill>
              <a:effectLst/>
              <a:latin typeface="+mn-lt"/>
              <a:ea typeface="+mn-ea"/>
              <a:cs typeface="+mn-cs"/>
            </a:endParaRPr>
          </a:p>
          <a:p>
            <a:r>
              <a:rPr lang="en-US" sz="1200" kern="1200" baseline="0" dirty="0">
                <a:solidFill>
                  <a:schemeClr val="tx1"/>
                </a:solidFill>
                <a:effectLst/>
                <a:latin typeface="+mn-lt"/>
                <a:ea typeface="+mn-ea"/>
                <a:cs typeface="+mn-cs"/>
              </a:rPr>
              <a:t>This is called a "bearer token" because anyone that has that API Key may use it to authenticate as a specific user; there's no additional security.</a:t>
            </a:r>
            <a:endParaRPr lang="en-US" sz="1200" kern="1200" dirty="0">
              <a:solidFill>
                <a:schemeClr val="tx1"/>
              </a:solidFill>
              <a:effectLst/>
              <a:latin typeface="+mn-lt"/>
              <a:ea typeface="+mn-ea"/>
              <a:cs typeface="+mn-cs"/>
            </a:endParaRPr>
          </a:p>
          <a:p>
            <a:endParaRPr lang="en-US" sz="1200" kern="1200" baseline="0" dirty="0">
              <a:solidFill>
                <a:schemeClr val="tx1"/>
              </a:solidFill>
              <a:effectLst/>
              <a:latin typeface="+mn-lt"/>
              <a:ea typeface="+mn-ea"/>
              <a:cs typeface="+mn-cs"/>
            </a:endParaRPr>
          </a:p>
          <a:p>
            <a:r>
              <a:rPr lang="en-US" sz="1200" kern="1200" baseline="0" dirty="0">
                <a:solidFill>
                  <a:schemeClr val="tx1"/>
                </a:solidFill>
                <a:effectLst/>
                <a:latin typeface="+mn-lt"/>
                <a:ea typeface="+mn-ea"/>
                <a:cs typeface="+mn-cs"/>
              </a:rPr>
              <a:t>And since you're passing the raw account credential over the wire, you </a:t>
            </a:r>
            <a:r>
              <a:rPr lang="en-US" sz="1200" b="1" kern="1200" baseline="0" dirty="0">
                <a:solidFill>
                  <a:schemeClr val="tx1"/>
                </a:solidFill>
                <a:effectLst/>
                <a:latin typeface="+mn-lt"/>
                <a:ea typeface="+mn-ea"/>
                <a:cs typeface="+mn-cs"/>
              </a:rPr>
              <a:t>MUST use TLS</a:t>
            </a:r>
            <a:r>
              <a:rPr lang="en-US" sz="1200" kern="1200" baseline="0" dirty="0">
                <a:solidFill>
                  <a:schemeClr val="tx1"/>
                </a:solidFill>
                <a:effectLst/>
                <a:latin typeface="+mn-lt"/>
                <a:ea typeface="+mn-ea"/>
                <a:cs typeface="+mn-cs"/>
              </a:rPr>
              <a:t> on all requests to keep it secure.</a:t>
            </a:r>
          </a:p>
          <a:p>
            <a:endParaRPr lang="en-US" sz="1200" kern="1200" baseline="0" dirty="0">
              <a:solidFill>
                <a:schemeClr val="tx1"/>
              </a:solidFill>
              <a:effectLst/>
              <a:latin typeface="+mn-lt"/>
              <a:ea typeface="+mn-ea"/>
              <a:cs typeface="+mn-cs"/>
            </a:endParaRPr>
          </a:p>
          <a:p>
            <a:endParaRPr lang="en-US" dirty="0"/>
          </a:p>
          <a:p>
            <a:endParaRPr lang="en-US" b="1" dirty="0"/>
          </a:p>
        </p:txBody>
      </p:sp>
      <p:sp>
        <p:nvSpPr>
          <p:cNvPr id="4" name="Slide Number Placeholder 3"/>
          <p:cNvSpPr>
            <a:spLocks noGrp="1"/>
          </p:cNvSpPr>
          <p:nvPr>
            <p:ph type="sldNum" sz="quarter" idx="10"/>
          </p:nvPr>
        </p:nvSpPr>
        <p:spPr/>
        <p:txBody>
          <a:bodyPr/>
          <a:lstStyle/>
          <a:p>
            <a:fld id="{89029652-62E7-43D6-83B5-097D7B7AA5D8}" type="slidenum">
              <a:rPr lang="en-US" smtClean="0"/>
              <a:t>43</a:t>
            </a:fld>
            <a:endParaRPr lang="en-US"/>
          </a:p>
        </p:txBody>
      </p:sp>
    </p:spTree>
    <p:extLst>
      <p:ext uri="{BB962C8B-B14F-4D97-AF65-F5344CB8AC3E}">
        <p14:creationId xmlns:p14="http://schemas.microsoft.com/office/powerpoint/2010/main" val="292652439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You can pass the API Key in either the querystring or an HTTP header. </a:t>
            </a:r>
          </a:p>
          <a:p>
            <a:pPr marL="0" indent="0">
              <a:buFont typeface="Arial" panose="020B0604020202020204" pitchFamily="34" charset="0"/>
              <a:buNone/>
            </a:pPr>
            <a:endParaRPr lang="en-US" sz="1200" kern="1200" dirty="0">
              <a:solidFill>
                <a:schemeClr val="tx1"/>
              </a:solidFill>
              <a:effectLst/>
              <a:latin typeface="+mn-lt"/>
              <a:ea typeface="+mn-ea"/>
              <a:cs typeface="+mn-cs"/>
            </a:endParaRPr>
          </a:p>
          <a:p>
            <a:pPr marL="0" indent="0">
              <a:buFont typeface="Arial" panose="020B0604020202020204" pitchFamily="34" charset="0"/>
              <a:buNone/>
            </a:pPr>
            <a:r>
              <a:rPr lang="en-US" sz="1200" kern="1200" dirty="0" err="1">
                <a:solidFill>
                  <a:schemeClr val="tx1"/>
                </a:solidFill>
                <a:effectLst/>
                <a:latin typeface="+mn-lt"/>
                <a:ea typeface="+mn-ea"/>
                <a:cs typeface="+mn-cs"/>
              </a:rPr>
              <a:t>Querystring</a:t>
            </a:r>
            <a:r>
              <a:rPr lang="en-US" sz="1200" kern="1200" dirty="0">
                <a:solidFill>
                  <a:schemeClr val="tx1"/>
                </a:solidFill>
                <a:effectLst/>
                <a:latin typeface="+mn-lt"/>
                <a:ea typeface="+mn-ea"/>
                <a:cs typeface="+mn-cs"/>
              </a:rPr>
              <a:t> really easy to do - ideal for scripting scenarios.</a:t>
            </a:r>
          </a:p>
          <a:p>
            <a:pPr marL="0" indent="0">
              <a:buFont typeface="Arial" panose="020B0604020202020204" pitchFamily="34" charset="0"/>
              <a:buNone/>
            </a:pPr>
            <a:endParaRPr lang="en-US" sz="1200" kern="1200" dirty="0">
              <a:solidFill>
                <a:schemeClr val="tx1"/>
              </a:solidFill>
              <a:effectLst/>
              <a:latin typeface="+mn-lt"/>
              <a:ea typeface="+mn-ea"/>
              <a:cs typeface="+mn-cs"/>
            </a:endParaRPr>
          </a:p>
          <a:p>
            <a:pPr marL="0" indent="0">
              <a:buFont typeface="Arial" panose="020B0604020202020204" pitchFamily="34" charset="0"/>
              <a:buNone/>
            </a:pPr>
            <a:r>
              <a:rPr lang="en-US" sz="1200" kern="1200" dirty="0">
                <a:solidFill>
                  <a:schemeClr val="tx1"/>
                </a:solidFill>
                <a:effectLst/>
                <a:latin typeface="+mn-lt"/>
                <a:ea typeface="+mn-ea"/>
                <a:cs typeface="+mn-cs"/>
              </a:rPr>
              <a:t>Generally</a:t>
            </a:r>
            <a:r>
              <a:rPr lang="en-US" sz="1200" kern="1200" baseline="0" dirty="0">
                <a:solidFill>
                  <a:schemeClr val="tx1"/>
                </a:solidFill>
                <a:effectLst/>
                <a:latin typeface="+mn-lt"/>
                <a:ea typeface="+mn-ea"/>
                <a:cs typeface="+mn-cs"/>
              </a:rPr>
              <a:t> headers are better</a:t>
            </a: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Header</a:t>
            </a:r>
            <a:r>
              <a:rPr lang="en-US" sz="1200" kern="1200" baseline="0" dirty="0">
                <a:solidFill>
                  <a:schemeClr val="tx1"/>
                </a:solidFill>
                <a:effectLst/>
                <a:latin typeface="+mn-lt"/>
                <a:ea typeface="+mn-ea"/>
                <a:cs typeface="+mn-cs"/>
              </a:rPr>
              <a:t> is more secure – not in log files. Wouldn't want plain-text passwords to be stored in unencrypted log files</a:t>
            </a:r>
          </a:p>
          <a:p>
            <a:pPr marL="171450" indent="-171450">
              <a:buFont typeface="Arial" panose="020B0604020202020204" pitchFamily="34" charset="0"/>
              <a:buChar char="•"/>
            </a:pPr>
            <a:r>
              <a:rPr lang="en-US" sz="1200" kern="1200" baseline="0" dirty="0">
                <a:solidFill>
                  <a:schemeClr val="tx1"/>
                </a:solidFill>
                <a:effectLst/>
                <a:latin typeface="+mn-lt"/>
                <a:ea typeface="+mn-ea"/>
                <a:cs typeface="+mn-cs"/>
              </a:rPr>
              <a:t>Header can’t be leaked via copy/pasting a URL out of Fiddler or the browser's URL bar.</a:t>
            </a: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44</a:t>
            </a:fld>
            <a:endParaRPr lang="en-US"/>
          </a:p>
        </p:txBody>
      </p:sp>
    </p:spTree>
    <p:extLst>
      <p:ext uri="{BB962C8B-B14F-4D97-AF65-F5344CB8AC3E}">
        <p14:creationId xmlns:p14="http://schemas.microsoft.com/office/powerpoint/2010/main" val="45513653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You can pass the API Key in either the </a:t>
            </a:r>
            <a:r>
              <a:rPr lang="en-US" sz="1200" kern="1200" dirty="0" err="1">
                <a:solidFill>
                  <a:schemeClr val="tx1"/>
                </a:solidFill>
                <a:effectLst/>
                <a:latin typeface="+mn-lt"/>
                <a:ea typeface="+mn-ea"/>
                <a:cs typeface="+mn-cs"/>
              </a:rPr>
              <a:t>querystring</a:t>
            </a:r>
            <a:r>
              <a:rPr lang="en-US" sz="1200" kern="1200" dirty="0">
                <a:solidFill>
                  <a:schemeClr val="tx1"/>
                </a:solidFill>
                <a:effectLst/>
                <a:latin typeface="+mn-lt"/>
                <a:ea typeface="+mn-ea"/>
                <a:cs typeface="+mn-cs"/>
              </a:rPr>
              <a:t> or an HTTP header. </a:t>
            </a:r>
          </a:p>
          <a:p>
            <a:pPr marL="0" indent="0">
              <a:buFont typeface="Arial" panose="020B0604020202020204" pitchFamily="34" charset="0"/>
              <a:buNone/>
            </a:pPr>
            <a:endParaRPr lang="en-US" sz="1200" kern="1200" dirty="0">
              <a:solidFill>
                <a:schemeClr val="tx1"/>
              </a:solidFill>
              <a:effectLst/>
              <a:latin typeface="+mn-lt"/>
              <a:ea typeface="+mn-ea"/>
              <a:cs typeface="+mn-cs"/>
            </a:endParaRPr>
          </a:p>
          <a:p>
            <a:pPr marL="0" indent="0">
              <a:buFont typeface="Arial" panose="020B0604020202020204" pitchFamily="34" charset="0"/>
              <a:buNone/>
            </a:pPr>
            <a:r>
              <a:rPr lang="en-US" sz="1200" kern="1200" dirty="0" err="1">
                <a:solidFill>
                  <a:schemeClr val="tx1"/>
                </a:solidFill>
                <a:effectLst/>
                <a:latin typeface="+mn-lt"/>
                <a:ea typeface="+mn-ea"/>
                <a:cs typeface="+mn-cs"/>
              </a:rPr>
              <a:t>Querystring</a:t>
            </a:r>
            <a:r>
              <a:rPr lang="en-US" sz="1200" kern="1200" dirty="0">
                <a:solidFill>
                  <a:schemeClr val="tx1"/>
                </a:solidFill>
                <a:effectLst/>
                <a:latin typeface="+mn-lt"/>
                <a:ea typeface="+mn-ea"/>
                <a:cs typeface="+mn-cs"/>
              </a:rPr>
              <a:t> really easy to do - ideal for scripting scenarios.</a:t>
            </a:r>
          </a:p>
          <a:p>
            <a:pPr marL="0" indent="0">
              <a:buFont typeface="Arial" panose="020B0604020202020204" pitchFamily="34" charset="0"/>
              <a:buNone/>
            </a:pPr>
            <a:endParaRPr lang="en-US" sz="1200" kern="1200" dirty="0">
              <a:solidFill>
                <a:schemeClr val="tx1"/>
              </a:solidFill>
              <a:effectLst/>
              <a:latin typeface="+mn-lt"/>
              <a:ea typeface="+mn-ea"/>
              <a:cs typeface="+mn-cs"/>
            </a:endParaRPr>
          </a:p>
          <a:p>
            <a:pPr marL="0" indent="0">
              <a:buFont typeface="Arial" panose="020B0604020202020204" pitchFamily="34" charset="0"/>
              <a:buNone/>
            </a:pPr>
            <a:r>
              <a:rPr lang="en-US" sz="1200" kern="1200" dirty="0">
                <a:solidFill>
                  <a:schemeClr val="tx1"/>
                </a:solidFill>
                <a:effectLst/>
                <a:latin typeface="+mn-lt"/>
                <a:ea typeface="+mn-ea"/>
                <a:cs typeface="+mn-cs"/>
              </a:rPr>
              <a:t>Generally</a:t>
            </a:r>
            <a:r>
              <a:rPr lang="en-US" sz="1200" kern="1200" baseline="0" dirty="0">
                <a:solidFill>
                  <a:schemeClr val="tx1"/>
                </a:solidFill>
                <a:effectLst/>
                <a:latin typeface="+mn-lt"/>
                <a:ea typeface="+mn-ea"/>
                <a:cs typeface="+mn-cs"/>
              </a:rPr>
              <a:t> headers are better</a:t>
            </a: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Header</a:t>
            </a:r>
            <a:r>
              <a:rPr lang="en-US" sz="1200" kern="1200" baseline="0" dirty="0">
                <a:solidFill>
                  <a:schemeClr val="tx1"/>
                </a:solidFill>
                <a:effectLst/>
                <a:latin typeface="+mn-lt"/>
                <a:ea typeface="+mn-ea"/>
                <a:cs typeface="+mn-cs"/>
              </a:rPr>
              <a:t> is more secure – not in log files. Wouldn't want plain-text passwords to be stored in unencrypted log files</a:t>
            </a:r>
          </a:p>
          <a:p>
            <a:pPr marL="171450" indent="-171450">
              <a:buFont typeface="Arial" panose="020B0604020202020204" pitchFamily="34" charset="0"/>
              <a:buChar char="•"/>
            </a:pPr>
            <a:r>
              <a:rPr lang="en-US" sz="1200" kern="1200" baseline="0" dirty="0">
                <a:solidFill>
                  <a:schemeClr val="tx1"/>
                </a:solidFill>
                <a:effectLst/>
                <a:latin typeface="+mn-lt"/>
                <a:ea typeface="+mn-ea"/>
                <a:cs typeface="+mn-cs"/>
              </a:rPr>
              <a:t>Header can’t be leaked via copy/pasting a URL out of Fiddler or the browser's URL bar.</a:t>
            </a:r>
            <a:endParaRPr lang="en-US" sz="1200" kern="1200" dirty="0">
              <a:solidFill>
                <a:schemeClr val="tx1"/>
              </a:solidFill>
              <a:effectLst/>
              <a:latin typeface="+mn-lt"/>
              <a:ea typeface="+mn-ea"/>
              <a:cs typeface="+mn-cs"/>
            </a:endParaRPr>
          </a:p>
          <a:p>
            <a:endParaRPr lang="en-US" dirty="0"/>
          </a:p>
          <a:p>
            <a:endParaRPr lang="en-US" b="1" dirty="0"/>
          </a:p>
        </p:txBody>
      </p:sp>
      <p:sp>
        <p:nvSpPr>
          <p:cNvPr id="4" name="Slide Number Placeholder 3"/>
          <p:cNvSpPr>
            <a:spLocks noGrp="1"/>
          </p:cNvSpPr>
          <p:nvPr>
            <p:ph type="sldNum" sz="quarter" idx="10"/>
          </p:nvPr>
        </p:nvSpPr>
        <p:spPr/>
        <p:txBody>
          <a:bodyPr/>
          <a:lstStyle/>
          <a:p>
            <a:fld id="{89029652-62E7-43D6-83B5-097D7B7AA5D8}" type="slidenum">
              <a:rPr lang="en-US" smtClean="0"/>
              <a:t>45</a:t>
            </a:fld>
            <a:endParaRPr lang="en-US"/>
          </a:p>
        </p:txBody>
      </p:sp>
    </p:spTree>
    <p:extLst>
      <p:ext uri="{BB962C8B-B14F-4D97-AF65-F5344CB8AC3E}">
        <p14:creationId xmlns:p14="http://schemas.microsoft.com/office/powerpoint/2010/main" val="121852129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Using API Keys as bearer tokens is very easy, but there is one significant trade-off you need to think about. You can </a:t>
            </a:r>
            <a:r>
              <a:rPr lang="en-US" sz="1200" i="1" kern="1200" dirty="0">
                <a:solidFill>
                  <a:schemeClr val="tx1"/>
                </a:solidFill>
                <a:effectLst/>
                <a:latin typeface="+mn-lt"/>
                <a:ea typeface="+mn-ea"/>
                <a:cs typeface="+mn-cs"/>
              </a:rPr>
              <a:t>either </a:t>
            </a:r>
            <a:r>
              <a:rPr lang="en-US" sz="1200" i="0" kern="1200" dirty="0">
                <a:solidFill>
                  <a:schemeClr val="tx1"/>
                </a:solidFill>
                <a:effectLst/>
                <a:latin typeface="+mn-lt"/>
                <a:ea typeface="+mn-ea"/>
                <a:cs typeface="+mn-cs"/>
              </a:rPr>
              <a:t>have secure storage</a:t>
            </a:r>
            <a:r>
              <a:rPr lang="en-US" sz="1200" i="0" kern="1200" baseline="0" dirty="0">
                <a:solidFill>
                  <a:schemeClr val="tx1"/>
                </a:solidFill>
                <a:effectLst/>
                <a:latin typeface="+mn-lt"/>
                <a:ea typeface="+mn-ea"/>
                <a:cs typeface="+mn-cs"/>
              </a:rPr>
              <a:t> of API Keys </a:t>
            </a:r>
            <a:r>
              <a:rPr lang="en-US" sz="1200" i="1" kern="1200" baseline="0" dirty="0">
                <a:solidFill>
                  <a:schemeClr val="tx1"/>
                </a:solidFill>
                <a:effectLst/>
                <a:latin typeface="+mn-lt"/>
                <a:ea typeface="+mn-ea"/>
                <a:cs typeface="+mn-cs"/>
              </a:rPr>
              <a:t>or </a:t>
            </a:r>
            <a:r>
              <a:rPr lang="en-US" sz="1200" i="0" kern="1200" baseline="0" dirty="0">
                <a:solidFill>
                  <a:schemeClr val="tx1"/>
                </a:solidFill>
                <a:effectLst/>
                <a:latin typeface="+mn-lt"/>
                <a:ea typeface="+mn-ea"/>
                <a:cs typeface="+mn-cs"/>
              </a:rPr>
              <a:t>the ability to show users a list of their keys. Not both.</a:t>
            </a: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Since API Keys are basically account passwords, you should consider salting and hashing them when you store them in the database. If you store them as text, and someone were to get access to your database, they would gain access to everything they need to impersonate every user in your system.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But if you salt and hash the API Keys when you store them, it will prevent you from showing a user a list of their API Keys. That’s kind of the whole point; you want your system to be able to </a:t>
            </a:r>
            <a:r>
              <a:rPr lang="en-US" sz="1200" i="1" kern="1200" dirty="0">
                <a:solidFill>
                  <a:schemeClr val="tx1"/>
                </a:solidFill>
                <a:effectLst/>
                <a:latin typeface="+mn-lt"/>
                <a:ea typeface="+mn-ea"/>
                <a:cs typeface="+mn-cs"/>
              </a:rPr>
              <a:t>verify </a:t>
            </a:r>
            <a:r>
              <a:rPr lang="en-US" sz="1200" kern="1200" dirty="0">
                <a:solidFill>
                  <a:schemeClr val="tx1"/>
                </a:solidFill>
                <a:effectLst/>
                <a:latin typeface="+mn-lt"/>
                <a:ea typeface="+mn-ea"/>
                <a:cs typeface="+mn-cs"/>
              </a:rPr>
              <a:t>a bearer token API Key, but not decrypt it to plain text, just like with passwords.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If you decide to store these things as plain text, then you should at least implement an expiration policy to limit the vulnerability window if the database </a:t>
            </a:r>
            <a:r>
              <a:rPr lang="en-US" sz="1200" i="1" kern="1200" dirty="0">
                <a:solidFill>
                  <a:schemeClr val="tx1"/>
                </a:solidFill>
                <a:effectLst/>
                <a:latin typeface="+mn-lt"/>
                <a:ea typeface="+mn-ea"/>
                <a:cs typeface="+mn-cs"/>
              </a:rPr>
              <a:t>is </a:t>
            </a:r>
            <a:r>
              <a:rPr lang="en-US" sz="1200" kern="1200" dirty="0">
                <a:solidFill>
                  <a:schemeClr val="tx1"/>
                </a:solidFill>
                <a:effectLst/>
                <a:latin typeface="+mn-lt"/>
                <a:ea typeface="+mn-ea"/>
                <a:cs typeface="+mn-cs"/>
              </a:rPr>
              <a:t>compromised.</a:t>
            </a:r>
          </a:p>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46</a:t>
            </a:fld>
            <a:endParaRPr lang="en-US"/>
          </a:p>
        </p:txBody>
      </p:sp>
    </p:spTree>
    <p:extLst>
      <p:ext uri="{BB962C8B-B14F-4D97-AF65-F5344CB8AC3E}">
        <p14:creationId xmlns:p14="http://schemas.microsoft.com/office/powerpoint/2010/main" val="219196161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Using API Keys as bearer tokens is very easy, but there is one significant trade-off you need to think about. You can </a:t>
            </a:r>
            <a:r>
              <a:rPr lang="en-US" sz="1200" i="1" kern="1200" dirty="0">
                <a:solidFill>
                  <a:schemeClr val="tx1"/>
                </a:solidFill>
                <a:effectLst/>
                <a:latin typeface="+mn-lt"/>
                <a:ea typeface="+mn-ea"/>
                <a:cs typeface="+mn-cs"/>
              </a:rPr>
              <a:t>either </a:t>
            </a:r>
            <a:r>
              <a:rPr lang="en-US" sz="1200" i="0" kern="1200" dirty="0">
                <a:solidFill>
                  <a:schemeClr val="tx1"/>
                </a:solidFill>
                <a:effectLst/>
                <a:latin typeface="+mn-lt"/>
                <a:ea typeface="+mn-ea"/>
                <a:cs typeface="+mn-cs"/>
              </a:rPr>
              <a:t>have secure storage</a:t>
            </a:r>
            <a:r>
              <a:rPr lang="en-US" sz="1200" i="0" kern="1200" baseline="0" dirty="0">
                <a:solidFill>
                  <a:schemeClr val="tx1"/>
                </a:solidFill>
                <a:effectLst/>
                <a:latin typeface="+mn-lt"/>
                <a:ea typeface="+mn-ea"/>
                <a:cs typeface="+mn-cs"/>
              </a:rPr>
              <a:t> of API Keys </a:t>
            </a:r>
            <a:r>
              <a:rPr lang="en-US" sz="1200" i="1" kern="1200" baseline="0" dirty="0">
                <a:solidFill>
                  <a:schemeClr val="tx1"/>
                </a:solidFill>
                <a:effectLst/>
                <a:latin typeface="+mn-lt"/>
                <a:ea typeface="+mn-ea"/>
                <a:cs typeface="+mn-cs"/>
              </a:rPr>
              <a:t>or </a:t>
            </a:r>
            <a:r>
              <a:rPr lang="en-US" sz="1200" i="0" kern="1200" baseline="0" dirty="0">
                <a:solidFill>
                  <a:schemeClr val="tx1"/>
                </a:solidFill>
                <a:effectLst/>
                <a:latin typeface="+mn-lt"/>
                <a:ea typeface="+mn-ea"/>
                <a:cs typeface="+mn-cs"/>
              </a:rPr>
              <a:t>the ability to show users a list of their keys. Not both.</a:t>
            </a: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Since API Keys are basically account passwords, you should consider salting and hashing them when you store them in the database. If you store them as text, and someone were to get access to your database, they would gain access to everything they need to impersonate every user in your system.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But if you salt and hash the API Keys when you store them, it will prevent you from showing a user a list of their API Keys. That’s kind of the whole point; you want your system to be able to </a:t>
            </a:r>
            <a:r>
              <a:rPr lang="en-US" sz="1200" i="1" kern="1200" dirty="0">
                <a:solidFill>
                  <a:schemeClr val="tx1"/>
                </a:solidFill>
                <a:effectLst/>
                <a:latin typeface="+mn-lt"/>
                <a:ea typeface="+mn-ea"/>
                <a:cs typeface="+mn-cs"/>
              </a:rPr>
              <a:t>verify </a:t>
            </a:r>
            <a:r>
              <a:rPr lang="en-US" sz="1200" kern="1200" dirty="0">
                <a:solidFill>
                  <a:schemeClr val="tx1"/>
                </a:solidFill>
                <a:effectLst/>
                <a:latin typeface="+mn-lt"/>
                <a:ea typeface="+mn-ea"/>
                <a:cs typeface="+mn-cs"/>
              </a:rPr>
              <a:t>a bearer token API Key, but not decrypt it to plain text, just like with passwords.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If you decide to store these things as plain text, then you should at least implement an expiration policy to limit the vulnerability window if the database </a:t>
            </a:r>
            <a:r>
              <a:rPr lang="en-US" sz="1200" i="1" kern="1200" dirty="0">
                <a:solidFill>
                  <a:schemeClr val="tx1"/>
                </a:solidFill>
                <a:effectLst/>
                <a:latin typeface="+mn-lt"/>
                <a:ea typeface="+mn-ea"/>
                <a:cs typeface="+mn-cs"/>
              </a:rPr>
              <a:t>is </a:t>
            </a:r>
            <a:r>
              <a:rPr lang="en-US" sz="1200" kern="1200" dirty="0">
                <a:solidFill>
                  <a:schemeClr val="tx1"/>
                </a:solidFill>
                <a:effectLst/>
                <a:latin typeface="+mn-lt"/>
                <a:ea typeface="+mn-ea"/>
                <a:cs typeface="+mn-cs"/>
              </a:rPr>
              <a:t>compromised.</a:t>
            </a:r>
          </a:p>
          <a:p>
            <a:endParaRPr lang="en-US" dirty="0"/>
          </a:p>
          <a:p>
            <a:endParaRPr lang="en-US" b="1" dirty="0"/>
          </a:p>
        </p:txBody>
      </p:sp>
      <p:sp>
        <p:nvSpPr>
          <p:cNvPr id="4" name="Slide Number Placeholder 3"/>
          <p:cNvSpPr>
            <a:spLocks noGrp="1"/>
          </p:cNvSpPr>
          <p:nvPr>
            <p:ph type="sldNum" sz="quarter" idx="10"/>
          </p:nvPr>
        </p:nvSpPr>
        <p:spPr/>
        <p:txBody>
          <a:bodyPr/>
          <a:lstStyle/>
          <a:p>
            <a:fld id="{89029652-62E7-43D6-83B5-097D7B7AA5D8}" type="slidenum">
              <a:rPr lang="en-US" smtClean="0"/>
              <a:t>47</a:t>
            </a:fld>
            <a:endParaRPr lang="en-US"/>
          </a:p>
        </p:txBody>
      </p:sp>
    </p:spTree>
    <p:extLst>
      <p:ext uri="{BB962C8B-B14F-4D97-AF65-F5344CB8AC3E}">
        <p14:creationId xmlns:p14="http://schemas.microsoft.com/office/powerpoint/2010/main" val="134557980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other way to use an API Key is to use it</a:t>
            </a:r>
            <a:r>
              <a:rPr lang="en-US" sz="1200" kern="1200" baseline="0" dirty="0">
                <a:solidFill>
                  <a:schemeClr val="tx1"/>
                </a:solidFill>
                <a:effectLst/>
                <a:latin typeface="+mn-lt"/>
                <a:ea typeface="+mn-ea"/>
                <a:cs typeface="+mn-cs"/>
              </a:rPr>
              <a:t> as a cryptographic key to sign the HTTP </a:t>
            </a:r>
            <a:r>
              <a:rPr lang="en-US" sz="1200" kern="1200" dirty="0">
                <a:solidFill>
                  <a:schemeClr val="tx1"/>
                </a:solidFill>
                <a:effectLst/>
                <a:latin typeface="+mn-lt"/>
                <a:ea typeface="+mn-ea"/>
                <a:cs typeface="+mn-cs"/>
              </a:rPr>
              <a:t>request.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is basically a custom version</a:t>
            </a:r>
            <a:r>
              <a:rPr lang="en-US" sz="1200" kern="1200" baseline="0" dirty="0">
                <a:solidFill>
                  <a:schemeClr val="tx1"/>
                </a:solidFill>
                <a:effectLst/>
                <a:latin typeface="+mn-lt"/>
                <a:ea typeface="+mn-ea"/>
                <a:cs typeface="+mn-cs"/>
              </a:rPr>
              <a:t> of Digest </a:t>
            </a:r>
            <a:r>
              <a:rPr lang="en-US" sz="1200" kern="1200" baseline="0" dirty="0" err="1">
                <a:solidFill>
                  <a:schemeClr val="tx1"/>
                </a:solidFill>
                <a:effectLst/>
                <a:latin typeface="+mn-lt"/>
                <a:ea typeface="+mn-ea"/>
                <a:cs typeface="+mn-cs"/>
              </a:rPr>
              <a:t>Auth</a:t>
            </a:r>
            <a:r>
              <a:rPr lang="en-US" sz="1200" kern="1200" baseline="0" dirty="0">
                <a:solidFill>
                  <a:schemeClr val="tx1"/>
                </a:solidFill>
                <a:effectLst/>
                <a:latin typeface="+mn-lt"/>
                <a:ea typeface="+mn-ea"/>
                <a:cs typeface="+mn-cs"/>
              </a:rPr>
              <a:t>, but we use an API key to sign the request instead of a password. This way the primary password can be properly encrypted at rest.</a:t>
            </a:r>
          </a:p>
        </p:txBody>
      </p:sp>
      <p:sp>
        <p:nvSpPr>
          <p:cNvPr id="4" name="Slide Number Placeholder 3"/>
          <p:cNvSpPr>
            <a:spLocks noGrp="1"/>
          </p:cNvSpPr>
          <p:nvPr>
            <p:ph type="sldNum" sz="quarter" idx="10"/>
          </p:nvPr>
        </p:nvSpPr>
        <p:spPr/>
        <p:txBody>
          <a:bodyPr/>
          <a:lstStyle/>
          <a:p>
            <a:fld id="{89029652-62E7-43D6-83B5-097D7B7AA5D8}" type="slidenum">
              <a:rPr lang="en-US" smtClean="0"/>
              <a:t>48</a:t>
            </a:fld>
            <a:endParaRPr lang="en-US"/>
          </a:p>
        </p:txBody>
      </p:sp>
    </p:spTree>
    <p:extLst>
      <p:ext uri="{BB962C8B-B14F-4D97-AF65-F5344CB8AC3E}">
        <p14:creationId xmlns:p14="http://schemas.microsoft.com/office/powerpoint/2010/main" val="149736939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other way to use an API Key is to use it</a:t>
            </a:r>
            <a:r>
              <a:rPr lang="en-US" sz="1200" kern="1200" baseline="0" dirty="0">
                <a:solidFill>
                  <a:schemeClr val="tx1"/>
                </a:solidFill>
                <a:effectLst/>
                <a:latin typeface="+mn-lt"/>
                <a:ea typeface="+mn-ea"/>
                <a:cs typeface="+mn-cs"/>
              </a:rPr>
              <a:t> as a cryptographic key to sign the HTTP </a:t>
            </a:r>
            <a:r>
              <a:rPr lang="en-US" sz="1200" kern="1200" dirty="0">
                <a:solidFill>
                  <a:schemeClr val="tx1"/>
                </a:solidFill>
                <a:effectLst/>
                <a:latin typeface="+mn-lt"/>
                <a:ea typeface="+mn-ea"/>
                <a:cs typeface="+mn-cs"/>
              </a:rPr>
              <a:t>request.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is basically a custom version</a:t>
            </a:r>
            <a:r>
              <a:rPr lang="en-US" sz="1200" kern="1200" baseline="0" dirty="0">
                <a:solidFill>
                  <a:schemeClr val="tx1"/>
                </a:solidFill>
                <a:effectLst/>
                <a:latin typeface="+mn-lt"/>
                <a:ea typeface="+mn-ea"/>
                <a:cs typeface="+mn-cs"/>
              </a:rPr>
              <a:t> of Digest Auth, but we use an API key to sign the request instead of a password. This way the primary password can be properly encrypted at rest.</a:t>
            </a:r>
          </a:p>
          <a:p>
            <a:endParaRPr lang="en-US" b="1" dirty="0"/>
          </a:p>
        </p:txBody>
      </p:sp>
      <p:sp>
        <p:nvSpPr>
          <p:cNvPr id="4" name="Slide Number Placeholder 3"/>
          <p:cNvSpPr>
            <a:spLocks noGrp="1"/>
          </p:cNvSpPr>
          <p:nvPr>
            <p:ph type="sldNum" sz="quarter" idx="10"/>
          </p:nvPr>
        </p:nvSpPr>
        <p:spPr/>
        <p:txBody>
          <a:bodyPr/>
          <a:lstStyle/>
          <a:p>
            <a:fld id="{89029652-62E7-43D6-83B5-097D7B7AA5D8}" type="slidenum">
              <a:rPr lang="en-US" smtClean="0"/>
              <a:t>49</a:t>
            </a:fld>
            <a:endParaRPr lang="en-US"/>
          </a:p>
        </p:txBody>
      </p:sp>
    </p:spTree>
    <p:extLst>
      <p:ext uri="{BB962C8B-B14F-4D97-AF65-F5344CB8AC3E}">
        <p14:creationId xmlns:p14="http://schemas.microsoft.com/office/powerpoint/2010/main" val="36228091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Also, I want to be clear about what this session is NOT.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First, I am not a security expert</a:t>
            </a:r>
            <a:r>
              <a:rPr lang="en-US" sz="1200" kern="1200" baseline="0" dirty="0">
                <a:solidFill>
                  <a:schemeClr val="tx1"/>
                </a:solidFill>
                <a:effectLst/>
                <a:latin typeface="+mn-lt"/>
                <a:ea typeface="+mn-ea"/>
                <a:cs typeface="+mn-cs"/>
              </a:rPr>
              <a:t> and </a:t>
            </a:r>
            <a:r>
              <a:rPr lang="en-US" sz="1200" kern="1200" dirty="0">
                <a:solidFill>
                  <a:schemeClr val="tx1"/>
                </a:solidFill>
                <a:effectLst/>
                <a:latin typeface="+mn-lt"/>
                <a:ea typeface="+mn-ea"/>
                <a:cs typeface="+mn-cs"/>
              </a:rPr>
              <a:t>this is not an advanced security session. If you already know the difference between OAuth 1 and 2, how to sign a request using HMAC, or how to use JSON Web Tokens to replace server-side sessions, then you’re probably in the wrong place. My intended audience is people who DON’T know those things, or even that those are the things they need to know about in the first place.</a:t>
            </a:r>
          </a:p>
        </p:txBody>
      </p:sp>
      <p:sp>
        <p:nvSpPr>
          <p:cNvPr id="4" name="Slide Number Placeholder 3"/>
          <p:cNvSpPr>
            <a:spLocks noGrp="1"/>
          </p:cNvSpPr>
          <p:nvPr>
            <p:ph type="sldNum" sz="quarter" idx="10"/>
          </p:nvPr>
        </p:nvSpPr>
        <p:spPr/>
        <p:txBody>
          <a:bodyPr/>
          <a:lstStyle/>
          <a:p>
            <a:fld id="{89029652-62E7-43D6-83B5-097D7B7AA5D8}" type="slidenum">
              <a:rPr lang="en-US" smtClean="0"/>
              <a:t>5</a:t>
            </a:fld>
            <a:endParaRPr lang="en-US"/>
          </a:p>
        </p:txBody>
      </p:sp>
    </p:spTree>
    <p:extLst>
      <p:ext uri="{BB962C8B-B14F-4D97-AF65-F5344CB8AC3E}">
        <p14:creationId xmlns:p14="http://schemas.microsoft.com/office/powerpoint/2010/main" val="130128544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Here's how signing works with API keys:</a:t>
            </a:r>
          </a:p>
          <a:p>
            <a:pPr lvl="0"/>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Client </a:t>
            </a:r>
            <a:r>
              <a:rPr lang="en-US" sz="1200" b="1" kern="1200" dirty="0">
                <a:solidFill>
                  <a:schemeClr val="tx1"/>
                </a:solidFill>
                <a:effectLst/>
                <a:latin typeface="+mn-lt"/>
                <a:ea typeface="+mn-ea"/>
                <a:cs typeface="+mn-cs"/>
              </a:rPr>
              <a:t>prepares the message</a:t>
            </a:r>
            <a:r>
              <a:rPr lang="en-US" sz="1200" b="0" kern="1200" dirty="0">
                <a:solidFill>
                  <a:schemeClr val="tx1"/>
                </a:solidFill>
                <a:effectLst/>
                <a:latin typeface="+mn-lt"/>
                <a:ea typeface="+mn-ea"/>
                <a:cs typeface="+mn-cs"/>
              </a:rPr>
              <a:t> which is either a URL or form post</a:t>
            </a:r>
          </a:p>
          <a:p>
            <a:pPr lvl="0"/>
            <a:r>
              <a:rPr lang="en-US" sz="1200" kern="1200" dirty="0">
                <a:solidFill>
                  <a:schemeClr val="tx1"/>
                </a:solidFill>
                <a:effectLst/>
                <a:latin typeface="+mn-lt"/>
                <a:ea typeface="+mn-ea"/>
                <a:cs typeface="+mn-cs"/>
              </a:rPr>
              <a:t>Client </a:t>
            </a:r>
            <a:r>
              <a:rPr lang="en-US" sz="1200" b="1" kern="1200" dirty="0">
                <a:solidFill>
                  <a:schemeClr val="tx1"/>
                </a:solidFill>
                <a:effectLst/>
                <a:latin typeface="+mn-lt"/>
                <a:ea typeface="+mn-ea"/>
                <a:cs typeface="+mn-cs"/>
              </a:rPr>
              <a:t>concatenates</a:t>
            </a:r>
            <a:r>
              <a:rPr lang="en-US" sz="1200" kern="1200" dirty="0">
                <a:solidFill>
                  <a:schemeClr val="tx1"/>
                </a:solidFill>
                <a:effectLst/>
                <a:latin typeface="+mn-lt"/>
                <a:ea typeface="+mn-ea"/>
                <a:cs typeface="+mn-cs"/>
              </a:rPr>
              <a:t> the message with the </a:t>
            </a:r>
            <a:r>
              <a:rPr lang="en-US" sz="1200" b="1" kern="1200" dirty="0">
                <a:solidFill>
                  <a:schemeClr val="tx1"/>
                </a:solidFill>
                <a:effectLst/>
                <a:latin typeface="+mn-lt"/>
                <a:ea typeface="+mn-ea"/>
                <a:cs typeface="+mn-cs"/>
              </a:rPr>
              <a:t>API Key </a:t>
            </a:r>
            <a:r>
              <a:rPr lang="en-US" sz="1200" b="0" kern="1200" dirty="0">
                <a:solidFill>
                  <a:schemeClr val="tx1"/>
                </a:solidFill>
                <a:effectLst/>
                <a:latin typeface="+mn-lt"/>
                <a:ea typeface="+mn-ea"/>
                <a:cs typeface="+mn-cs"/>
              </a:rPr>
              <a:t>&amp;</a:t>
            </a:r>
            <a:r>
              <a:rPr lang="en-US" sz="1200" b="1" kern="1200" dirty="0">
                <a:solidFill>
                  <a:schemeClr val="tx1"/>
                </a:solidFill>
                <a:effectLst/>
                <a:latin typeface="+mn-lt"/>
                <a:ea typeface="+mn-ea"/>
                <a:cs typeface="+mn-cs"/>
              </a:rPr>
              <a:t> </a:t>
            </a:r>
            <a:r>
              <a:rPr lang="en-US" sz="1200" b="0" kern="1200" dirty="0">
                <a:solidFill>
                  <a:schemeClr val="tx1"/>
                </a:solidFill>
                <a:effectLst/>
                <a:latin typeface="+mn-lt"/>
                <a:ea typeface="+mn-ea"/>
                <a:cs typeface="+mn-cs"/>
              </a:rPr>
              <a:t>runs</a:t>
            </a:r>
            <a:r>
              <a:rPr lang="en-US" sz="1200" b="0" kern="1200" baseline="0" dirty="0">
                <a:solidFill>
                  <a:schemeClr val="tx1"/>
                </a:solidFill>
                <a:effectLst/>
                <a:latin typeface="+mn-lt"/>
                <a:ea typeface="+mn-ea"/>
                <a:cs typeface="+mn-cs"/>
              </a:rPr>
              <a:t> result through a hashing function = signature</a:t>
            </a:r>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Client sends </a:t>
            </a:r>
            <a:r>
              <a:rPr lang="en-US" sz="1200" b="1" kern="1200" dirty="0">
                <a:solidFill>
                  <a:schemeClr val="tx1"/>
                </a:solidFill>
                <a:effectLst/>
                <a:latin typeface="+mn-lt"/>
                <a:ea typeface="+mn-ea"/>
                <a:cs typeface="+mn-cs"/>
              </a:rPr>
              <a:t>original message</a:t>
            </a:r>
            <a:r>
              <a:rPr lang="en-US" sz="1200" kern="1200" dirty="0">
                <a:solidFill>
                  <a:schemeClr val="tx1"/>
                </a:solidFill>
                <a:effectLst/>
                <a:latin typeface="+mn-lt"/>
                <a:ea typeface="+mn-ea"/>
                <a:cs typeface="+mn-cs"/>
              </a:rPr>
              <a:t> to the server, </a:t>
            </a:r>
            <a:r>
              <a:rPr lang="en-US" sz="1200" i="1" kern="1200" dirty="0">
                <a:solidFill>
                  <a:schemeClr val="tx1"/>
                </a:solidFill>
                <a:effectLst/>
                <a:latin typeface="+mn-lt"/>
                <a:ea typeface="+mn-ea"/>
                <a:cs typeface="+mn-cs"/>
              </a:rPr>
              <a:t>plus </a:t>
            </a:r>
            <a:r>
              <a:rPr lang="en-US" sz="1200" b="1" kern="1200" dirty="0">
                <a:solidFill>
                  <a:schemeClr val="tx1"/>
                </a:solidFill>
                <a:effectLst/>
                <a:latin typeface="+mn-lt"/>
                <a:ea typeface="+mn-ea"/>
                <a:cs typeface="+mn-cs"/>
              </a:rPr>
              <a:t>signature in a header</a:t>
            </a:r>
          </a:p>
          <a:p>
            <a:pPr lvl="0"/>
            <a:r>
              <a:rPr lang="en-US" sz="1200" kern="1200" dirty="0">
                <a:solidFill>
                  <a:schemeClr val="tx1"/>
                </a:solidFill>
                <a:effectLst/>
                <a:latin typeface="+mn-lt"/>
                <a:ea typeface="+mn-ea"/>
                <a:cs typeface="+mn-cs"/>
              </a:rPr>
              <a:t>Server </a:t>
            </a:r>
            <a:r>
              <a:rPr lang="en-US" sz="1200" b="1" kern="1200" dirty="0">
                <a:solidFill>
                  <a:schemeClr val="tx1"/>
                </a:solidFill>
                <a:effectLst/>
                <a:latin typeface="+mn-lt"/>
                <a:ea typeface="+mn-ea"/>
                <a:cs typeface="+mn-cs"/>
              </a:rPr>
              <a:t>looks up client's API key</a:t>
            </a:r>
            <a:r>
              <a:rPr lang="en-US" sz="1200" b="0" kern="1200" dirty="0">
                <a:solidFill>
                  <a:schemeClr val="tx1"/>
                </a:solidFill>
                <a:effectLst/>
                <a:latin typeface="+mn-lt"/>
                <a:ea typeface="+mn-ea"/>
                <a:cs typeface="+mn-cs"/>
              </a:rPr>
              <a:t> and</a:t>
            </a:r>
            <a:r>
              <a:rPr lang="en-US" sz="120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repeats hashing operation</a:t>
            </a:r>
          </a:p>
          <a:p>
            <a:pPr lvl="0"/>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If they match, server knows that client used same API Key, which is proof of</a:t>
            </a:r>
            <a:r>
              <a:rPr lang="en-US" sz="1200" kern="1200" baseline="0" dirty="0">
                <a:solidFill>
                  <a:schemeClr val="tx1"/>
                </a:solidFill>
                <a:effectLst/>
                <a:latin typeface="+mn-lt"/>
                <a:ea typeface="+mn-ea"/>
                <a:cs typeface="+mn-cs"/>
              </a:rPr>
              <a:t> identity.</a:t>
            </a:r>
            <a:endParaRPr lang="en-US" sz="1200" kern="1200" dirty="0">
              <a:solidFill>
                <a:schemeClr val="tx1"/>
              </a:solidFill>
              <a:effectLst/>
              <a:latin typeface="+mn-lt"/>
              <a:ea typeface="+mn-ea"/>
              <a:cs typeface="+mn-cs"/>
            </a:endParaRPr>
          </a:p>
          <a:p>
            <a:pPr lvl="0"/>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authorization header is type of “message authentication code”, or MAC. Since this technique uses a hash it’s called a “hash-based message authentication code”, or HMAC.</a:t>
            </a:r>
          </a:p>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50</a:t>
            </a:fld>
            <a:endParaRPr lang="en-US"/>
          </a:p>
        </p:txBody>
      </p:sp>
    </p:spTree>
    <p:extLst>
      <p:ext uri="{BB962C8B-B14F-4D97-AF65-F5344CB8AC3E}">
        <p14:creationId xmlns:p14="http://schemas.microsoft.com/office/powerpoint/2010/main" val="75107124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Here's how signing works with API keys:</a:t>
            </a:r>
          </a:p>
          <a:p>
            <a:pPr lvl="0"/>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Client </a:t>
            </a:r>
            <a:r>
              <a:rPr lang="en-US" sz="1200" b="1" kern="1200" dirty="0">
                <a:solidFill>
                  <a:schemeClr val="tx1"/>
                </a:solidFill>
                <a:effectLst/>
                <a:latin typeface="+mn-lt"/>
                <a:ea typeface="+mn-ea"/>
                <a:cs typeface="+mn-cs"/>
              </a:rPr>
              <a:t>prepares the message</a:t>
            </a:r>
            <a:r>
              <a:rPr lang="en-US" sz="1200" b="0" kern="1200" dirty="0">
                <a:solidFill>
                  <a:schemeClr val="tx1"/>
                </a:solidFill>
                <a:effectLst/>
                <a:latin typeface="+mn-lt"/>
                <a:ea typeface="+mn-ea"/>
                <a:cs typeface="+mn-cs"/>
              </a:rPr>
              <a:t> which is either a URL or form post</a:t>
            </a:r>
          </a:p>
          <a:p>
            <a:pPr lvl="0"/>
            <a:r>
              <a:rPr lang="en-US" sz="1200" kern="1200" dirty="0">
                <a:solidFill>
                  <a:schemeClr val="tx1"/>
                </a:solidFill>
                <a:effectLst/>
                <a:latin typeface="+mn-lt"/>
                <a:ea typeface="+mn-ea"/>
                <a:cs typeface="+mn-cs"/>
              </a:rPr>
              <a:t>Client </a:t>
            </a:r>
            <a:r>
              <a:rPr lang="en-US" sz="1200" b="1" kern="1200" dirty="0">
                <a:solidFill>
                  <a:schemeClr val="tx1"/>
                </a:solidFill>
                <a:effectLst/>
                <a:latin typeface="+mn-lt"/>
                <a:ea typeface="+mn-ea"/>
                <a:cs typeface="+mn-cs"/>
              </a:rPr>
              <a:t>concatenates</a:t>
            </a:r>
            <a:r>
              <a:rPr lang="en-US" sz="1200" kern="1200" dirty="0">
                <a:solidFill>
                  <a:schemeClr val="tx1"/>
                </a:solidFill>
                <a:effectLst/>
                <a:latin typeface="+mn-lt"/>
                <a:ea typeface="+mn-ea"/>
                <a:cs typeface="+mn-cs"/>
              </a:rPr>
              <a:t> the message with the </a:t>
            </a:r>
            <a:r>
              <a:rPr lang="en-US" sz="1200" b="1" kern="1200" dirty="0">
                <a:solidFill>
                  <a:schemeClr val="tx1"/>
                </a:solidFill>
                <a:effectLst/>
                <a:latin typeface="+mn-lt"/>
                <a:ea typeface="+mn-ea"/>
                <a:cs typeface="+mn-cs"/>
              </a:rPr>
              <a:t>API Key </a:t>
            </a:r>
            <a:r>
              <a:rPr lang="en-US" sz="1200" b="0" kern="1200" dirty="0">
                <a:solidFill>
                  <a:schemeClr val="tx1"/>
                </a:solidFill>
                <a:effectLst/>
                <a:latin typeface="+mn-lt"/>
                <a:ea typeface="+mn-ea"/>
                <a:cs typeface="+mn-cs"/>
              </a:rPr>
              <a:t>&amp;</a:t>
            </a:r>
            <a:r>
              <a:rPr lang="en-US" sz="1200" b="1" kern="1200" dirty="0">
                <a:solidFill>
                  <a:schemeClr val="tx1"/>
                </a:solidFill>
                <a:effectLst/>
                <a:latin typeface="+mn-lt"/>
                <a:ea typeface="+mn-ea"/>
                <a:cs typeface="+mn-cs"/>
              </a:rPr>
              <a:t> </a:t>
            </a:r>
            <a:r>
              <a:rPr lang="en-US" sz="1200" b="0" kern="1200" dirty="0">
                <a:solidFill>
                  <a:schemeClr val="tx1"/>
                </a:solidFill>
                <a:effectLst/>
                <a:latin typeface="+mn-lt"/>
                <a:ea typeface="+mn-ea"/>
                <a:cs typeface="+mn-cs"/>
              </a:rPr>
              <a:t>runs</a:t>
            </a:r>
            <a:r>
              <a:rPr lang="en-US" sz="1200" b="0" kern="1200" baseline="0" dirty="0">
                <a:solidFill>
                  <a:schemeClr val="tx1"/>
                </a:solidFill>
                <a:effectLst/>
                <a:latin typeface="+mn-lt"/>
                <a:ea typeface="+mn-ea"/>
                <a:cs typeface="+mn-cs"/>
              </a:rPr>
              <a:t> result through a hashing function = signature</a:t>
            </a:r>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Client sends </a:t>
            </a:r>
            <a:r>
              <a:rPr lang="en-US" sz="1200" b="1" kern="1200" dirty="0">
                <a:solidFill>
                  <a:schemeClr val="tx1"/>
                </a:solidFill>
                <a:effectLst/>
                <a:latin typeface="+mn-lt"/>
                <a:ea typeface="+mn-ea"/>
                <a:cs typeface="+mn-cs"/>
              </a:rPr>
              <a:t>original message</a:t>
            </a:r>
            <a:r>
              <a:rPr lang="en-US" sz="1200" kern="1200" dirty="0">
                <a:solidFill>
                  <a:schemeClr val="tx1"/>
                </a:solidFill>
                <a:effectLst/>
                <a:latin typeface="+mn-lt"/>
                <a:ea typeface="+mn-ea"/>
                <a:cs typeface="+mn-cs"/>
              </a:rPr>
              <a:t> to the server, </a:t>
            </a:r>
            <a:r>
              <a:rPr lang="en-US" sz="1200" i="1" kern="1200" dirty="0">
                <a:solidFill>
                  <a:schemeClr val="tx1"/>
                </a:solidFill>
                <a:effectLst/>
                <a:latin typeface="+mn-lt"/>
                <a:ea typeface="+mn-ea"/>
                <a:cs typeface="+mn-cs"/>
              </a:rPr>
              <a:t>plus </a:t>
            </a:r>
            <a:r>
              <a:rPr lang="en-US" sz="1200" b="1" kern="1200" dirty="0">
                <a:solidFill>
                  <a:schemeClr val="tx1"/>
                </a:solidFill>
                <a:effectLst/>
                <a:latin typeface="+mn-lt"/>
                <a:ea typeface="+mn-ea"/>
                <a:cs typeface="+mn-cs"/>
              </a:rPr>
              <a:t>signature in a header</a:t>
            </a:r>
          </a:p>
          <a:p>
            <a:pPr lvl="0"/>
            <a:r>
              <a:rPr lang="en-US" sz="1200" kern="1200" dirty="0">
                <a:solidFill>
                  <a:schemeClr val="tx1"/>
                </a:solidFill>
                <a:effectLst/>
                <a:latin typeface="+mn-lt"/>
                <a:ea typeface="+mn-ea"/>
                <a:cs typeface="+mn-cs"/>
              </a:rPr>
              <a:t>Server </a:t>
            </a:r>
            <a:r>
              <a:rPr lang="en-US" sz="1200" b="1" kern="1200" dirty="0">
                <a:solidFill>
                  <a:schemeClr val="tx1"/>
                </a:solidFill>
                <a:effectLst/>
                <a:latin typeface="+mn-lt"/>
                <a:ea typeface="+mn-ea"/>
                <a:cs typeface="+mn-cs"/>
              </a:rPr>
              <a:t>looks up client's API key</a:t>
            </a:r>
            <a:r>
              <a:rPr lang="en-US" sz="1200" b="0" kern="1200" dirty="0">
                <a:solidFill>
                  <a:schemeClr val="tx1"/>
                </a:solidFill>
                <a:effectLst/>
                <a:latin typeface="+mn-lt"/>
                <a:ea typeface="+mn-ea"/>
                <a:cs typeface="+mn-cs"/>
              </a:rPr>
              <a:t> and</a:t>
            </a:r>
            <a:r>
              <a:rPr lang="en-US" sz="120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repeats hashing operation</a:t>
            </a:r>
          </a:p>
          <a:p>
            <a:pPr lvl="0"/>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If they match, server knows that client used same API Key, which is proof of</a:t>
            </a:r>
            <a:r>
              <a:rPr lang="en-US" sz="1200" kern="1200" baseline="0" dirty="0">
                <a:solidFill>
                  <a:schemeClr val="tx1"/>
                </a:solidFill>
                <a:effectLst/>
                <a:latin typeface="+mn-lt"/>
                <a:ea typeface="+mn-ea"/>
                <a:cs typeface="+mn-cs"/>
              </a:rPr>
              <a:t> identity.</a:t>
            </a:r>
            <a:endParaRPr lang="en-US" sz="1200" kern="1200" dirty="0">
              <a:solidFill>
                <a:schemeClr val="tx1"/>
              </a:solidFill>
              <a:effectLst/>
              <a:latin typeface="+mn-lt"/>
              <a:ea typeface="+mn-ea"/>
              <a:cs typeface="+mn-cs"/>
            </a:endParaRPr>
          </a:p>
          <a:p>
            <a:pPr lvl="0"/>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authorization header is type of “message authentication code”, or MAC. Since this technique uses a hash it’s called a “hash-based message authentication code”, or HMAC.</a:t>
            </a:r>
          </a:p>
          <a:p>
            <a:endParaRPr lang="en-US" dirty="0"/>
          </a:p>
          <a:p>
            <a:endParaRPr lang="en-US" b="1" dirty="0"/>
          </a:p>
        </p:txBody>
      </p:sp>
      <p:sp>
        <p:nvSpPr>
          <p:cNvPr id="4" name="Slide Number Placeholder 3"/>
          <p:cNvSpPr>
            <a:spLocks noGrp="1"/>
          </p:cNvSpPr>
          <p:nvPr>
            <p:ph type="sldNum" sz="quarter" idx="10"/>
          </p:nvPr>
        </p:nvSpPr>
        <p:spPr/>
        <p:txBody>
          <a:bodyPr/>
          <a:lstStyle/>
          <a:p>
            <a:fld id="{89029652-62E7-43D6-83B5-097D7B7AA5D8}" type="slidenum">
              <a:rPr lang="en-US" smtClean="0"/>
              <a:t>51</a:t>
            </a:fld>
            <a:endParaRPr lang="en-US"/>
          </a:p>
        </p:txBody>
      </p:sp>
    </p:spTree>
    <p:extLst>
      <p:ext uri="{BB962C8B-B14F-4D97-AF65-F5344CB8AC3E}">
        <p14:creationId xmlns:p14="http://schemas.microsoft.com/office/powerpoint/2010/main" val="184998121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baseline="0" dirty="0">
                <a:solidFill>
                  <a:schemeClr val="tx1"/>
                </a:solidFill>
                <a:effectLst/>
                <a:latin typeface="+mn-lt"/>
                <a:ea typeface="+mn-ea"/>
                <a:cs typeface="+mn-cs"/>
              </a:rPr>
              <a:t>HMAC has a lot of benefits.</a:t>
            </a:r>
          </a:p>
          <a:p>
            <a:endParaRPr lang="en-US" sz="1200" kern="1200" baseline="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a:solidFill>
                  <a:schemeClr val="tx1"/>
                </a:solidFill>
                <a:effectLst/>
                <a:latin typeface="+mn-lt"/>
                <a:ea typeface="+mn-ea"/>
                <a:cs typeface="+mn-cs"/>
              </a:rPr>
              <a:t>First, no credentials are sent over the wire, so there's less risk of them being stolen. As a result, this </a:t>
            </a:r>
            <a:r>
              <a:rPr lang="en-US" sz="1200" b="1" kern="1200" baseline="0" dirty="0">
                <a:solidFill>
                  <a:schemeClr val="tx1"/>
                </a:solidFill>
                <a:effectLst/>
                <a:latin typeface="+mn-lt"/>
                <a:ea typeface="+mn-ea"/>
                <a:cs typeface="+mn-cs"/>
              </a:rPr>
              <a:t>does not require TLS</a:t>
            </a:r>
            <a:r>
              <a:rPr lang="en-US" sz="1200" b="0" kern="1200" baseline="0" dirty="0">
                <a:solidFill>
                  <a:schemeClr val="tx1"/>
                </a:solidFill>
                <a:effectLst/>
                <a:latin typeface="+mn-lt"/>
                <a:ea typeface="+mn-ea"/>
                <a:cs typeface="+mn-cs"/>
              </a:rPr>
              <a:t>. If the request itself is sensitive then you should still use TLS, you just don't need it to keep the </a:t>
            </a:r>
            <a:r>
              <a:rPr lang="en-US" sz="1200" b="0" i="1" kern="1200" baseline="0" dirty="0">
                <a:solidFill>
                  <a:schemeClr val="tx1"/>
                </a:solidFill>
                <a:effectLst/>
                <a:latin typeface="+mn-lt"/>
                <a:ea typeface="+mn-ea"/>
                <a:cs typeface="+mn-cs"/>
              </a:rPr>
              <a:t>credentials </a:t>
            </a:r>
            <a:r>
              <a:rPr lang="en-US" sz="1200" b="0" i="0" kern="1200" baseline="0" dirty="0">
                <a:solidFill>
                  <a:schemeClr val="tx1"/>
                </a:solidFill>
                <a:effectLst/>
                <a:latin typeface="+mn-lt"/>
                <a:ea typeface="+mn-ea"/>
                <a:cs typeface="+mn-cs"/>
              </a:rPr>
              <a:t>safe</a:t>
            </a:r>
            <a:r>
              <a:rPr lang="en-US" sz="1200" b="0" kern="1200" baseline="0" dirty="0">
                <a:solidFill>
                  <a:schemeClr val="tx1"/>
                </a:solidFill>
                <a:effectLst/>
                <a:latin typeface="+mn-lt"/>
                <a:ea typeface="+mn-ea"/>
                <a:cs typeface="+mn-cs"/>
              </a:rPr>
              <a:t>.</a:t>
            </a:r>
            <a:endParaRPr lang="en-US" sz="1200" kern="1200" baseline="0" dirty="0">
              <a:solidFill>
                <a:schemeClr val="tx1"/>
              </a:solidFill>
              <a:effectLst/>
              <a:latin typeface="+mn-lt"/>
              <a:ea typeface="+mn-ea"/>
              <a:cs typeface="+mn-cs"/>
            </a:endParaRPr>
          </a:p>
          <a:p>
            <a:endParaRPr lang="en-US" sz="1200" b="0" kern="1200" baseline="0" dirty="0">
              <a:solidFill>
                <a:schemeClr val="tx1"/>
              </a:solidFill>
              <a:effectLst/>
              <a:latin typeface="+mn-lt"/>
              <a:ea typeface="+mn-ea"/>
              <a:cs typeface="+mn-cs"/>
            </a:endParaRPr>
          </a:p>
          <a:p>
            <a:r>
              <a:rPr lang="en-US" sz="1200" b="0" kern="1200" baseline="0" dirty="0">
                <a:solidFill>
                  <a:schemeClr val="tx1"/>
                </a:solidFill>
                <a:effectLst/>
                <a:latin typeface="+mn-lt"/>
                <a:ea typeface="+mn-ea"/>
                <a:cs typeface="+mn-cs"/>
              </a:rPr>
              <a:t>Secondly, unlike with bearer tokens, </a:t>
            </a:r>
            <a:r>
              <a:rPr lang="en-US" sz="1200" kern="1200" baseline="0" dirty="0">
                <a:solidFill>
                  <a:schemeClr val="tx1"/>
                </a:solidFill>
                <a:effectLst/>
                <a:latin typeface="+mn-lt"/>
                <a:ea typeface="+mn-ea"/>
                <a:cs typeface="+mn-cs"/>
              </a:rPr>
              <a:t>the server can guarantee that the message contents themselves </a:t>
            </a:r>
            <a:r>
              <a:rPr lang="en-US" sz="1200" b="1" kern="1200" baseline="0" dirty="0">
                <a:solidFill>
                  <a:schemeClr val="tx1"/>
                </a:solidFill>
                <a:effectLst/>
                <a:latin typeface="+mn-lt"/>
                <a:ea typeface="+mn-ea"/>
                <a:cs typeface="+mn-cs"/>
              </a:rPr>
              <a:t>were not modified in transit</a:t>
            </a:r>
            <a:r>
              <a:rPr lang="en-US" sz="1200" kern="1200" baseline="0" dirty="0">
                <a:solidFill>
                  <a:schemeClr val="tx1"/>
                </a:solidFill>
                <a:effectLst/>
                <a:latin typeface="+mn-lt"/>
                <a:ea typeface="+mn-ea"/>
                <a:cs typeface="+mn-cs"/>
              </a:rPr>
              <a:t>. This is because the URL parameters and form data are used to create the signature. If a middleman manipulates those values in any way, then the server will calculate a different hash value then the client provided.</a:t>
            </a:r>
          </a:p>
          <a:p>
            <a:pPr marL="0" indent="0">
              <a:buFont typeface="Arial" panose="020B0604020202020204" pitchFamily="34" charset="0"/>
              <a:buNone/>
            </a:pPr>
            <a:endParaRPr lang="en-US" sz="1200" kern="1200" baseline="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52</a:t>
            </a:fld>
            <a:endParaRPr lang="en-US"/>
          </a:p>
        </p:txBody>
      </p:sp>
    </p:spTree>
    <p:extLst>
      <p:ext uri="{BB962C8B-B14F-4D97-AF65-F5344CB8AC3E}">
        <p14:creationId xmlns:p14="http://schemas.microsoft.com/office/powerpoint/2010/main" val="244813920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baseline="0" dirty="0">
                <a:solidFill>
                  <a:schemeClr val="tx1"/>
                </a:solidFill>
                <a:effectLst/>
                <a:latin typeface="+mn-lt"/>
                <a:ea typeface="+mn-ea"/>
                <a:cs typeface="+mn-cs"/>
              </a:rPr>
              <a:t>HMAC has a lot of benefits.</a:t>
            </a:r>
          </a:p>
          <a:p>
            <a:endParaRPr lang="en-US" sz="1200" kern="1200" baseline="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a:solidFill>
                  <a:schemeClr val="tx1"/>
                </a:solidFill>
                <a:effectLst/>
                <a:latin typeface="+mn-lt"/>
                <a:ea typeface="+mn-ea"/>
                <a:cs typeface="+mn-cs"/>
              </a:rPr>
              <a:t>First, no credentials are sent over the wire, so there's less risk of them being stolen. As a result, this </a:t>
            </a:r>
            <a:r>
              <a:rPr lang="en-US" sz="1200" b="1" kern="1200" baseline="0" dirty="0">
                <a:solidFill>
                  <a:schemeClr val="tx1"/>
                </a:solidFill>
                <a:effectLst/>
                <a:latin typeface="+mn-lt"/>
                <a:ea typeface="+mn-ea"/>
                <a:cs typeface="+mn-cs"/>
              </a:rPr>
              <a:t>does not require TLS</a:t>
            </a:r>
            <a:r>
              <a:rPr lang="en-US" sz="1200" b="0" kern="1200" baseline="0" dirty="0">
                <a:solidFill>
                  <a:schemeClr val="tx1"/>
                </a:solidFill>
                <a:effectLst/>
                <a:latin typeface="+mn-lt"/>
                <a:ea typeface="+mn-ea"/>
                <a:cs typeface="+mn-cs"/>
              </a:rPr>
              <a:t>. If the request itself is sensitive then you should still use TLS, you just don't need it to keep the </a:t>
            </a:r>
            <a:r>
              <a:rPr lang="en-US" sz="1200" b="0" i="1" kern="1200" baseline="0" dirty="0">
                <a:solidFill>
                  <a:schemeClr val="tx1"/>
                </a:solidFill>
                <a:effectLst/>
                <a:latin typeface="+mn-lt"/>
                <a:ea typeface="+mn-ea"/>
                <a:cs typeface="+mn-cs"/>
              </a:rPr>
              <a:t>credentials </a:t>
            </a:r>
            <a:r>
              <a:rPr lang="en-US" sz="1200" b="0" i="0" kern="1200" baseline="0" dirty="0">
                <a:solidFill>
                  <a:schemeClr val="tx1"/>
                </a:solidFill>
                <a:effectLst/>
                <a:latin typeface="+mn-lt"/>
                <a:ea typeface="+mn-ea"/>
                <a:cs typeface="+mn-cs"/>
              </a:rPr>
              <a:t>safe</a:t>
            </a:r>
            <a:r>
              <a:rPr lang="en-US" sz="1200" b="0" kern="1200" baseline="0" dirty="0">
                <a:solidFill>
                  <a:schemeClr val="tx1"/>
                </a:solidFill>
                <a:effectLst/>
                <a:latin typeface="+mn-lt"/>
                <a:ea typeface="+mn-ea"/>
                <a:cs typeface="+mn-cs"/>
              </a:rPr>
              <a:t>.</a:t>
            </a:r>
            <a:endParaRPr lang="en-US" sz="1200" kern="1200" baseline="0" dirty="0">
              <a:solidFill>
                <a:schemeClr val="tx1"/>
              </a:solidFill>
              <a:effectLst/>
              <a:latin typeface="+mn-lt"/>
              <a:ea typeface="+mn-ea"/>
              <a:cs typeface="+mn-cs"/>
            </a:endParaRPr>
          </a:p>
          <a:p>
            <a:endParaRPr lang="en-US" sz="1200" b="0" kern="1200" baseline="0" dirty="0">
              <a:solidFill>
                <a:schemeClr val="tx1"/>
              </a:solidFill>
              <a:effectLst/>
              <a:latin typeface="+mn-lt"/>
              <a:ea typeface="+mn-ea"/>
              <a:cs typeface="+mn-cs"/>
            </a:endParaRPr>
          </a:p>
          <a:p>
            <a:r>
              <a:rPr lang="en-US" sz="1200" b="0" kern="1200" baseline="0" dirty="0">
                <a:solidFill>
                  <a:schemeClr val="tx1"/>
                </a:solidFill>
                <a:effectLst/>
                <a:latin typeface="+mn-lt"/>
                <a:ea typeface="+mn-ea"/>
                <a:cs typeface="+mn-cs"/>
              </a:rPr>
              <a:t>Secondly, unlike with bearer tokens, </a:t>
            </a:r>
            <a:r>
              <a:rPr lang="en-US" sz="1200" kern="1200" baseline="0" dirty="0">
                <a:solidFill>
                  <a:schemeClr val="tx1"/>
                </a:solidFill>
                <a:effectLst/>
                <a:latin typeface="+mn-lt"/>
                <a:ea typeface="+mn-ea"/>
                <a:cs typeface="+mn-cs"/>
              </a:rPr>
              <a:t>the server can guarantee that the message contents themselves </a:t>
            </a:r>
            <a:r>
              <a:rPr lang="en-US" sz="1200" b="1" kern="1200" baseline="0" dirty="0">
                <a:solidFill>
                  <a:schemeClr val="tx1"/>
                </a:solidFill>
                <a:effectLst/>
                <a:latin typeface="+mn-lt"/>
                <a:ea typeface="+mn-ea"/>
                <a:cs typeface="+mn-cs"/>
              </a:rPr>
              <a:t>were not modified in transit</a:t>
            </a:r>
            <a:r>
              <a:rPr lang="en-US" sz="1200" kern="1200" baseline="0" dirty="0">
                <a:solidFill>
                  <a:schemeClr val="tx1"/>
                </a:solidFill>
                <a:effectLst/>
                <a:latin typeface="+mn-lt"/>
                <a:ea typeface="+mn-ea"/>
                <a:cs typeface="+mn-cs"/>
              </a:rPr>
              <a:t>. This is because the URL parameters and form data are used to create the signature. If a middleman manipulates those values in any way, then the server will calculate a different hash value then the client provided.</a:t>
            </a:r>
          </a:p>
          <a:p>
            <a:pPr marL="0" indent="0">
              <a:buFont typeface="Arial" panose="020B0604020202020204" pitchFamily="34" charset="0"/>
              <a:buNone/>
            </a:pPr>
            <a:endParaRPr lang="en-US" sz="1200" kern="1200" baseline="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53</a:t>
            </a:fld>
            <a:endParaRPr lang="en-US"/>
          </a:p>
        </p:txBody>
      </p:sp>
    </p:spTree>
    <p:extLst>
      <p:ext uri="{BB962C8B-B14F-4D97-AF65-F5344CB8AC3E}">
        <p14:creationId xmlns:p14="http://schemas.microsoft.com/office/powerpoint/2010/main" val="246780143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primary</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drawback to HMAC is complexity.</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Client and server must compute the hash EXACTLY the same way. </a:t>
            </a:r>
          </a:p>
          <a:p>
            <a:r>
              <a:rPr lang="en-US" sz="1200" kern="1200" dirty="0">
                <a:solidFill>
                  <a:schemeClr val="tx1"/>
                </a:solidFill>
                <a:effectLst/>
                <a:latin typeface="+mn-lt"/>
                <a:ea typeface="+mn-ea"/>
                <a:cs typeface="+mn-cs"/>
              </a:rPr>
              <a:t>* Usually requires publishing detailed instructions that describe how to “canonicalize” the request data</a:t>
            </a:r>
          </a:p>
          <a:p>
            <a:endParaRPr lang="en-US" sz="1200" kern="1200" dirty="0">
              <a:solidFill>
                <a:schemeClr val="tx1"/>
              </a:solidFill>
              <a:effectLst/>
              <a:latin typeface="+mn-lt"/>
              <a:ea typeface="+mn-ea"/>
              <a:cs typeface="+mn-cs"/>
            </a:endParaRPr>
          </a:p>
          <a:p>
            <a:pPr marL="0" indent="0">
              <a:buFont typeface="Arial" panose="020B0604020202020204" pitchFamily="34" charset="0"/>
              <a:buNone/>
            </a:pPr>
            <a:endParaRPr lang="en-US" sz="1200" kern="1200" baseline="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54</a:t>
            </a:fld>
            <a:endParaRPr lang="en-US"/>
          </a:p>
        </p:txBody>
      </p:sp>
    </p:spTree>
    <p:extLst>
      <p:ext uri="{BB962C8B-B14F-4D97-AF65-F5344CB8AC3E}">
        <p14:creationId xmlns:p14="http://schemas.microsoft.com/office/powerpoint/2010/main" val="343139909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 took a screenshot of the instructions for signing an AWS API call. It was just pages upon pages of stuff. But it's all necessary; if the client and server do things differently, if they don't agree on what headers to hash and what sequence to put everything in, then the server will calculate different signature and the hashes won't match.</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complexity is a necessary part of using HMAC. It’s the price you pay for the increased security that signed requests provide.</a:t>
            </a:r>
          </a:p>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55</a:t>
            </a:fld>
            <a:endParaRPr lang="en-US"/>
          </a:p>
        </p:txBody>
      </p:sp>
    </p:spTree>
    <p:extLst>
      <p:ext uri="{BB962C8B-B14F-4D97-AF65-F5344CB8AC3E}">
        <p14:creationId xmlns:p14="http://schemas.microsoft.com/office/powerpoint/2010/main" val="138497907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order for signing to work, the request must include at least two things:</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The </a:t>
            </a:r>
            <a:r>
              <a:rPr lang="en-US" sz="1200" b="1" kern="1200" dirty="0">
                <a:solidFill>
                  <a:schemeClr val="tx1"/>
                </a:solidFill>
                <a:effectLst/>
                <a:latin typeface="+mn-lt"/>
                <a:ea typeface="+mn-ea"/>
                <a:cs typeface="+mn-cs"/>
              </a:rPr>
              <a:t>signature</a:t>
            </a:r>
            <a:r>
              <a:rPr lang="en-US" sz="1200" kern="1200" dirty="0">
                <a:solidFill>
                  <a:schemeClr val="tx1"/>
                </a:solidFill>
                <a:effectLst/>
                <a:latin typeface="+mn-lt"/>
                <a:ea typeface="+mn-ea"/>
                <a:cs typeface="+mn-cs"/>
              </a:rPr>
              <a:t> created with the API Key</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A pointer to the </a:t>
            </a:r>
            <a:r>
              <a:rPr lang="en-US" sz="1200" b="1" kern="1200" dirty="0">
                <a:solidFill>
                  <a:schemeClr val="tx1"/>
                </a:solidFill>
                <a:effectLst/>
                <a:latin typeface="+mn-lt"/>
                <a:ea typeface="+mn-ea"/>
                <a:cs typeface="+mn-cs"/>
              </a:rPr>
              <a:t>identity </a:t>
            </a:r>
            <a:r>
              <a:rPr lang="en-US" sz="1200" b="0" kern="1200" dirty="0">
                <a:solidFill>
                  <a:schemeClr val="tx1"/>
                </a:solidFill>
                <a:effectLst/>
                <a:latin typeface="+mn-lt"/>
                <a:ea typeface="+mn-ea"/>
                <a:cs typeface="+mn-cs"/>
              </a:rPr>
              <a:t>that</a:t>
            </a:r>
            <a:r>
              <a:rPr lang="en-US" sz="1200" b="0" kern="1200" baseline="0" dirty="0">
                <a:solidFill>
                  <a:schemeClr val="tx1"/>
                </a:solidFill>
                <a:effectLst/>
                <a:latin typeface="+mn-lt"/>
                <a:ea typeface="+mn-ea"/>
                <a:cs typeface="+mn-cs"/>
              </a:rPr>
              <a:t> owns the API Key used to create the signature</a:t>
            </a:r>
          </a:p>
          <a:p>
            <a:pPr marL="171450" lvl="0" indent="-171450">
              <a:buFont typeface="Arial" panose="020B0604020202020204" pitchFamily="34" charset="0"/>
              <a:buChar char="•"/>
            </a:pPr>
            <a:endParaRPr lang="en-US" sz="1200" b="0" kern="1200" baseline="0" dirty="0">
              <a:solidFill>
                <a:schemeClr val="tx1"/>
              </a:solidFill>
              <a:effectLst/>
              <a:latin typeface="+mn-lt"/>
              <a:ea typeface="+mn-ea"/>
              <a:cs typeface="+mn-cs"/>
            </a:endParaRPr>
          </a:p>
          <a:p>
            <a:pPr marL="0" lvl="0" indent="0">
              <a:buFont typeface="Arial" panose="020B0604020202020204" pitchFamily="34" charset="0"/>
              <a:buNone/>
            </a:pPr>
            <a:r>
              <a:rPr lang="en-US" sz="1200" b="0" kern="1200" baseline="0" dirty="0">
                <a:solidFill>
                  <a:schemeClr val="tx1"/>
                </a:solidFill>
                <a:effectLst/>
                <a:latin typeface="+mn-lt"/>
                <a:ea typeface="+mn-ea"/>
                <a:cs typeface="+mn-cs"/>
              </a:rPr>
              <a:t>Identity indicator is required so server can look up the API Key that it needs to verify the signature.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kern="1200" dirty="0">
                <a:solidFill>
                  <a:schemeClr val="tx1"/>
                </a:solidFill>
                <a:effectLst/>
                <a:latin typeface="+mn-lt"/>
                <a:ea typeface="+mn-ea"/>
                <a:cs typeface="+mn-cs"/>
              </a:rPr>
              <a:t>This means that if you build an HMAC system you’ll have to choose what to use as the identifier and what to use as the secret value.</a:t>
            </a:r>
          </a:p>
          <a:p>
            <a:pPr marL="0" lvl="0" indent="0">
              <a:buFont typeface="Arial" panose="020B0604020202020204" pitchFamily="34" charset="0"/>
              <a:buNone/>
            </a:pPr>
            <a:endParaRPr lang="en-US" sz="1200" b="0" kern="1200" baseline="0" dirty="0">
              <a:solidFill>
                <a:schemeClr val="tx1"/>
              </a:solidFill>
              <a:effectLst/>
              <a:latin typeface="+mn-lt"/>
              <a:ea typeface="+mn-ea"/>
              <a:cs typeface="+mn-cs"/>
            </a:endParaRPr>
          </a:p>
          <a:p>
            <a:pPr marL="0" lvl="0" indent="0">
              <a:buFont typeface="Arial" panose="020B0604020202020204" pitchFamily="34" charset="0"/>
              <a:buNone/>
            </a:pPr>
            <a:r>
              <a:rPr lang="en-US" sz="1200" kern="1200" dirty="0">
                <a:solidFill>
                  <a:schemeClr val="tx1"/>
                </a:solidFill>
                <a:effectLst/>
                <a:latin typeface="+mn-lt"/>
                <a:ea typeface="+mn-ea"/>
                <a:cs typeface="+mn-cs"/>
              </a:rPr>
              <a:t>You </a:t>
            </a:r>
            <a:r>
              <a:rPr lang="en-US" sz="1200" i="1" kern="1200" dirty="0">
                <a:solidFill>
                  <a:schemeClr val="tx1"/>
                </a:solidFill>
                <a:effectLst/>
                <a:latin typeface="+mn-lt"/>
                <a:ea typeface="+mn-ea"/>
                <a:cs typeface="+mn-cs"/>
              </a:rPr>
              <a:t>could </a:t>
            </a:r>
            <a:r>
              <a:rPr lang="en-US" sz="1200" i="0" kern="1200" dirty="0">
                <a:solidFill>
                  <a:schemeClr val="tx1"/>
                </a:solidFill>
                <a:effectLst/>
                <a:latin typeface="+mn-lt"/>
                <a:ea typeface="+mn-ea"/>
                <a:cs typeface="+mn-cs"/>
              </a:rPr>
              <a:t>use the user's ID or email address as the identifier, but that makes</a:t>
            </a:r>
            <a:r>
              <a:rPr lang="en-US" sz="1200" i="0" kern="1200" baseline="0" dirty="0">
                <a:solidFill>
                  <a:schemeClr val="tx1"/>
                </a:solidFill>
                <a:effectLst/>
                <a:latin typeface="+mn-lt"/>
                <a:ea typeface="+mn-ea"/>
                <a:cs typeface="+mn-cs"/>
              </a:rPr>
              <a:t> it harder to support multiple API keys for a single user. The server needs a way to determine the specific API key the client used to sign the request. If you pass the user ID as this identifier, and that user is associated with </a:t>
            </a:r>
            <a:r>
              <a:rPr lang="en-US" sz="1200" i="1" kern="1200" baseline="0" dirty="0">
                <a:solidFill>
                  <a:schemeClr val="tx1"/>
                </a:solidFill>
                <a:effectLst/>
                <a:latin typeface="+mn-lt"/>
                <a:ea typeface="+mn-ea"/>
                <a:cs typeface="+mn-cs"/>
              </a:rPr>
              <a:t>multiple </a:t>
            </a:r>
            <a:r>
              <a:rPr lang="en-US" sz="1200" i="0" kern="1200" baseline="0" dirty="0">
                <a:solidFill>
                  <a:schemeClr val="tx1"/>
                </a:solidFill>
                <a:effectLst/>
                <a:latin typeface="+mn-lt"/>
                <a:ea typeface="+mn-ea"/>
                <a:cs typeface="+mn-cs"/>
              </a:rPr>
              <a:t>API keys, then you'll have to compute multiple hashes to verify the request.</a:t>
            </a:r>
          </a:p>
          <a:p>
            <a:pPr marL="0" lvl="0" indent="0">
              <a:buFont typeface="Arial" panose="020B0604020202020204" pitchFamily="34" charset="0"/>
              <a:buNone/>
            </a:pPr>
            <a:endParaRPr lang="en-US" sz="1200" i="0" kern="1200" baseline="0" dirty="0">
              <a:solidFill>
                <a:schemeClr val="tx1"/>
              </a:solidFill>
              <a:effectLst/>
              <a:latin typeface="+mn-lt"/>
              <a:ea typeface="+mn-ea"/>
              <a:cs typeface="+mn-cs"/>
            </a:endParaRPr>
          </a:p>
          <a:p>
            <a:pPr marL="0" lvl="0" indent="0">
              <a:buFont typeface="Arial" panose="020B0604020202020204" pitchFamily="34" charset="0"/>
              <a:buNone/>
            </a:pPr>
            <a:r>
              <a:rPr lang="en-US" sz="1200" i="0" kern="1200" baseline="0" dirty="0">
                <a:solidFill>
                  <a:schemeClr val="tx1"/>
                </a:solidFill>
                <a:effectLst/>
                <a:latin typeface="+mn-lt"/>
                <a:ea typeface="+mn-ea"/>
                <a:cs typeface="+mn-cs"/>
              </a:rPr>
              <a:t>A better approach is to issue API Keys </a:t>
            </a:r>
            <a:r>
              <a:rPr lang="en-US" sz="1200" b="1" i="0" kern="1200" baseline="0" dirty="0">
                <a:solidFill>
                  <a:schemeClr val="tx1"/>
                </a:solidFill>
                <a:effectLst/>
                <a:latin typeface="+mn-lt"/>
                <a:ea typeface="+mn-ea"/>
                <a:cs typeface="+mn-cs"/>
              </a:rPr>
              <a:t>as a pair</a:t>
            </a:r>
            <a:r>
              <a:rPr lang="en-US" sz="1200" b="0" i="0" kern="1200" baseline="0" dirty="0">
                <a:solidFill>
                  <a:schemeClr val="tx1"/>
                </a:solidFill>
                <a:effectLst/>
                <a:latin typeface="+mn-lt"/>
                <a:ea typeface="+mn-ea"/>
                <a:cs typeface="+mn-cs"/>
              </a:rPr>
              <a:t> – one public key, that's sent over the wire in plain text as the identifier, and a private key that's used in hashing.</a:t>
            </a:r>
            <a:endParaRPr lang="en-US" sz="1200" i="0" kern="1200" baseline="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56</a:t>
            </a:fld>
            <a:endParaRPr lang="en-US"/>
          </a:p>
        </p:txBody>
      </p:sp>
    </p:spTree>
    <p:extLst>
      <p:ext uri="{BB962C8B-B14F-4D97-AF65-F5344CB8AC3E}">
        <p14:creationId xmlns:p14="http://schemas.microsoft.com/office/powerpoint/2010/main" val="367784533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order for signing to work, the request must include at least two things:</a:t>
            </a:r>
          </a:p>
          <a:p>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(click)</a:t>
            </a:r>
          </a:p>
          <a:p>
            <a:endParaRPr lang="en-US"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The </a:t>
            </a:r>
            <a:r>
              <a:rPr lang="en-US" sz="1200" b="1" kern="1200" dirty="0">
                <a:solidFill>
                  <a:schemeClr val="tx1"/>
                </a:solidFill>
                <a:effectLst/>
                <a:latin typeface="+mn-lt"/>
                <a:ea typeface="+mn-ea"/>
                <a:cs typeface="+mn-cs"/>
              </a:rPr>
              <a:t>signature</a:t>
            </a:r>
            <a:r>
              <a:rPr lang="en-US" sz="1200" kern="1200" dirty="0">
                <a:solidFill>
                  <a:schemeClr val="tx1"/>
                </a:solidFill>
                <a:effectLst/>
                <a:latin typeface="+mn-lt"/>
                <a:ea typeface="+mn-ea"/>
                <a:cs typeface="+mn-cs"/>
              </a:rPr>
              <a:t> created with the API Key</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A pointer to the </a:t>
            </a:r>
            <a:r>
              <a:rPr lang="en-US" sz="1200" b="1" kern="1200" dirty="0">
                <a:solidFill>
                  <a:schemeClr val="tx1"/>
                </a:solidFill>
                <a:effectLst/>
                <a:latin typeface="+mn-lt"/>
                <a:ea typeface="+mn-ea"/>
                <a:cs typeface="+mn-cs"/>
              </a:rPr>
              <a:t>identity </a:t>
            </a:r>
            <a:r>
              <a:rPr lang="en-US" sz="1200" b="0" kern="1200" dirty="0">
                <a:solidFill>
                  <a:schemeClr val="tx1"/>
                </a:solidFill>
                <a:effectLst/>
                <a:latin typeface="+mn-lt"/>
                <a:ea typeface="+mn-ea"/>
                <a:cs typeface="+mn-cs"/>
              </a:rPr>
              <a:t>that</a:t>
            </a:r>
            <a:r>
              <a:rPr lang="en-US" sz="1200" b="0" kern="1200" baseline="0" dirty="0">
                <a:solidFill>
                  <a:schemeClr val="tx1"/>
                </a:solidFill>
                <a:effectLst/>
                <a:latin typeface="+mn-lt"/>
                <a:ea typeface="+mn-ea"/>
                <a:cs typeface="+mn-cs"/>
              </a:rPr>
              <a:t> owns the API Key used to create the signature</a:t>
            </a:r>
          </a:p>
          <a:p>
            <a:pPr marL="171450" lvl="0" indent="-171450">
              <a:buFont typeface="Arial" panose="020B0604020202020204" pitchFamily="34" charset="0"/>
              <a:buChar char="•"/>
            </a:pPr>
            <a:endParaRPr lang="en-US" sz="1200" b="0" kern="1200" baseline="0" dirty="0">
              <a:solidFill>
                <a:schemeClr val="tx1"/>
              </a:solidFill>
              <a:effectLst/>
              <a:latin typeface="+mn-lt"/>
              <a:ea typeface="+mn-ea"/>
              <a:cs typeface="+mn-cs"/>
            </a:endParaRPr>
          </a:p>
          <a:p>
            <a:pPr marL="0" lvl="0" indent="0">
              <a:buFont typeface="Arial" panose="020B0604020202020204" pitchFamily="34" charset="0"/>
              <a:buNone/>
            </a:pPr>
            <a:r>
              <a:rPr lang="en-US" sz="1200" b="0" kern="1200" baseline="0" dirty="0">
                <a:solidFill>
                  <a:schemeClr val="tx1"/>
                </a:solidFill>
                <a:effectLst/>
                <a:latin typeface="+mn-lt"/>
                <a:ea typeface="+mn-ea"/>
                <a:cs typeface="+mn-cs"/>
              </a:rPr>
              <a:t>Identity indicator is required so server can look up the API Key that it needs to verify the signature.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kern="1200" dirty="0">
                <a:solidFill>
                  <a:schemeClr val="tx1"/>
                </a:solidFill>
                <a:effectLst/>
                <a:latin typeface="+mn-lt"/>
                <a:ea typeface="+mn-ea"/>
                <a:cs typeface="+mn-cs"/>
              </a:rPr>
              <a:t>This means that if you build an HMAC system you’ll have to choose what to use as the identifier and what to use as the secret value.</a:t>
            </a:r>
          </a:p>
          <a:p>
            <a:pPr marL="0" lvl="0" indent="0">
              <a:buFont typeface="Arial" panose="020B0604020202020204" pitchFamily="34" charset="0"/>
              <a:buNone/>
            </a:pPr>
            <a:endParaRPr lang="en-US" sz="1200" b="0" kern="1200" baseline="0" dirty="0">
              <a:solidFill>
                <a:schemeClr val="tx1"/>
              </a:solidFill>
              <a:effectLst/>
              <a:latin typeface="+mn-lt"/>
              <a:ea typeface="+mn-ea"/>
              <a:cs typeface="+mn-cs"/>
            </a:endParaRPr>
          </a:p>
          <a:p>
            <a:pPr marL="0" lvl="0" indent="0">
              <a:buFont typeface="Arial" panose="020B0604020202020204" pitchFamily="34" charset="0"/>
              <a:buNone/>
            </a:pPr>
            <a:r>
              <a:rPr lang="en-US" sz="1200" kern="1200" dirty="0">
                <a:solidFill>
                  <a:schemeClr val="tx1"/>
                </a:solidFill>
                <a:effectLst/>
                <a:latin typeface="+mn-lt"/>
                <a:ea typeface="+mn-ea"/>
                <a:cs typeface="+mn-cs"/>
              </a:rPr>
              <a:t>You </a:t>
            </a:r>
            <a:r>
              <a:rPr lang="en-US" sz="1200" i="1" kern="1200" dirty="0">
                <a:solidFill>
                  <a:schemeClr val="tx1"/>
                </a:solidFill>
                <a:effectLst/>
                <a:latin typeface="+mn-lt"/>
                <a:ea typeface="+mn-ea"/>
                <a:cs typeface="+mn-cs"/>
              </a:rPr>
              <a:t>could </a:t>
            </a:r>
            <a:r>
              <a:rPr lang="en-US" sz="1200" i="0" kern="1200" dirty="0">
                <a:solidFill>
                  <a:schemeClr val="tx1"/>
                </a:solidFill>
                <a:effectLst/>
                <a:latin typeface="+mn-lt"/>
                <a:ea typeface="+mn-ea"/>
                <a:cs typeface="+mn-cs"/>
              </a:rPr>
              <a:t>use the user's ID or email address as the identifier, but that makes</a:t>
            </a:r>
            <a:r>
              <a:rPr lang="en-US" sz="1200" i="0" kern="1200" baseline="0" dirty="0">
                <a:solidFill>
                  <a:schemeClr val="tx1"/>
                </a:solidFill>
                <a:effectLst/>
                <a:latin typeface="+mn-lt"/>
                <a:ea typeface="+mn-ea"/>
                <a:cs typeface="+mn-cs"/>
              </a:rPr>
              <a:t> it harder to support multiple API keys for a single user. The server needs a way to determine the specific API key the client used to sign the request. If you pass the user ID as this identifier, and that user is associated with </a:t>
            </a:r>
            <a:r>
              <a:rPr lang="en-US" sz="1200" i="1" kern="1200" baseline="0" dirty="0">
                <a:solidFill>
                  <a:schemeClr val="tx1"/>
                </a:solidFill>
                <a:effectLst/>
                <a:latin typeface="+mn-lt"/>
                <a:ea typeface="+mn-ea"/>
                <a:cs typeface="+mn-cs"/>
              </a:rPr>
              <a:t>multiple </a:t>
            </a:r>
            <a:r>
              <a:rPr lang="en-US" sz="1200" i="0" kern="1200" baseline="0" dirty="0">
                <a:solidFill>
                  <a:schemeClr val="tx1"/>
                </a:solidFill>
                <a:effectLst/>
                <a:latin typeface="+mn-lt"/>
                <a:ea typeface="+mn-ea"/>
                <a:cs typeface="+mn-cs"/>
              </a:rPr>
              <a:t>API keys, then you'll have to compute multiple hashes to verify the request.</a:t>
            </a:r>
          </a:p>
          <a:p>
            <a:pPr marL="0" lvl="0" indent="0">
              <a:buFont typeface="Arial" panose="020B0604020202020204" pitchFamily="34" charset="0"/>
              <a:buNone/>
            </a:pPr>
            <a:endParaRPr lang="en-US" sz="1200" i="0" kern="1200" baseline="0" dirty="0">
              <a:solidFill>
                <a:schemeClr val="tx1"/>
              </a:solidFill>
              <a:effectLst/>
              <a:latin typeface="+mn-lt"/>
              <a:ea typeface="+mn-ea"/>
              <a:cs typeface="+mn-cs"/>
            </a:endParaRPr>
          </a:p>
          <a:p>
            <a:pPr marL="0" lvl="0" indent="0">
              <a:buFont typeface="Arial" panose="020B0604020202020204" pitchFamily="34" charset="0"/>
              <a:buNone/>
            </a:pPr>
            <a:r>
              <a:rPr lang="en-US" sz="1200" i="0" kern="1200" baseline="0" dirty="0">
                <a:solidFill>
                  <a:schemeClr val="tx1"/>
                </a:solidFill>
                <a:effectLst/>
                <a:latin typeface="+mn-lt"/>
                <a:ea typeface="+mn-ea"/>
                <a:cs typeface="+mn-cs"/>
              </a:rPr>
              <a:t>A better approach is to issue API Keys </a:t>
            </a:r>
            <a:r>
              <a:rPr lang="en-US" sz="1200" b="1" i="0" kern="1200" baseline="0" dirty="0">
                <a:solidFill>
                  <a:schemeClr val="tx1"/>
                </a:solidFill>
                <a:effectLst/>
                <a:latin typeface="+mn-lt"/>
                <a:ea typeface="+mn-ea"/>
                <a:cs typeface="+mn-cs"/>
              </a:rPr>
              <a:t>as a pair</a:t>
            </a:r>
            <a:r>
              <a:rPr lang="en-US" sz="1200" b="0" i="0" kern="1200" baseline="0" dirty="0">
                <a:solidFill>
                  <a:schemeClr val="tx1"/>
                </a:solidFill>
                <a:effectLst/>
                <a:latin typeface="+mn-lt"/>
                <a:ea typeface="+mn-ea"/>
                <a:cs typeface="+mn-cs"/>
              </a:rPr>
              <a:t> – one public key, that's sent over the wire in plain text as the identifier, and a private key that's used in hashing.</a:t>
            </a:r>
            <a:endParaRPr lang="en-US" sz="1200" i="0" kern="1200" baseline="0" dirty="0">
              <a:solidFill>
                <a:schemeClr val="tx1"/>
              </a:solidFill>
              <a:effectLst/>
              <a:latin typeface="+mn-lt"/>
              <a:ea typeface="+mn-ea"/>
              <a:cs typeface="+mn-cs"/>
            </a:endParaRPr>
          </a:p>
          <a:p>
            <a:pPr marL="0" indent="0">
              <a:buFont typeface="Arial" panose="020B0604020202020204" pitchFamily="34" charset="0"/>
              <a:buNone/>
            </a:pPr>
            <a:endParaRPr lang="en-US" sz="1200" kern="1200" baseline="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57</a:t>
            </a:fld>
            <a:endParaRPr lang="en-US"/>
          </a:p>
        </p:txBody>
      </p:sp>
    </p:spTree>
    <p:extLst>
      <p:ext uri="{BB962C8B-B14F-4D97-AF65-F5344CB8AC3E}">
        <p14:creationId xmlns:p14="http://schemas.microsoft.com/office/powerpoint/2010/main" val="321166765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Remember that to do request signing, </a:t>
            </a:r>
            <a:r>
              <a:rPr lang="en-US" sz="1200" b="0" kern="1200" dirty="0">
                <a:solidFill>
                  <a:schemeClr val="tx1"/>
                </a:solidFill>
                <a:effectLst/>
                <a:latin typeface="+mn-lt"/>
                <a:ea typeface="+mn-ea"/>
                <a:cs typeface="+mn-cs"/>
              </a:rPr>
              <a:t>API</a:t>
            </a:r>
            <a:r>
              <a:rPr lang="en-US" sz="1200" b="0" kern="1200" baseline="0" dirty="0">
                <a:solidFill>
                  <a:schemeClr val="tx1"/>
                </a:solidFill>
                <a:effectLst/>
                <a:latin typeface="+mn-lt"/>
                <a:ea typeface="+mn-ea"/>
                <a:cs typeface="+mn-cs"/>
              </a:rPr>
              <a:t> Keys must be </a:t>
            </a:r>
            <a:r>
              <a:rPr lang="en-US" sz="1200" kern="1200" dirty="0">
                <a:solidFill>
                  <a:schemeClr val="tx1"/>
                </a:solidFill>
                <a:effectLst/>
                <a:latin typeface="+mn-lt"/>
                <a:ea typeface="+mn-ea"/>
                <a:cs typeface="+mn-cs"/>
              </a:rPr>
              <a:t>stored in </a:t>
            </a:r>
            <a:r>
              <a:rPr lang="en-US" sz="1200" b="1" kern="1200" dirty="0">
                <a:solidFill>
                  <a:schemeClr val="tx1"/>
                </a:solidFill>
                <a:effectLst/>
                <a:latin typeface="+mn-lt"/>
                <a:ea typeface="+mn-ea"/>
                <a:cs typeface="+mn-cs"/>
              </a:rPr>
              <a:t>plain text or using reversible encryption</a:t>
            </a:r>
            <a:r>
              <a:rPr lang="en-US" sz="1200" kern="1200" dirty="0">
                <a:solidFill>
                  <a:schemeClr val="tx1"/>
                </a:solidFill>
                <a:effectLst/>
                <a:latin typeface="+mn-lt"/>
                <a:ea typeface="+mn-ea"/>
                <a:cs typeface="+mn-cs"/>
              </a:rPr>
              <a:t>. App needs it</a:t>
            </a:r>
            <a:r>
              <a:rPr lang="en-US" sz="1200" kern="1200" baseline="0" dirty="0">
                <a:solidFill>
                  <a:schemeClr val="tx1"/>
                </a:solidFill>
                <a:effectLst/>
                <a:latin typeface="+mn-lt"/>
                <a:ea typeface="+mn-ea"/>
                <a:cs typeface="+mn-cs"/>
              </a:rPr>
              <a:t> to verify sig.</a:t>
            </a:r>
          </a:p>
          <a:p>
            <a:endParaRPr lang="en-US" sz="1200" kern="1200" baseline="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Storing in text </a:t>
            </a:r>
            <a:r>
              <a:rPr lang="en-US" sz="1200" b="1" kern="1200" dirty="0">
                <a:solidFill>
                  <a:schemeClr val="tx1"/>
                </a:solidFill>
                <a:effectLst/>
                <a:latin typeface="+mn-lt"/>
                <a:ea typeface="+mn-ea"/>
                <a:cs typeface="+mn-cs"/>
              </a:rPr>
              <a:t>means it can be compromised</a:t>
            </a:r>
            <a:r>
              <a:rPr lang="en-US" sz="1200" b="0" kern="1200" baseline="0" dirty="0">
                <a:solidFill>
                  <a:schemeClr val="tx1"/>
                </a:solidFill>
                <a:effectLst/>
                <a:latin typeface="+mn-lt"/>
                <a:ea typeface="+mn-ea"/>
                <a:cs typeface="+mn-cs"/>
              </a:rPr>
              <a:t> if an attacker gains access to your database. To combat this, implement an expiration policy for your API Keys</a:t>
            </a:r>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58</a:t>
            </a:fld>
            <a:endParaRPr lang="en-US"/>
          </a:p>
        </p:txBody>
      </p:sp>
    </p:spTree>
    <p:extLst>
      <p:ext uri="{BB962C8B-B14F-4D97-AF65-F5344CB8AC3E}">
        <p14:creationId xmlns:p14="http://schemas.microsoft.com/office/powerpoint/2010/main" val="321157195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Remember that to do request signing, </a:t>
            </a:r>
            <a:r>
              <a:rPr lang="en-US" sz="1200" b="0" kern="1200" dirty="0">
                <a:solidFill>
                  <a:schemeClr val="tx1"/>
                </a:solidFill>
                <a:effectLst/>
                <a:latin typeface="+mn-lt"/>
                <a:ea typeface="+mn-ea"/>
                <a:cs typeface="+mn-cs"/>
              </a:rPr>
              <a:t>API</a:t>
            </a:r>
            <a:r>
              <a:rPr lang="en-US" sz="1200" b="0" kern="1200" baseline="0" dirty="0">
                <a:solidFill>
                  <a:schemeClr val="tx1"/>
                </a:solidFill>
                <a:effectLst/>
                <a:latin typeface="+mn-lt"/>
                <a:ea typeface="+mn-ea"/>
                <a:cs typeface="+mn-cs"/>
              </a:rPr>
              <a:t> Keys must be </a:t>
            </a:r>
            <a:r>
              <a:rPr lang="en-US" sz="1200" kern="1200" dirty="0">
                <a:solidFill>
                  <a:schemeClr val="tx1"/>
                </a:solidFill>
                <a:effectLst/>
                <a:latin typeface="+mn-lt"/>
                <a:ea typeface="+mn-ea"/>
                <a:cs typeface="+mn-cs"/>
              </a:rPr>
              <a:t>stored in </a:t>
            </a:r>
            <a:r>
              <a:rPr lang="en-US" sz="1200" b="1" kern="1200" dirty="0">
                <a:solidFill>
                  <a:schemeClr val="tx1"/>
                </a:solidFill>
                <a:effectLst/>
                <a:latin typeface="+mn-lt"/>
                <a:ea typeface="+mn-ea"/>
                <a:cs typeface="+mn-cs"/>
              </a:rPr>
              <a:t>plain text or using reversible encryption</a:t>
            </a:r>
            <a:r>
              <a:rPr lang="en-US" sz="1200" kern="1200" dirty="0">
                <a:solidFill>
                  <a:schemeClr val="tx1"/>
                </a:solidFill>
                <a:effectLst/>
                <a:latin typeface="+mn-lt"/>
                <a:ea typeface="+mn-ea"/>
                <a:cs typeface="+mn-cs"/>
              </a:rPr>
              <a:t>. App needs it</a:t>
            </a:r>
            <a:r>
              <a:rPr lang="en-US" sz="1200" kern="1200" baseline="0" dirty="0">
                <a:solidFill>
                  <a:schemeClr val="tx1"/>
                </a:solidFill>
                <a:effectLst/>
                <a:latin typeface="+mn-lt"/>
                <a:ea typeface="+mn-ea"/>
                <a:cs typeface="+mn-cs"/>
              </a:rPr>
              <a:t> to verify sig.</a:t>
            </a:r>
          </a:p>
          <a:p>
            <a:endParaRPr lang="en-US" sz="1200" kern="1200" baseline="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Storing in text </a:t>
            </a:r>
            <a:r>
              <a:rPr lang="en-US" sz="1200" b="1" kern="1200" dirty="0">
                <a:solidFill>
                  <a:schemeClr val="tx1"/>
                </a:solidFill>
                <a:effectLst/>
                <a:latin typeface="+mn-lt"/>
                <a:ea typeface="+mn-ea"/>
                <a:cs typeface="+mn-cs"/>
              </a:rPr>
              <a:t>means it can be compromised</a:t>
            </a:r>
            <a:r>
              <a:rPr lang="en-US" sz="1200" b="0" kern="1200" baseline="0" dirty="0">
                <a:solidFill>
                  <a:schemeClr val="tx1"/>
                </a:solidFill>
                <a:effectLst/>
                <a:latin typeface="+mn-lt"/>
                <a:ea typeface="+mn-ea"/>
                <a:cs typeface="+mn-cs"/>
              </a:rPr>
              <a:t> if an attacker gains access to your database. To combat this, implement an expiration policy for your API Keys</a:t>
            </a:r>
            <a:endParaRPr lang="en-US" dirty="0"/>
          </a:p>
          <a:p>
            <a:pPr marL="0" indent="0">
              <a:buFont typeface="Arial" panose="020B0604020202020204" pitchFamily="34" charset="0"/>
              <a:buNone/>
            </a:pPr>
            <a:endParaRPr lang="en-US" sz="1200" kern="1200" baseline="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59</a:t>
            </a:fld>
            <a:endParaRPr lang="en-US"/>
          </a:p>
        </p:txBody>
      </p:sp>
    </p:spTree>
    <p:extLst>
      <p:ext uri="{BB962C8B-B14F-4D97-AF65-F5344CB8AC3E}">
        <p14:creationId xmlns:p14="http://schemas.microsoft.com/office/powerpoint/2010/main" val="38813899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Second, this is not a “getting started with foo” style talk. In fact, there are things</a:t>
            </a:r>
            <a:r>
              <a:rPr lang="en-US" sz="1200" kern="1200" baseline="0" dirty="0">
                <a:solidFill>
                  <a:schemeClr val="tx1"/>
                </a:solidFill>
                <a:effectLst/>
                <a:latin typeface="+mn-lt"/>
                <a:ea typeface="+mn-ea"/>
                <a:cs typeface="+mn-cs"/>
              </a:rPr>
              <a:t> in this talk that </a:t>
            </a:r>
            <a:r>
              <a:rPr lang="en-US" sz="1200" kern="1200" dirty="0">
                <a:solidFill>
                  <a:schemeClr val="tx1"/>
                </a:solidFill>
                <a:effectLst/>
                <a:latin typeface="+mn-lt"/>
                <a:ea typeface="+mn-ea"/>
                <a:cs typeface="+mn-cs"/>
              </a:rPr>
              <a:t>I have no direct hands on experience with. I’ve never written any </a:t>
            </a:r>
            <a:r>
              <a:rPr lang="en-US" sz="1200" kern="1200" dirty="0" err="1">
                <a:solidFill>
                  <a:schemeClr val="tx1"/>
                </a:solidFill>
                <a:effectLst/>
                <a:latin typeface="+mn-lt"/>
                <a:ea typeface="+mn-ea"/>
                <a:cs typeface="+mn-cs"/>
              </a:rPr>
              <a:t>oAuth</a:t>
            </a:r>
            <a:r>
              <a:rPr lang="en-US" sz="1200" kern="1200" dirty="0">
                <a:solidFill>
                  <a:schemeClr val="tx1"/>
                </a:solidFill>
                <a:effectLst/>
                <a:latin typeface="+mn-lt"/>
                <a:ea typeface="+mn-ea"/>
                <a:cs typeface="+mn-cs"/>
              </a:rPr>
              <a:t> code myself,</a:t>
            </a:r>
            <a:r>
              <a:rPr lang="en-US" sz="1200" kern="1200" baseline="0" dirty="0">
                <a:solidFill>
                  <a:schemeClr val="tx1"/>
                </a:solidFill>
                <a:effectLst/>
                <a:latin typeface="+mn-lt"/>
                <a:ea typeface="+mn-ea"/>
                <a:cs typeface="+mn-cs"/>
              </a:rPr>
              <a:t> so I couldn’t tell you what Step 0 was even if I wanted to.</a:t>
            </a:r>
          </a:p>
          <a:p>
            <a:endParaRPr lang="en-US" sz="1200" kern="1200" baseline="0" dirty="0">
              <a:solidFill>
                <a:schemeClr val="tx1"/>
              </a:solidFill>
              <a:effectLst/>
              <a:latin typeface="+mn-lt"/>
              <a:ea typeface="+mn-ea"/>
              <a:cs typeface="+mn-cs"/>
            </a:endParaRPr>
          </a:p>
          <a:p>
            <a:endParaRPr lang="en-US" sz="1200" kern="1200" baseline="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6</a:t>
            </a:fld>
            <a:endParaRPr lang="en-US"/>
          </a:p>
        </p:txBody>
      </p:sp>
    </p:spTree>
    <p:extLst>
      <p:ext uri="{BB962C8B-B14F-4D97-AF65-F5344CB8AC3E}">
        <p14:creationId xmlns:p14="http://schemas.microsoft.com/office/powerpoint/2010/main" val="84279105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last detail of an API</a:t>
            </a:r>
            <a:r>
              <a:rPr lang="en-US" sz="1200" kern="1200" baseline="0" dirty="0">
                <a:solidFill>
                  <a:schemeClr val="tx1"/>
                </a:solidFill>
                <a:effectLst/>
                <a:latin typeface="+mn-lt"/>
                <a:ea typeface="+mn-ea"/>
                <a:cs typeface="+mn-cs"/>
              </a:rPr>
              <a:t> Key </a:t>
            </a:r>
            <a:r>
              <a:rPr lang="en-US" sz="1200" kern="1200" dirty="0">
                <a:solidFill>
                  <a:schemeClr val="tx1"/>
                </a:solidFill>
                <a:effectLst/>
                <a:latin typeface="+mn-lt"/>
                <a:ea typeface="+mn-ea"/>
                <a:cs typeface="+mn-cs"/>
              </a:rPr>
              <a:t>implementation that you need to think about: </a:t>
            </a:r>
            <a:r>
              <a:rPr lang="en-US" sz="1200" b="1" kern="1200" dirty="0">
                <a:solidFill>
                  <a:schemeClr val="tx1"/>
                </a:solidFill>
                <a:effectLst/>
                <a:latin typeface="+mn-lt"/>
                <a:ea typeface="+mn-ea"/>
                <a:cs typeface="+mn-cs"/>
              </a:rPr>
              <a:t>how does the client come to</a:t>
            </a:r>
            <a:r>
              <a:rPr lang="en-US" sz="1200" b="1" kern="1200" baseline="0" dirty="0">
                <a:solidFill>
                  <a:schemeClr val="tx1"/>
                </a:solidFill>
                <a:effectLst/>
                <a:latin typeface="+mn-lt"/>
                <a:ea typeface="+mn-ea"/>
                <a:cs typeface="+mn-cs"/>
              </a:rPr>
              <a:t> know the key</a:t>
            </a:r>
            <a:r>
              <a:rPr lang="en-US" sz="1200" b="0" kern="1200" baseline="0" dirty="0">
                <a:solidFill>
                  <a:schemeClr val="tx1"/>
                </a:solidFill>
                <a:effectLst/>
                <a:latin typeface="+mn-lt"/>
                <a:ea typeface="+mn-ea"/>
                <a:cs typeface="+mn-cs"/>
              </a:rPr>
              <a:t> in the first place?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Regardless of whether you’re using bearer</a:t>
            </a:r>
            <a:r>
              <a:rPr lang="en-US" sz="1200" kern="1200" baseline="0" dirty="0">
                <a:solidFill>
                  <a:schemeClr val="tx1"/>
                </a:solidFill>
                <a:effectLst/>
                <a:latin typeface="+mn-lt"/>
                <a:ea typeface="+mn-ea"/>
                <a:cs typeface="+mn-cs"/>
              </a:rPr>
              <a:t> tokens or HMAC, the client must know the secret value. That knowledge is the key to authentication taking place.</a:t>
            </a: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If you’re writing a </a:t>
            </a:r>
            <a:r>
              <a:rPr lang="en-US" sz="1200" b="1" kern="1200" dirty="0">
                <a:solidFill>
                  <a:schemeClr val="tx1"/>
                </a:solidFill>
                <a:effectLst/>
                <a:latin typeface="+mn-lt"/>
                <a:ea typeface="+mn-ea"/>
                <a:cs typeface="+mn-cs"/>
              </a:rPr>
              <a:t>server-based client</a:t>
            </a:r>
            <a:r>
              <a:rPr lang="en-US" sz="1200" kern="1200" dirty="0">
                <a:solidFill>
                  <a:schemeClr val="tx1"/>
                </a:solidFill>
                <a:effectLst/>
                <a:latin typeface="+mn-lt"/>
                <a:ea typeface="+mn-ea"/>
                <a:cs typeface="+mn-cs"/>
              </a:rPr>
              <a:t> it’s easy.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Programmer obtains the secret value using some secure mechanism</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 Puts it into the source code or </a:t>
            </a:r>
            <a:r>
              <a:rPr lang="en-US" sz="1200" kern="1200" dirty="0" err="1">
                <a:solidFill>
                  <a:schemeClr val="tx1"/>
                </a:solidFill>
                <a:effectLst/>
                <a:latin typeface="+mn-lt"/>
                <a:ea typeface="+mn-ea"/>
                <a:cs typeface="+mn-cs"/>
              </a:rPr>
              <a:t>config</a:t>
            </a:r>
            <a:r>
              <a:rPr lang="en-US" sz="1200" kern="1200" dirty="0">
                <a:solidFill>
                  <a:schemeClr val="tx1"/>
                </a:solidFill>
                <a:effectLst/>
                <a:latin typeface="+mn-lt"/>
                <a:ea typeface="+mn-ea"/>
                <a:cs typeface="+mn-cs"/>
              </a:rPr>
              <a:t> file for the client.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client</a:t>
            </a:r>
            <a:r>
              <a:rPr lang="en-US" sz="1200" kern="1200" baseline="0" dirty="0">
                <a:solidFill>
                  <a:schemeClr val="tx1"/>
                </a:solidFill>
                <a:effectLst/>
                <a:latin typeface="+mn-lt"/>
                <a:ea typeface="+mn-ea"/>
                <a:cs typeface="+mn-cs"/>
              </a:rPr>
              <a:t> is secure, so as long as you’re either using bearer tokens and TLS or HMAC, the key itself is never exposed.</a:t>
            </a: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60</a:t>
            </a:fld>
            <a:endParaRPr lang="en-US"/>
          </a:p>
        </p:txBody>
      </p:sp>
    </p:spTree>
    <p:extLst>
      <p:ext uri="{BB962C8B-B14F-4D97-AF65-F5344CB8AC3E}">
        <p14:creationId xmlns:p14="http://schemas.microsoft.com/office/powerpoint/2010/main" val="206595075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last detail of an API</a:t>
            </a:r>
            <a:r>
              <a:rPr lang="en-US" sz="1200" kern="1200" baseline="0" dirty="0">
                <a:solidFill>
                  <a:schemeClr val="tx1"/>
                </a:solidFill>
                <a:effectLst/>
                <a:latin typeface="+mn-lt"/>
                <a:ea typeface="+mn-ea"/>
                <a:cs typeface="+mn-cs"/>
              </a:rPr>
              <a:t> Key </a:t>
            </a:r>
            <a:r>
              <a:rPr lang="en-US" sz="1200" kern="1200" dirty="0">
                <a:solidFill>
                  <a:schemeClr val="tx1"/>
                </a:solidFill>
                <a:effectLst/>
                <a:latin typeface="+mn-lt"/>
                <a:ea typeface="+mn-ea"/>
                <a:cs typeface="+mn-cs"/>
              </a:rPr>
              <a:t>implementation that you need to think about: </a:t>
            </a:r>
            <a:r>
              <a:rPr lang="en-US" sz="1200" b="1" kern="1200" dirty="0">
                <a:solidFill>
                  <a:schemeClr val="tx1"/>
                </a:solidFill>
                <a:effectLst/>
                <a:latin typeface="+mn-lt"/>
                <a:ea typeface="+mn-ea"/>
                <a:cs typeface="+mn-cs"/>
              </a:rPr>
              <a:t>how does the client come to</a:t>
            </a:r>
            <a:r>
              <a:rPr lang="en-US" sz="1200" b="1" kern="1200" baseline="0" dirty="0">
                <a:solidFill>
                  <a:schemeClr val="tx1"/>
                </a:solidFill>
                <a:effectLst/>
                <a:latin typeface="+mn-lt"/>
                <a:ea typeface="+mn-ea"/>
                <a:cs typeface="+mn-cs"/>
              </a:rPr>
              <a:t> know the key</a:t>
            </a:r>
            <a:r>
              <a:rPr lang="en-US" sz="1200" b="0" kern="1200" baseline="0" dirty="0">
                <a:solidFill>
                  <a:schemeClr val="tx1"/>
                </a:solidFill>
                <a:effectLst/>
                <a:latin typeface="+mn-lt"/>
                <a:ea typeface="+mn-ea"/>
                <a:cs typeface="+mn-cs"/>
              </a:rPr>
              <a:t> in the first place?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Regardless of whether you’re using bearer</a:t>
            </a:r>
            <a:r>
              <a:rPr lang="en-US" sz="1200" kern="1200" baseline="0" dirty="0">
                <a:solidFill>
                  <a:schemeClr val="tx1"/>
                </a:solidFill>
                <a:effectLst/>
                <a:latin typeface="+mn-lt"/>
                <a:ea typeface="+mn-ea"/>
                <a:cs typeface="+mn-cs"/>
              </a:rPr>
              <a:t> tokens or HMAC, the client must know the secret value. That knowledge is the key to authentication taking place.</a:t>
            </a: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(click)</a:t>
            </a:r>
          </a:p>
          <a:p>
            <a:r>
              <a:rPr lang="en-US" sz="1200" kern="1200" dirty="0">
                <a:solidFill>
                  <a:schemeClr val="tx1"/>
                </a:solidFill>
                <a:effectLst/>
                <a:latin typeface="+mn-lt"/>
                <a:ea typeface="+mn-ea"/>
                <a:cs typeface="+mn-cs"/>
              </a:rPr>
              <a:t>If you’re writing a </a:t>
            </a:r>
            <a:r>
              <a:rPr lang="en-US" sz="1200" b="1" kern="1200" dirty="0">
                <a:solidFill>
                  <a:schemeClr val="tx1"/>
                </a:solidFill>
                <a:effectLst/>
                <a:latin typeface="+mn-lt"/>
                <a:ea typeface="+mn-ea"/>
                <a:cs typeface="+mn-cs"/>
              </a:rPr>
              <a:t>server-based client</a:t>
            </a:r>
            <a:r>
              <a:rPr lang="en-US" sz="1200" kern="1200" dirty="0">
                <a:solidFill>
                  <a:schemeClr val="tx1"/>
                </a:solidFill>
                <a:effectLst/>
                <a:latin typeface="+mn-lt"/>
                <a:ea typeface="+mn-ea"/>
                <a:cs typeface="+mn-cs"/>
              </a:rPr>
              <a:t> it’s easy.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Programmer obtains the secret value using some secure mechanism</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 Puts it into the source code or config file for the client.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client</a:t>
            </a:r>
            <a:r>
              <a:rPr lang="en-US" sz="1200" kern="1200" baseline="0" dirty="0">
                <a:solidFill>
                  <a:schemeClr val="tx1"/>
                </a:solidFill>
                <a:effectLst/>
                <a:latin typeface="+mn-lt"/>
                <a:ea typeface="+mn-ea"/>
                <a:cs typeface="+mn-cs"/>
              </a:rPr>
              <a:t> is secure, so as long as you’re either using bearer tokens and TLS or HMAC, the key itself is never exposed.</a:t>
            </a:r>
            <a:endParaRPr lang="en-US" sz="1200" kern="1200" dirty="0">
              <a:solidFill>
                <a:schemeClr val="tx1"/>
              </a:solidFill>
              <a:effectLst/>
              <a:latin typeface="+mn-lt"/>
              <a:ea typeface="+mn-ea"/>
              <a:cs typeface="+mn-cs"/>
            </a:endParaRPr>
          </a:p>
          <a:p>
            <a:endParaRPr lang="en-US" dirty="0"/>
          </a:p>
          <a:p>
            <a:pPr marL="0" indent="0">
              <a:buFont typeface="Arial" panose="020B0604020202020204" pitchFamily="34" charset="0"/>
              <a:buNone/>
            </a:pPr>
            <a:endParaRPr lang="en-US" sz="1200" kern="1200" baseline="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61</a:t>
            </a:fld>
            <a:endParaRPr lang="en-US"/>
          </a:p>
        </p:txBody>
      </p:sp>
    </p:spTree>
    <p:extLst>
      <p:ext uri="{BB962C8B-B14F-4D97-AF65-F5344CB8AC3E}">
        <p14:creationId xmlns:p14="http://schemas.microsoft.com/office/powerpoint/2010/main" val="314491523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More complicated</a:t>
            </a:r>
            <a:r>
              <a:rPr lang="en-US" sz="1200" kern="1200" baseline="0" dirty="0">
                <a:solidFill>
                  <a:schemeClr val="tx1"/>
                </a:solidFill>
                <a:effectLst/>
                <a:latin typeface="+mn-lt"/>
                <a:ea typeface="+mn-ea"/>
                <a:cs typeface="+mn-cs"/>
              </a:rPr>
              <a:t> for a JS client. </a:t>
            </a:r>
            <a:r>
              <a:rPr lang="en-US" sz="1200" b="1" kern="1200" baseline="0" dirty="0">
                <a:solidFill>
                  <a:schemeClr val="tx1"/>
                </a:solidFill>
                <a:effectLst/>
                <a:latin typeface="+mn-lt"/>
                <a:ea typeface="+mn-ea"/>
                <a:cs typeface="+mn-cs"/>
              </a:rPr>
              <a:t>No way to pre-load key up front</a:t>
            </a:r>
            <a:r>
              <a:rPr lang="en-US" sz="1200" b="0" kern="1200" baseline="0" dirty="0">
                <a:solidFill>
                  <a:schemeClr val="tx1"/>
                </a:solidFill>
                <a:effectLst/>
                <a:latin typeface="+mn-lt"/>
                <a:ea typeface="+mn-ea"/>
                <a:cs typeface="+mn-cs"/>
              </a:rPr>
              <a:t>; </a:t>
            </a:r>
            <a:r>
              <a:rPr lang="en-US" sz="1200" kern="1200" baseline="0" dirty="0">
                <a:solidFill>
                  <a:schemeClr val="tx1"/>
                </a:solidFill>
                <a:effectLst/>
                <a:latin typeface="+mn-lt"/>
                <a:ea typeface="+mn-ea"/>
                <a:cs typeface="+mn-cs"/>
              </a:rPr>
              <a:t>users can log in from any browser</a:t>
            </a:r>
          </a:p>
          <a:p>
            <a:endParaRPr lang="en-US" sz="1200" kern="1200" baseline="0" dirty="0">
              <a:solidFill>
                <a:schemeClr val="tx1"/>
              </a:solidFill>
              <a:effectLst/>
              <a:latin typeface="+mn-lt"/>
              <a:ea typeface="+mn-ea"/>
              <a:cs typeface="+mn-cs"/>
            </a:endParaRPr>
          </a:p>
          <a:p>
            <a:r>
              <a:rPr lang="en-US" sz="1200" kern="1200" baseline="0" dirty="0">
                <a:solidFill>
                  <a:schemeClr val="tx1"/>
                </a:solidFill>
                <a:effectLst/>
                <a:latin typeface="+mn-lt"/>
                <a:ea typeface="+mn-ea"/>
                <a:cs typeface="+mn-cs"/>
              </a:rPr>
              <a:t>You could require user to </a:t>
            </a:r>
            <a:r>
              <a:rPr lang="en-US" sz="1200" b="1" kern="1200" baseline="0" dirty="0">
                <a:solidFill>
                  <a:schemeClr val="tx1"/>
                </a:solidFill>
                <a:effectLst/>
                <a:latin typeface="+mn-lt"/>
                <a:ea typeface="+mn-ea"/>
                <a:cs typeface="+mn-cs"/>
              </a:rPr>
              <a:t>actively authenticate</a:t>
            </a:r>
            <a:r>
              <a:rPr lang="en-US" sz="1200" kern="1200" baseline="0" dirty="0">
                <a:solidFill>
                  <a:schemeClr val="tx1"/>
                </a:solidFill>
                <a:effectLst/>
                <a:latin typeface="+mn-lt"/>
                <a:ea typeface="+mn-ea"/>
                <a:cs typeface="+mn-cs"/>
              </a:rPr>
              <a:t> </a:t>
            </a:r>
            <a:r>
              <a:rPr lang="en-US" sz="1200" b="1" kern="1200" baseline="0" dirty="0">
                <a:solidFill>
                  <a:schemeClr val="tx1"/>
                </a:solidFill>
                <a:effectLst/>
                <a:latin typeface="+mn-lt"/>
                <a:ea typeface="+mn-ea"/>
                <a:cs typeface="+mn-cs"/>
              </a:rPr>
              <a:t>by logging in</a:t>
            </a:r>
            <a:r>
              <a:rPr lang="en-US" sz="1200" b="0" kern="1200" baseline="0" dirty="0">
                <a:solidFill>
                  <a:schemeClr val="tx1"/>
                </a:solidFill>
                <a:effectLst/>
                <a:latin typeface="+mn-lt"/>
                <a:ea typeface="+mn-ea"/>
                <a:cs typeface="+mn-cs"/>
              </a:rPr>
              <a:t>. Then, send API key back to client</a:t>
            </a:r>
            <a:endParaRPr lang="en-US" sz="1200" kern="1200" baseline="0" dirty="0">
              <a:solidFill>
                <a:schemeClr val="tx1"/>
              </a:solidFill>
              <a:effectLst/>
              <a:latin typeface="+mn-lt"/>
              <a:ea typeface="+mn-ea"/>
              <a:cs typeface="+mn-cs"/>
            </a:endParaRPr>
          </a:p>
          <a:p>
            <a:endParaRPr lang="en-US" sz="1200" kern="1200" baseline="0" dirty="0">
              <a:solidFill>
                <a:schemeClr val="tx1"/>
              </a:solidFill>
              <a:effectLst/>
              <a:latin typeface="+mn-lt"/>
              <a:ea typeface="+mn-ea"/>
              <a:cs typeface="+mn-cs"/>
            </a:endParaRPr>
          </a:p>
          <a:p>
            <a:r>
              <a:rPr lang="en-US" sz="1200" kern="1200" baseline="0" dirty="0">
                <a:solidFill>
                  <a:schemeClr val="tx1"/>
                </a:solidFill>
                <a:effectLst/>
                <a:latin typeface="+mn-lt"/>
                <a:ea typeface="+mn-ea"/>
                <a:cs typeface="+mn-cs"/>
              </a:rPr>
              <a:t>Problem is </a:t>
            </a:r>
            <a:r>
              <a:rPr lang="en-US" sz="1200" b="1" kern="1200" baseline="0" dirty="0">
                <a:solidFill>
                  <a:schemeClr val="tx1"/>
                </a:solidFill>
                <a:effectLst/>
                <a:latin typeface="+mn-lt"/>
                <a:ea typeface="+mn-ea"/>
                <a:cs typeface="+mn-cs"/>
              </a:rPr>
              <a:t>client cannot securely store the key</a:t>
            </a:r>
            <a:r>
              <a:rPr lang="en-US" sz="1200" b="0" kern="1200" baseline="0" dirty="0">
                <a:solidFill>
                  <a:schemeClr val="tx1"/>
                </a:solidFill>
                <a:effectLst/>
                <a:latin typeface="+mn-lt"/>
                <a:ea typeface="+mn-ea"/>
                <a:cs typeface="+mn-cs"/>
              </a:rPr>
              <a:t> – JS is not secure </a:t>
            </a:r>
            <a:r>
              <a:rPr lang="en-US" sz="1200" b="0" kern="1200" baseline="0" dirty="0" err="1">
                <a:solidFill>
                  <a:schemeClr val="tx1"/>
                </a:solidFill>
                <a:effectLst/>
                <a:latin typeface="+mn-lt"/>
                <a:ea typeface="+mn-ea"/>
                <a:cs typeface="+mn-cs"/>
              </a:rPr>
              <a:t>env</a:t>
            </a:r>
            <a:r>
              <a:rPr lang="en-US" sz="1200" b="0" kern="1200" baseline="0" dirty="0">
                <a:solidFill>
                  <a:schemeClr val="tx1"/>
                </a:solidFill>
                <a:effectLst/>
                <a:latin typeface="+mn-lt"/>
                <a:ea typeface="+mn-ea"/>
                <a:cs typeface="+mn-cs"/>
              </a:rPr>
              <a:t>. </a:t>
            </a:r>
            <a:r>
              <a:rPr lang="en-US" sz="1200" kern="1200" baseline="0" dirty="0">
                <a:solidFill>
                  <a:schemeClr val="tx1"/>
                </a:solidFill>
                <a:effectLst/>
                <a:latin typeface="+mn-lt"/>
                <a:ea typeface="+mn-ea"/>
                <a:cs typeface="+mn-cs"/>
              </a:rPr>
              <a:t>Crypto functions can be monkey patched, local storage  susceptible to XSS</a:t>
            </a:r>
          </a:p>
          <a:p>
            <a:endParaRPr lang="en-US" sz="1200" kern="1200" baseline="0" dirty="0">
              <a:solidFill>
                <a:schemeClr val="tx1"/>
              </a:solidFill>
              <a:effectLst/>
              <a:latin typeface="+mn-lt"/>
              <a:ea typeface="+mn-ea"/>
              <a:cs typeface="+mn-cs"/>
            </a:endParaRPr>
          </a:p>
          <a:p>
            <a:r>
              <a:rPr lang="en-US" sz="1200" kern="1200" baseline="0" dirty="0">
                <a:solidFill>
                  <a:schemeClr val="tx1"/>
                </a:solidFill>
                <a:effectLst/>
                <a:latin typeface="+mn-lt"/>
                <a:ea typeface="+mn-ea"/>
                <a:cs typeface="+mn-cs"/>
              </a:rPr>
              <a:t>Assume that </a:t>
            </a:r>
            <a:r>
              <a:rPr lang="en-US" sz="1200" b="1" kern="1200" baseline="0" dirty="0">
                <a:solidFill>
                  <a:schemeClr val="tx1"/>
                </a:solidFill>
                <a:effectLst/>
                <a:latin typeface="+mn-lt"/>
                <a:ea typeface="+mn-ea"/>
                <a:cs typeface="+mn-cs"/>
              </a:rPr>
              <a:t>anything you expose to JS</a:t>
            </a:r>
            <a:r>
              <a:rPr lang="en-US" sz="1200" kern="1200" baseline="0" dirty="0">
                <a:solidFill>
                  <a:schemeClr val="tx1"/>
                </a:solidFill>
                <a:effectLst/>
                <a:latin typeface="+mn-lt"/>
                <a:ea typeface="+mn-ea"/>
                <a:cs typeface="+mn-cs"/>
              </a:rPr>
              <a:t> is open for inspection</a:t>
            </a:r>
          </a:p>
          <a:p>
            <a:endParaRPr lang="en-US" sz="1200" kern="1200" dirty="0">
              <a:solidFill>
                <a:schemeClr val="tx1"/>
              </a:solidFill>
              <a:effectLst/>
              <a:latin typeface="+mn-lt"/>
              <a:ea typeface="+mn-ea"/>
              <a:cs typeface="+mn-cs"/>
            </a:endParaRPr>
          </a:p>
          <a:p>
            <a:r>
              <a:rPr lang="en-US" dirty="0"/>
              <a:t>So</a:t>
            </a:r>
            <a:r>
              <a:rPr lang="en-US" baseline="0" dirty="0"/>
              <a:t> if we can’t store the API keys in JS, how do we secure an API for a JS client?</a:t>
            </a:r>
          </a:p>
          <a:p>
            <a:endParaRPr lang="en-US" baseline="0" dirty="0"/>
          </a:p>
        </p:txBody>
      </p:sp>
      <p:sp>
        <p:nvSpPr>
          <p:cNvPr id="4" name="Slide Number Placeholder 3"/>
          <p:cNvSpPr>
            <a:spLocks noGrp="1"/>
          </p:cNvSpPr>
          <p:nvPr>
            <p:ph type="sldNum" sz="quarter" idx="10"/>
          </p:nvPr>
        </p:nvSpPr>
        <p:spPr/>
        <p:txBody>
          <a:bodyPr/>
          <a:lstStyle/>
          <a:p>
            <a:fld id="{89029652-62E7-43D6-83B5-097D7B7AA5D8}" type="slidenum">
              <a:rPr lang="en-US" smtClean="0"/>
              <a:t>62</a:t>
            </a:fld>
            <a:endParaRPr lang="en-US"/>
          </a:p>
        </p:txBody>
      </p:sp>
    </p:spTree>
    <p:extLst>
      <p:ext uri="{BB962C8B-B14F-4D97-AF65-F5344CB8AC3E}">
        <p14:creationId xmlns:p14="http://schemas.microsoft.com/office/powerpoint/2010/main" val="376946464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More complicated</a:t>
            </a:r>
            <a:r>
              <a:rPr lang="en-US" sz="1200" kern="1200" baseline="0" dirty="0">
                <a:solidFill>
                  <a:schemeClr val="tx1"/>
                </a:solidFill>
                <a:effectLst/>
                <a:latin typeface="+mn-lt"/>
                <a:ea typeface="+mn-ea"/>
                <a:cs typeface="+mn-cs"/>
              </a:rPr>
              <a:t> for a JS client. </a:t>
            </a:r>
            <a:r>
              <a:rPr lang="en-US" sz="1200" b="1" kern="1200" baseline="0" dirty="0">
                <a:solidFill>
                  <a:schemeClr val="tx1"/>
                </a:solidFill>
                <a:effectLst/>
                <a:latin typeface="+mn-lt"/>
                <a:ea typeface="+mn-ea"/>
                <a:cs typeface="+mn-cs"/>
              </a:rPr>
              <a:t>No way to pre-load key up front</a:t>
            </a:r>
            <a:r>
              <a:rPr lang="en-US" sz="1200" b="0" kern="1200" baseline="0" dirty="0">
                <a:solidFill>
                  <a:schemeClr val="tx1"/>
                </a:solidFill>
                <a:effectLst/>
                <a:latin typeface="+mn-lt"/>
                <a:ea typeface="+mn-ea"/>
                <a:cs typeface="+mn-cs"/>
              </a:rPr>
              <a:t>; </a:t>
            </a:r>
            <a:r>
              <a:rPr lang="en-US" sz="1200" kern="1200" baseline="0" dirty="0">
                <a:solidFill>
                  <a:schemeClr val="tx1"/>
                </a:solidFill>
                <a:effectLst/>
                <a:latin typeface="+mn-lt"/>
                <a:ea typeface="+mn-ea"/>
                <a:cs typeface="+mn-cs"/>
              </a:rPr>
              <a:t>users can log in from any browser</a:t>
            </a:r>
          </a:p>
          <a:p>
            <a:endParaRPr lang="en-US" sz="1200" kern="1200" baseline="0" dirty="0">
              <a:solidFill>
                <a:schemeClr val="tx1"/>
              </a:solidFill>
              <a:effectLst/>
              <a:latin typeface="+mn-lt"/>
              <a:ea typeface="+mn-ea"/>
              <a:cs typeface="+mn-cs"/>
            </a:endParaRPr>
          </a:p>
          <a:p>
            <a:r>
              <a:rPr lang="en-US" sz="1200" kern="1200" baseline="0" dirty="0">
                <a:solidFill>
                  <a:schemeClr val="tx1"/>
                </a:solidFill>
                <a:effectLst/>
                <a:latin typeface="+mn-lt"/>
                <a:ea typeface="+mn-ea"/>
                <a:cs typeface="+mn-cs"/>
              </a:rPr>
              <a:t>You could require user to </a:t>
            </a:r>
            <a:r>
              <a:rPr lang="en-US" sz="1200" b="1" kern="1200" baseline="0" dirty="0">
                <a:solidFill>
                  <a:schemeClr val="tx1"/>
                </a:solidFill>
                <a:effectLst/>
                <a:latin typeface="+mn-lt"/>
                <a:ea typeface="+mn-ea"/>
                <a:cs typeface="+mn-cs"/>
              </a:rPr>
              <a:t>actively authenticate</a:t>
            </a:r>
            <a:r>
              <a:rPr lang="en-US" sz="1200" kern="1200" baseline="0" dirty="0">
                <a:solidFill>
                  <a:schemeClr val="tx1"/>
                </a:solidFill>
                <a:effectLst/>
                <a:latin typeface="+mn-lt"/>
                <a:ea typeface="+mn-ea"/>
                <a:cs typeface="+mn-cs"/>
              </a:rPr>
              <a:t> </a:t>
            </a:r>
            <a:r>
              <a:rPr lang="en-US" sz="1200" b="1" kern="1200" baseline="0" dirty="0">
                <a:solidFill>
                  <a:schemeClr val="tx1"/>
                </a:solidFill>
                <a:effectLst/>
                <a:latin typeface="+mn-lt"/>
                <a:ea typeface="+mn-ea"/>
                <a:cs typeface="+mn-cs"/>
              </a:rPr>
              <a:t>by logging in</a:t>
            </a:r>
            <a:r>
              <a:rPr lang="en-US" sz="1200" b="0" kern="1200" baseline="0" dirty="0">
                <a:solidFill>
                  <a:schemeClr val="tx1"/>
                </a:solidFill>
                <a:effectLst/>
                <a:latin typeface="+mn-lt"/>
                <a:ea typeface="+mn-ea"/>
                <a:cs typeface="+mn-cs"/>
              </a:rPr>
              <a:t>. Then, send API key back to client</a:t>
            </a:r>
            <a:endParaRPr lang="en-US" sz="1200" kern="1200" baseline="0" dirty="0">
              <a:solidFill>
                <a:schemeClr val="tx1"/>
              </a:solidFill>
              <a:effectLst/>
              <a:latin typeface="+mn-lt"/>
              <a:ea typeface="+mn-ea"/>
              <a:cs typeface="+mn-cs"/>
            </a:endParaRPr>
          </a:p>
          <a:p>
            <a:endParaRPr lang="en-US" sz="1200" kern="1200" baseline="0" dirty="0">
              <a:solidFill>
                <a:schemeClr val="tx1"/>
              </a:solidFill>
              <a:effectLst/>
              <a:latin typeface="+mn-lt"/>
              <a:ea typeface="+mn-ea"/>
              <a:cs typeface="+mn-cs"/>
            </a:endParaRPr>
          </a:p>
          <a:p>
            <a:r>
              <a:rPr lang="en-US" sz="1200" kern="1200" baseline="0" dirty="0">
                <a:solidFill>
                  <a:schemeClr val="tx1"/>
                </a:solidFill>
                <a:effectLst/>
                <a:latin typeface="+mn-lt"/>
                <a:ea typeface="+mn-ea"/>
                <a:cs typeface="+mn-cs"/>
              </a:rPr>
              <a:t>Problem is </a:t>
            </a:r>
            <a:r>
              <a:rPr lang="en-US" sz="1200" b="1" kern="1200" baseline="0" dirty="0">
                <a:solidFill>
                  <a:schemeClr val="tx1"/>
                </a:solidFill>
                <a:effectLst/>
                <a:latin typeface="+mn-lt"/>
                <a:ea typeface="+mn-ea"/>
                <a:cs typeface="+mn-cs"/>
              </a:rPr>
              <a:t>client cannot securely store the key</a:t>
            </a:r>
            <a:r>
              <a:rPr lang="en-US" sz="1200" b="0" kern="1200" baseline="0" dirty="0">
                <a:solidFill>
                  <a:schemeClr val="tx1"/>
                </a:solidFill>
                <a:effectLst/>
                <a:latin typeface="+mn-lt"/>
                <a:ea typeface="+mn-ea"/>
                <a:cs typeface="+mn-cs"/>
              </a:rPr>
              <a:t> – JS is not secure env. </a:t>
            </a:r>
            <a:r>
              <a:rPr lang="en-US" sz="1200" kern="1200" baseline="0" dirty="0">
                <a:solidFill>
                  <a:schemeClr val="tx1"/>
                </a:solidFill>
                <a:effectLst/>
                <a:latin typeface="+mn-lt"/>
                <a:ea typeface="+mn-ea"/>
                <a:cs typeface="+mn-cs"/>
              </a:rPr>
              <a:t>Crypto functions can be monkey patched, local storage  susceptible to XSS</a:t>
            </a:r>
          </a:p>
          <a:p>
            <a:endParaRPr lang="en-US" sz="1200" kern="1200" baseline="0" dirty="0">
              <a:solidFill>
                <a:schemeClr val="tx1"/>
              </a:solidFill>
              <a:effectLst/>
              <a:latin typeface="+mn-lt"/>
              <a:ea typeface="+mn-ea"/>
              <a:cs typeface="+mn-cs"/>
            </a:endParaRPr>
          </a:p>
          <a:p>
            <a:r>
              <a:rPr lang="en-US" sz="1200" kern="1200" baseline="0" dirty="0">
                <a:solidFill>
                  <a:schemeClr val="tx1"/>
                </a:solidFill>
                <a:effectLst/>
                <a:latin typeface="+mn-lt"/>
                <a:ea typeface="+mn-ea"/>
                <a:cs typeface="+mn-cs"/>
              </a:rPr>
              <a:t>Assume that </a:t>
            </a:r>
            <a:r>
              <a:rPr lang="en-US" sz="1200" b="1" kern="1200" baseline="0" dirty="0">
                <a:solidFill>
                  <a:schemeClr val="tx1"/>
                </a:solidFill>
                <a:effectLst/>
                <a:latin typeface="+mn-lt"/>
                <a:ea typeface="+mn-ea"/>
                <a:cs typeface="+mn-cs"/>
              </a:rPr>
              <a:t>anything you expose to JS</a:t>
            </a:r>
            <a:r>
              <a:rPr lang="en-US" sz="1200" kern="1200" baseline="0" dirty="0">
                <a:solidFill>
                  <a:schemeClr val="tx1"/>
                </a:solidFill>
                <a:effectLst/>
                <a:latin typeface="+mn-lt"/>
                <a:ea typeface="+mn-ea"/>
                <a:cs typeface="+mn-cs"/>
              </a:rPr>
              <a:t> is open for inspection</a:t>
            </a:r>
          </a:p>
          <a:p>
            <a:endParaRPr lang="en-US" sz="1200" kern="1200" dirty="0">
              <a:solidFill>
                <a:schemeClr val="tx1"/>
              </a:solidFill>
              <a:effectLst/>
              <a:latin typeface="+mn-lt"/>
              <a:ea typeface="+mn-ea"/>
              <a:cs typeface="+mn-cs"/>
            </a:endParaRPr>
          </a:p>
          <a:p>
            <a:r>
              <a:rPr lang="en-US" dirty="0"/>
              <a:t>So</a:t>
            </a:r>
            <a:r>
              <a:rPr lang="en-US" baseline="0" dirty="0"/>
              <a:t> if we can’t store the API keys in JS, how do we secure an API for a JS client?</a:t>
            </a:r>
          </a:p>
          <a:p>
            <a:endParaRPr lang="en-US" baseline="0" dirty="0"/>
          </a:p>
          <a:p>
            <a:pPr marL="0" indent="0">
              <a:buFont typeface="Arial" panose="020B0604020202020204" pitchFamily="34" charset="0"/>
              <a:buNone/>
            </a:pPr>
            <a:endParaRPr lang="en-US" sz="1200" kern="1200" baseline="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63</a:t>
            </a:fld>
            <a:endParaRPr lang="en-US"/>
          </a:p>
        </p:txBody>
      </p:sp>
    </p:spTree>
    <p:extLst>
      <p:ext uri="{BB962C8B-B14F-4D97-AF65-F5344CB8AC3E}">
        <p14:creationId xmlns:p14="http://schemas.microsoft.com/office/powerpoint/2010/main" val="337846078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One answer is JSON Web Tokens, pronounced “JOT”.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JSON Web Tokens are an open, industry standard method for securely representing claims between two parties.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“Claims” are nothing more than pieces of data; they might be demographic such as a name, they might be user preferences, or they might be statements about what the user is allowed to do in the system. And since this standard is called “JSON” Web Tokens, the claims are obviously expressed using JSON.</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Once those claims are generated, the server cryptographically signs the claims just like we saw with HMAC and creates a token. It gives that token to the browser, and the browser resends the token back to the server with each request. The server then validates the token and then uses the claims as needed, for instance to perform authorization.</a:t>
            </a:r>
          </a:p>
        </p:txBody>
      </p:sp>
      <p:sp>
        <p:nvSpPr>
          <p:cNvPr id="4" name="Slide Number Placeholder 3"/>
          <p:cNvSpPr>
            <a:spLocks noGrp="1"/>
          </p:cNvSpPr>
          <p:nvPr>
            <p:ph type="sldNum" sz="quarter" idx="10"/>
          </p:nvPr>
        </p:nvSpPr>
        <p:spPr/>
        <p:txBody>
          <a:bodyPr/>
          <a:lstStyle/>
          <a:p>
            <a:fld id="{89029652-62E7-43D6-83B5-097D7B7AA5D8}" type="slidenum">
              <a:rPr lang="en-US" smtClean="0"/>
              <a:t>64</a:t>
            </a:fld>
            <a:endParaRPr lang="en-US"/>
          </a:p>
        </p:txBody>
      </p:sp>
    </p:spTree>
    <p:extLst>
      <p:ext uri="{BB962C8B-B14F-4D97-AF65-F5344CB8AC3E}">
        <p14:creationId xmlns:p14="http://schemas.microsoft.com/office/powerpoint/2010/main" val="334934693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One answer is JSON Web Tokens, pronounced “JOT”.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JSON Web Tokens are an open, industry standard method for securely representing claims between two parties.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(click for claims snippet)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“Claims” are nothing more than pieces of data; they might be demographic such as a name, they might be user preferences, or they might be statements about what the user is allowed to do in the system. And since this standard is called “JSON” Web Tokens, the claims are obviously expressed using JSON.</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Once those claims are generated, the server cryptographically signs the claims just like we saw with HMAC and creates a token. It gives that token to the browser, and the browser resends the token back to the server with each request. The server then validates the token and then uses the claims as needed, for instance to perform authorization.</a:t>
            </a:r>
          </a:p>
        </p:txBody>
      </p:sp>
      <p:sp>
        <p:nvSpPr>
          <p:cNvPr id="4" name="Slide Number Placeholder 3"/>
          <p:cNvSpPr>
            <a:spLocks noGrp="1"/>
          </p:cNvSpPr>
          <p:nvPr>
            <p:ph type="sldNum" sz="quarter" idx="10"/>
          </p:nvPr>
        </p:nvSpPr>
        <p:spPr/>
        <p:txBody>
          <a:bodyPr/>
          <a:lstStyle/>
          <a:p>
            <a:fld id="{89029652-62E7-43D6-83B5-097D7B7AA5D8}" type="slidenum">
              <a:rPr lang="en-US" smtClean="0"/>
              <a:t>65</a:t>
            </a:fld>
            <a:endParaRPr lang="en-US"/>
          </a:p>
        </p:txBody>
      </p:sp>
    </p:spTree>
    <p:extLst>
      <p:ext uri="{BB962C8B-B14F-4D97-AF65-F5344CB8AC3E}">
        <p14:creationId xmlns:p14="http://schemas.microsoft.com/office/powerpoint/2010/main" val="356826171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Let’s walk through that again in a little more detail.</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Using JWT, the user still needs to securely authenticate themselves by logging in. We still need some way to securely authenticate the user behind the JS client. </a:t>
            </a:r>
          </a:p>
        </p:txBody>
      </p:sp>
      <p:sp>
        <p:nvSpPr>
          <p:cNvPr id="4" name="Slide Number Placeholder 3"/>
          <p:cNvSpPr>
            <a:spLocks noGrp="1"/>
          </p:cNvSpPr>
          <p:nvPr>
            <p:ph type="sldNum" sz="quarter" idx="10"/>
          </p:nvPr>
        </p:nvSpPr>
        <p:spPr/>
        <p:txBody>
          <a:bodyPr/>
          <a:lstStyle/>
          <a:p>
            <a:fld id="{89029652-62E7-43D6-83B5-097D7B7AA5D8}" type="slidenum">
              <a:rPr lang="en-US" smtClean="0"/>
              <a:t>66</a:t>
            </a:fld>
            <a:endParaRPr lang="en-US"/>
          </a:p>
        </p:txBody>
      </p:sp>
    </p:spTree>
    <p:extLst>
      <p:ext uri="{BB962C8B-B14F-4D97-AF65-F5344CB8AC3E}">
        <p14:creationId xmlns:p14="http://schemas.microsoft.com/office/powerpoint/2010/main" val="93433958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Let’s walk through that again in a little more detail.</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Using JWT, the user still needs to securely authenticate themselves by logging in. We still need some way to securely authenticate the user behind the JS client. </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67</a:t>
            </a:fld>
            <a:endParaRPr lang="en-US"/>
          </a:p>
        </p:txBody>
      </p:sp>
    </p:spTree>
    <p:extLst>
      <p:ext uri="{BB962C8B-B14F-4D97-AF65-F5344CB8AC3E}">
        <p14:creationId xmlns:p14="http://schemas.microsoft.com/office/powerpoint/2010/main" val="394916808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Once the server validates the credentials, it creates a JSON document indicating that the user has authenticated and specifying the permissions they have in the system.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Those claims</a:t>
            </a:r>
            <a:r>
              <a:rPr lang="en-US" sz="1200" kern="1200" baseline="0" dirty="0">
                <a:solidFill>
                  <a:schemeClr val="tx1"/>
                </a:solidFill>
                <a:effectLst/>
                <a:latin typeface="+mn-lt"/>
                <a:ea typeface="+mn-ea"/>
                <a:cs typeface="+mn-cs"/>
              </a:rPr>
              <a:t> are encoded as JSON.</a:t>
            </a: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68</a:t>
            </a:fld>
            <a:endParaRPr lang="en-US"/>
          </a:p>
        </p:txBody>
      </p:sp>
    </p:spTree>
    <p:extLst>
      <p:ext uri="{BB962C8B-B14F-4D97-AF65-F5344CB8AC3E}">
        <p14:creationId xmlns:p14="http://schemas.microsoft.com/office/powerpoint/2010/main" val="423496422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Once the server validates the credentials, it creates a JSON document indicating that the user has authenticated and specifying the permissions they have in the system.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Those claims</a:t>
            </a:r>
            <a:r>
              <a:rPr lang="en-US" sz="1200" kern="1200" baseline="0" dirty="0">
                <a:solidFill>
                  <a:schemeClr val="tx1"/>
                </a:solidFill>
                <a:effectLst/>
                <a:latin typeface="+mn-lt"/>
                <a:ea typeface="+mn-ea"/>
                <a:cs typeface="+mn-cs"/>
              </a:rPr>
              <a:t> are encoded as JSON.</a:t>
            </a: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69</a:t>
            </a:fld>
            <a:endParaRPr lang="en-US"/>
          </a:p>
        </p:txBody>
      </p:sp>
    </p:spTree>
    <p:extLst>
      <p:ext uri="{BB962C8B-B14F-4D97-AF65-F5344CB8AC3E}">
        <p14:creationId xmlns:p14="http://schemas.microsoft.com/office/powerpoint/2010/main" val="5573744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However, I </a:t>
            </a:r>
            <a:r>
              <a:rPr lang="en-US" sz="1200" i="1" kern="1200" dirty="0">
                <a:solidFill>
                  <a:schemeClr val="tx1"/>
                </a:solidFill>
                <a:effectLst/>
                <a:latin typeface="+mn-lt"/>
                <a:ea typeface="+mn-ea"/>
                <a:cs typeface="+mn-cs"/>
              </a:rPr>
              <a:t>have </a:t>
            </a:r>
            <a:r>
              <a:rPr lang="en-US" sz="1200" i="0" kern="1200" dirty="0">
                <a:solidFill>
                  <a:schemeClr val="tx1"/>
                </a:solidFill>
                <a:effectLst/>
                <a:latin typeface="+mn-lt"/>
                <a:ea typeface="+mn-ea"/>
                <a:cs typeface="+mn-cs"/>
              </a:rPr>
              <a:t>Googled the crap out of OAuth. More specifically, I've Googled the crap out of OAuth </a:t>
            </a:r>
            <a:r>
              <a:rPr lang="en-US" sz="1200" kern="1200" dirty="0">
                <a:solidFill>
                  <a:schemeClr val="tx1"/>
                </a:solidFill>
                <a:effectLst/>
                <a:latin typeface="+mn-lt"/>
                <a:ea typeface="+mn-ea"/>
                <a:cs typeface="+mn-cs"/>
              </a:rPr>
              <a:t>and how it compares to everything </a:t>
            </a:r>
            <a:r>
              <a:rPr lang="en-US" sz="1200" i="1" kern="1200" dirty="0">
                <a:solidFill>
                  <a:schemeClr val="tx1"/>
                </a:solidFill>
                <a:effectLst/>
                <a:latin typeface="+mn-lt"/>
                <a:ea typeface="+mn-ea"/>
                <a:cs typeface="+mn-cs"/>
              </a:rPr>
              <a:t>else </a:t>
            </a:r>
            <a:r>
              <a:rPr lang="en-US" sz="1200" i="0" kern="1200" dirty="0">
                <a:solidFill>
                  <a:schemeClr val="tx1"/>
                </a:solidFill>
                <a:effectLst/>
                <a:latin typeface="+mn-lt"/>
                <a:ea typeface="+mn-ea"/>
                <a:cs typeface="+mn-cs"/>
              </a:rPr>
              <a:t>you could do</a:t>
            </a:r>
            <a:r>
              <a:rPr lang="en-US" sz="1200" kern="1200" dirty="0">
                <a:solidFill>
                  <a:schemeClr val="tx1"/>
                </a:solidFill>
                <a:effectLst/>
                <a:latin typeface="+mn-lt"/>
                <a:ea typeface="+mn-ea"/>
                <a:cs typeface="+mn-cs"/>
              </a:rPr>
              <a:t>, and that’s what this session is about.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I’ve packaged up all of that research and distilled it into the most coherent format I could create. I want to strip away all the confusing jargon and show you how these things work at a fundamental level.</a:t>
            </a:r>
          </a:p>
        </p:txBody>
      </p:sp>
      <p:sp>
        <p:nvSpPr>
          <p:cNvPr id="4" name="Slide Number Placeholder 3"/>
          <p:cNvSpPr>
            <a:spLocks noGrp="1"/>
          </p:cNvSpPr>
          <p:nvPr>
            <p:ph type="sldNum" sz="quarter" idx="10"/>
          </p:nvPr>
        </p:nvSpPr>
        <p:spPr/>
        <p:txBody>
          <a:bodyPr/>
          <a:lstStyle/>
          <a:p>
            <a:fld id="{89029652-62E7-43D6-83B5-097D7B7AA5D8}" type="slidenum">
              <a:rPr lang="en-US" smtClean="0"/>
              <a:t>7</a:t>
            </a:fld>
            <a:endParaRPr lang="en-US"/>
          </a:p>
        </p:txBody>
      </p:sp>
    </p:spTree>
    <p:extLst>
      <p:ext uri="{BB962C8B-B14F-4D97-AF65-F5344CB8AC3E}">
        <p14:creationId xmlns:p14="http://schemas.microsoft.com/office/powerpoint/2010/main" val="21063501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Using a secret key known only to the server, the claims are hashed to create a signature.</a:t>
            </a:r>
          </a:p>
        </p:txBody>
      </p:sp>
      <p:sp>
        <p:nvSpPr>
          <p:cNvPr id="4" name="Slide Number Placeholder 3"/>
          <p:cNvSpPr>
            <a:spLocks noGrp="1"/>
          </p:cNvSpPr>
          <p:nvPr>
            <p:ph type="sldNum" sz="quarter" idx="10"/>
          </p:nvPr>
        </p:nvSpPr>
        <p:spPr/>
        <p:txBody>
          <a:bodyPr/>
          <a:lstStyle/>
          <a:p>
            <a:fld id="{89029652-62E7-43D6-83B5-097D7B7AA5D8}" type="slidenum">
              <a:rPr lang="en-US" smtClean="0"/>
              <a:t>70</a:t>
            </a:fld>
            <a:endParaRPr lang="en-US"/>
          </a:p>
        </p:txBody>
      </p:sp>
    </p:spTree>
    <p:extLst>
      <p:ext uri="{BB962C8B-B14F-4D97-AF65-F5344CB8AC3E}">
        <p14:creationId xmlns:p14="http://schemas.microsoft.com/office/powerpoint/2010/main" val="24340180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Using a secret key known only to the server, the claims are hashed to create a signature.</a:t>
            </a:r>
          </a:p>
        </p:txBody>
      </p:sp>
      <p:sp>
        <p:nvSpPr>
          <p:cNvPr id="4" name="Slide Number Placeholder 3"/>
          <p:cNvSpPr>
            <a:spLocks noGrp="1"/>
          </p:cNvSpPr>
          <p:nvPr>
            <p:ph type="sldNum" sz="quarter" idx="10"/>
          </p:nvPr>
        </p:nvSpPr>
        <p:spPr/>
        <p:txBody>
          <a:bodyPr/>
          <a:lstStyle/>
          <a:p>
            <a:fld id="{89029652-62E7-43D6-83B5-097D7B7AA5D8}" type="slidenum">
              <a:rPr lang="en-US" smtClean="0"/>
              <a:t>71</a:t>
            </a:fld>
            <a:endParaRPr lang="en-US"/>
          </a:p>
        </p:txBody>
      </p:sp>
    </p:spTree>
    <p:extLst>
      <p:ext uri="{BB962C8B-B14F-4D97-AF65-F5344CB8AC3E}">
        <p14:creationId xmlns:p14="http://schemas.microsoft.com/office/powerpoint/2010/main" val="149273614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Finally, a token is created that contains both the claims (in plain text) and the signature. This signature is sent back to</a:t>
            </a:r>
            <a:r>
              <a:rPr lang="en-US" sz="1200" kern="1200" baseline="0" dirty="0">
                <a:solidFill>
                  <a:schemeClr val="tx1"/>
                </a:solidFill>
                <a:effectLst/>
                <a:latin typeface="+mn-lt"/>
                <a:ea typeface="+mn-ea"/>
                <a:cs typeface="+mn-cs"/>
              </a:rPr>
              <a:t> the client.</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72</a:t>
            </a:fld>
            <a:endParaRPr lang="en-US"/>
          </a:p>
        </p:txBody>
      </p:sp>
    </p:spTree>
    <p:extLst>
      <p:ext uri="{BB962C8B-B14F-4D97-AF65-F5344CB8AC3E}">
        <p14:creationId xmlns:p14="http://schemas.microsoft.com/office/powerpoint/2010/main" val="246652206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Finally, a token is created that contains both the claims (in plain text) and the signature. This signature is sent back to</a:t>
            </a:r>
            <a:r>
              <a:rPr lang="en-US" sz="1200" kern="1200" baseline="0" dirty="0">
                <a:solidFill>
                  <a:schemeClr val="tx1"/>
                </a:solidFill>
                <a:effectLst/>
                <a:latin typeface="+mn-lt"/>
                <a:ea typeface="+mn-ea"/>
                <a:cs typeface="+mn-cs"/>
              </a:rPr>
              <a:t> the client.</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73</a:t>
            </a:fld>
            <a:endParaRPr lang="en-US"/>
          </a:p>
        </p:txBody>
      </p:sp>
    </p:spTree>
    <p:extLst>
      <p:ext uri="{BB962C8B-B14F-4D97-AF65-F5344CB8AC3E}">
        <p14:creationId xmlns:p14="http://schemas.microsoft.com/office/powerpoint/2010/main" val="324842157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From there, the client re-submits the token with every subsequent request. </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74</a:t>
            </a:fld>
            <a:endParaRPr lang="en-US"/>
          </a:p>
        </p:txBody>
      </p:sp>
    </p:spTree>
    <p:extLst>
      <p:ext uri="{BB962C8B-B14F-4D97-AF65-F5344CB8AC3E}">
        <p14:creationId xmlns:p14="http://schemas.microsoft.com/office/powerpoint/2010/main" val="399744825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From there, the client re-submits the token with every subsequent request. </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75</a:t>
            </a:fld>
            <a:endParaRPr lang="en-US"/>
          </a:p>
        </p:txBody>
      </p:sp>
    </p:spTree>
    <p:extLst>
      <p:ext uri="{BB962C8B-B14F-4D97-AF65-F5344CB8AC3E}">
        <p14:creationId xmlns:p14="http://schemas.microsoft.com/office/powerpoint/2010/main" val="383454589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Upon receiving a request that contains a token, the server extracts the claims and then re-computes the signature.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If the calculated signature matches the signature in the token, then the server knows the claims are valid; they could only have been signed by someone in possession of that private key. If the claims in the token had been modified in any way the signature wouldn’t match.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Again, this is very similar to signing API keys, except in this case </a:t>
            </a:r>
            <a:r>
              <a:rPr lang="en-US" sz="1200" i="1" kern="1200" dirty="0">
                <a:solidFill>
                  <a:schemeClr val="tx1"/>
                </a:solidFill>
                <a:effectLst/>
                <a:latin typeface="+mn-lt"/>
                <a:ea typeface="+mn-ea"/>
                <a:cs typeface="+mn-cs"/>
              </a:rPr>
              <a:t>only the server knows the secret key</a:t>
            </a:r>
            <a:r>
              <a:rPr lang="en-US" sz="1200" kern="1200" dirty="0">
                <a:solidFill>
                  <a:schemeClr val="tx1"/>
                </a:solidFill>
                <a:effectLst/>
                <a:latin typeface="+mn-lt"/>
                <a:ea typeface="+mn-ea"/>
                <a:cs typeface="+mn-cs"/>
              </a:rPr>
              <a:t>. The client’s job is just to store and re-submit the token.</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And if the token passes validation, the server knows it can trust</a:t>
            </a:r>
            <a:r>
              <a:rPr lang="en-US" sz="1200" kern="1200" baseline="0" dirty="0">
                <a:solidFill>
                  <a:schemeClr val="tx1"/>
                </a:solidFill>
                <a:effectLst/>
                <a:latin typeface="+mn-lt"/>
                <a:ea typeface="+mn-ea"/>
                <a:cs typeface="+mn-cs"/>
              </a:rPr>
              <a:t> the claims.</a:t>
            </a: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76</a:t>
            </a:fld>
            <a:endParaRPr lang="en-US"/>
          </a:p>
        </p:txBody>
      </p:sp>
    </p:spTree>
    <p:extLst>
      <p:ext uri="{BB962C8B-B14F-4D97-AF65-F5344CB8AC3E}">
        <p14:creationId xmlns:p14="http://schemas.microsoft.com/office/powerpoint/2010/main" val="392729459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Upon receiving a request that contains a token, the server extracts the claims and then re-computes the signature.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If the calculated signature matches the signature in the token, then the server knows the claims are valid; they could only have been signed by someone in possession of that private key. If the claims in the token had been modified in any way the signature wouldn’t match.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Again, this is very similar to signing API keys, except in this case </a:t>
            </a:r>
            <a:r>
              <a:rPr lang="en-US" sz="1200" i="1" kern="1200" dirty="0">
                <a:solidFill>
                  <a:schemeClr val="tx1"/>
                </a:solidFill>
                <a:effectLst/>
                <a:latin typeface="+mn-lt"/>
                <a:ea typeface="+mn-ea"/>
                <a:cs typeface="+mn-cs"/>
              </a:rPr>
              <a:t>only the server knows the secret key</a:t>
            </a:r>
            <a:r>
              <a:rPr lang="en-US" sz="1200" kern="1200" dirty="0">
                <a:solidFill>
                  <a:schemeClr val="tx1"/>
                </a:solidFill>
                <a:effectLst/>
                <a:latin typeface="+mn-lt"/>
                <a:ea typeface="+mn-ea"/>
                <a:cs typeface="+mn-cs"/>
              </a:rPr>
              <a:t>. The client’s job is just to store and re-submit the token.</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And if the token passes validation, the server knows it can trust</a:t>
            </a:r>
            <a:r>
              <a:rPr lang="en-US" sz="1200" kern="1200" baseline="0" dirty="0">
                <a:solidFill>
                  <a:schemeClr val="tx1"/>
                </a:solidFill>
                <a:effectLst/>
                <a:latin typeface="+mn-lt"/>
                <a:ea typeface="+mn-ea"/>
                <a:cs typeface="+mn-cs"/>
              </a:rPr>
              <a:t> the claims.</a:t>
            </a: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77</a:t>
            </a:fld>
            <a:endParaRPr lang="en-US"/>
          </a:p>
        </p:txBody>
      </p:sp>
    </p:spTree>
    <p:extLst>
      <p:ext uri="{BB962C8B-B14F-4D97-AF65-F5344CB8AC3E}">
        <p14:creationId xmlns:p14="http://schemas.microsoft.com/office/powerpoint/2010/main" val="340635445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JWT tokens consist of 3 pieces of data, separated by a period.</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First is a standard header that typically indicates the type of token and the hashing algorithm being used. In this example we’re using HMAC SHA256, but other options exist.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fact, the ability for the client to choose which hashing</a:t>
            </a:r>
            <a:r>
              <a:rPr lang="en-US" sz="1200" kern="1200" baseline="0" dirty="0">
                <a:solidFill>
                  <a:schemeClr val="tx1"/>
                </a:solidFill>
                <a:effectLst/>
                <a:latin typeface="+mn-lt"/>
                <a:ea typeface="+mn-ea"/>
                <a:cs typeface="+mn-cs"/>
              </a:rPr>
              <a:t> algorithm should be used is a core piece of the JSON Web Token standard. It's also one of the reasons that some security experts don't like JWT, although a discussion of those concerns is out of scope for this talk.</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78</a:t>
            </a:fld>
            <a:endParaRPr lang="en-US"/>
          </a:p>
        </p:txBody>
      </p:sp>
    </p:spTree>
    <p:extLst>
      <p:ext uri="{BB962C8B-B14F-4D97-AF65-F5344CB8AC3E}">
        <p14:creationId xmlns:p14="http://schemas.microsoft.com/office/powerpoint/2010/main" val="154205074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JWT tokens consist of 3 pieces of data, separated by a period.</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First is a standard header that typically indicates the type of token and the hashing algorithm being used. In this example we’re using HMAC SHA256, but other options exist.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fact, the ability for the client to choose which hashing</a:t>
            </a:r>
            <a:r>
              <a:rPr lang="en-US" sz="1200" kern="1200" baseline="0" dirty="0">
                <a:solidFill>
                  <a:schemeClr val="tx1"/>
                </a:solidFill>
                <a:effectLst/>
                <a:latin typeface="+mn-lt"/>
                <a:ea typeface="+mn-ea"/>
                <a:cs typeface="+mn-cs"/>
              </a:rPr>
              <a:t> algorithm should be used is a core piece of the JSON Web Token standard. It's also one of the reasons that some security experts don't like JWT, although a discussion of those concerns is out of scope for this talk.</a:t>
            </a: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79</a:t>
            </a:fld>
            <a:endParaRPr lang="en-US"/>
          </a:p>
        </p:txBody>
      </p:sp>
    </p:spTree>
    <p:extLst>
      <p:ext uri="{BB962C8B-B14F-4D97-AF65-F5344CB8AC3E}">
        <p14:creationId xmlns:p14="http://schemas.microsoft.com/office/powerpoint/2010/main" val="35302020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kern="1200" baseline="0" dirty="0">
                <a:solidFill>
                  <a:schemeClr val="tx1"/>
                </a:solidFill>
                <a:effectLst/>
                <a:latin typeface="+mn-lt"/>
                <a:ea typeface="+mn-ea"/>
                <a:cs typeface="+mn-cs"/>
              </a:rPr>
              <a:t>Subtitle </a:t>
            </a:r>
            <a:r>
              <a:rPr lang="en-US" sz="1200" kern="1200" dirty="0">
                <a:solidFill>
                  <a:schemeClr val="tx1"/>
                </a:solidFill>
                <a:effectLst/>
                <a:latin typeface="+mn-lt"/>
                <a:ea typeface="+mn-ea"/>
                <a:cs typeface="+mn-cs"/>
              </a:rPr>
              <a:t>is “A practical guide to API authentication” but actually talk about three different concepts: “identity”, “authentication”, and “authorization”. </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Related but different – need to consider separately</a:t>
            </a:r>
            <a:r>
              <a:rPr lang="en-US" sz="1200" kern="1200" baseline="0" dirty="0">
                <a:solidFill>
                  <a:schemeClr val="tx1"/>
                </a:solidFill>
                <a:effectLst/>
                <a:latin typeface="+mn-lt"/>
                <a:ea typeface="+mn-ea"/>
                <a:cs typeface="+mn-cs"/>
              </a:rPr>
              <a:t> when making security decision</a:t>
            </a:r>
            <a:r>
              <a:rPr lang="en-US" sz="1200" kern="1200" dirty="0">
                <a:solidFill>
                  <a:schemeClr val="tx1"/>
                </a:solidFill>
                <a:effectLst/>
                <a:latin typeface="+mn-lt"/>
                <a:ea typeface="+mn-ea"/>
                <a:cs typeface="+mn-cs"/>
              </a:rPr>
              <a:t>.</a:t>
            </a:r>
          </a:p>
          <a:p>
            <a:endParaRPr lang="en-US" sz="1200" u="sng" kern="1200" dirty="0">
              <a:solidFill>
                <a:schemeClr val="tx1"/>
              </a:solidFill>
              <a:effectLst/>
              <a:latin typeface="+mn-lt"/>
              <a:ea typeface="+mn-ea"/>
              <a:cs typeface="+mn-cs"/>
            </a:endParaRPr>
          </a:p>
          <a:p>
            <a:r>
              <a:rPr lang="en-US" sz="1200" u="sng" kern="1200" dirty="0">
                <a:solidFill>
                  <a:schemeClr val="tx1"/>
                </a:solidFill>
                <a:effectLst/>
                <a:latin typeface="+mn-lt"/>
                <a:ea typeface="+mn-ea"/>
                <a:cs typeface="+mn-cs"/>
              </a:rPr>
              <a:t>Identity</a:t>
            </a:r>
            <a:r>
              <a:rPr lang="en-US" sz="1200" kern="1200" dirty="0">
                <a:solidFill>
                  <a:schemeClr val="tx1"/>
                </a:solidFill>
                <a:effectLst/>
                <a:latin typeface="+mn-lt"/>
                <a:ea typeface="+mn-ea"/>
                <a:cs typeface="+mn-cs"/>
              </a:rPr>
              <a:t> is your app’s concept of a user (Alice)</a:t>
            </a:r>
          </a:p>
          <a:p>
            <a:r>
              <a:rPr lang="en-US" sz="1200" u="sng" kern="1200" dirty="0">
                <a:solidFill>
                  <a:schemeClr val="tx1"/>
                </a:solidFill>
                <a:effectLst/>
                <a:latin typeface="+mn-lt"/>
                <a:ea typeface="+mn-ea"/>
                <a:cs typeface="+mn-cs"/>
              </a:rPr>
              <a:t>Authentication</a:t>
            </a:r>
            <a:r>
              <a:rPr lang="en-US" sz="1200" kern="1200" dirty="0">
                <a:solidFill>
                  <a:schemeClr val="tx1"/>
                </a:solidFill>
                <a:effectLst/>
                <a:latin typeface="+mn-lt"/>
                <a:ea typeface="+mn-ea"/>
                <a:cs typeface="+mn-cs"/>
              </a:rPr>
              <a:t> is process through which we securely associate identity w/ request (is it really Alice?</a:t>
            </a:r>
            <a:r>
              <a:rPr lang="en-US" sz="1200" kern="1200" baseline="0" dirty="0">
                <a:solidFill>
                  <a:schemeClr val="tx1"/>
                </a:solidFill>
                <a:effectLst/>
                <a:latin typeface="+mn-lt"/>
                <a:ea typeface="+mn-ea"/>
                <a:cs typeface="+mn-cs"/>
              </a:rPr>
              <a:t> Someone working on her behalf?)</a:t>
            </a:r>
            <a:endParaRPr lang="en-US" sz="1200" kern="1200" dirty="0">
              <a:solidFill>
                <a:schemeClr val="tx1"/>
              </a:solidFill>
              <a:effectLst/>
              <a:latin typeface="+mn-lt"/>
              <a:ea typeface="+mn-ea"/>
              <a:cs typeface="+mn-cs"/>
            </a:endParaRPr>
          </a:p>
          <a:p>
            <a:r>
              <a:rPr lang="en-US" sz="1200" u="sng" kern="1200" dirty="0">
                <a:solidFill>
                  <a:schemeClr val="tx1"/>
                </a:solidFill>
                <a:effectLst/>
                <a:latin typeface="+mn-lt"/>
                <a:ea typeface="+mn-ea"/>
                <a:cs typeface="+mn-cs"/>
              </a:rPr>
              <a:t>Authorization</a:t>
            </a:r>
            <a:r>
              <a:rPr lang="en-US" sz="1200" kern="1200" dirty="0">
                <a:solidFill>
                  <a:schemeClr val="tx1"/>
                </a:solidFill>
                <a:effectLst/>
                <a:latin typeface="+mn-lt"/>
                <a:ea typeface="+mn-ea"/>
                <a:cs typeface="+mn-cs"/>
              </a:rPr>
              <a:t> is process through which we validate IDENTITY’s PERMISSION to perform</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Just because a request is authenticated doesn’t mean its authorized, and just because a request is authorized doesn’t mean its authenticated. We’ll talk about that when</a:t>
            </a:r>
            <a:r>
              <a:rPr lang="en-US" sz="1200" kern="1200" baseline="0" dirty="0">
                <a:solidFill>
                  <a:schemeClr val="tx1"/>
                </a:solidFill>
                <a:effectLst/>
                <a:latin typeface="+mn-lt"/>
                <a:ea typeface="+mn-ea"/>
                <a:cs typeface="+mn-cs"/>
              </a:rPr>
              <a:t> we get to </a:t>
            </a:r>
            <a:r>
              <a:rPr lang="en-US" sz="1200" kern="1200" baseline="0" dirty="0" err="1">
                <a:solidFill>
                  <a:schemeClr val="tx1"/>
                </a:solidFill>
                <a:effectLst/>
                <a:latin typeface="+mn-lt"/>
                <a:ea typeface="+mn-ea"/>
                <a:cs typeface="+mn-cs"/>
              </a:rPr>
              <a:t>oAuth</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a:t>
            </a:fld>
            <a:endParaRPr lang="en-US"/>
          </a:p>
        </p:txBody>
      </p:sp>
    </p:spTree>
    <p:extLst>
      <p:ext uri="{BB962C8B-B14F-4D97-AF65-F5344CB8AC3E}">
        <p14:creationId xmlns:p14="http://schemas.microsoft.com/office/powerpoint/2010/main" val="2671769529"/>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second piece of data is the payload, which contains the actual claims you’re making.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JWT spec defines a handful of predefined claims called “registered claims”. These are optional but are recommended if you want your tokens to be more easily used between disparate systems. For instance, in this example here I’m using the “subject” claim to represent the ID of the user that logged in.</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addition to those predefined claims you can also create private claims to fit your own needs. In this example “name” and the “</a:t>
            </a:r>
            <a:r>
              <a:rPr lang="en-US" sz="1200" kern="1200" dirty="0" err="1">
                <a:solidFill>
                  <a:schemeClr val="tx1"/>
                </a:solidFill>
                <a:effectLst/>
                <a:latin typeface="+mn-lt"/>
                <a:ea typeface="+mn-ea"/>
                <a:cs typeface="+mn-cs"/>
              </a:rPr>
              <a:t>is_admin</a:t>
            </a:r>
            <a:r>
              <a:rPr lang="en-US" sz="1200" kern="1200" dirty="0">
                <a:solidFill>
                  <a:schemeClr val="tx1"/>
                </a:solidFill>
                <a:effectLst/>
                <a:latin typeface="+mn-lt"/>
                <a:ea typeface="+mn-ea"/>
                <a:cs typeface="+mn-cs"/>
              </a:rPr>
              <a:t>” flag are private claims.</a:t>
            </a:r>
          </a:p>
        </p:txBody>
      </p:sp>
      <p:sp>
        <p:nvSpPr>
          <p:cNvPr id="4" name="Slide Number Placeholder 3"/>
          <p:cNvSpPr>
            <a:spLocks noGrp="1"/>
          </p:cNvSpPr>
          <p:nvPr>
            <p:ph type="sldNum" sz="quarter" idx="10"/>
          </p:nvPr>
        </p:nvSpPr>
        <p:spPr/>
        <p:txBody>
          <a:bodyPr/>
          <a:lstStyle/>
          <a:p>
            <a:fld id="{89029652-62E7-43D6-83B5-097D7B7AA5D8}" type="slidenum">
              <a:rPr lang="en-US" smtClean="0"/>
              <a:t>80</a:t>
            </a:fld>
            <a:endParaRPr lang="en-US"/>
          </a:p>
        </p:txBody>
      </p:sp>
    </p:spTree>
    <p:extLst>
      <p:ext uri="{BB962C8B-B14F-4D97-AF65-F5344CB8AC3E}">
        <p14:creationId xmlns:p14="http://schemas.microsoft.com/office/powerpoint/2010/main" val="413654011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third piece of data is the signature, which is calculated by combining the header and payload together and then running them through the hashing function.</a:t>
            </a:r>
          </a:p>
        </p:txBody>
      </p:sp>
      <p:sp>
        <p:nvSpPr>
          <p:cNvPr id="4" name="Slide Number Placeholder 3"/>
          <p:cNvSpPr>
            <a:spLocks noGrp="1"/>
          </p:cNvSpPr>
          <p:nvPr>
            <p:ph type="sldNum" sz="quarter" idx="10"/>
          </p:nvPr>
        </p:nvSpPr>
        <p:spPr/>
        <p:txBody>
          <a:bodyPr/>
          <a:lstStyle/>
          <a:p>
            <a:fld id="{89029652-62E7-43D6-83B5-097D7B7AA5D8}" type="slidenum">
              <a:rPr lang="en-US" smtClean="0"/>
              <a:t>81</a:t>
            </a:fld>
            <a:endParaRPr lang="en-US"/>
          </a:p>
        </p:txBody>
      </p:sp>
    </p:spTree>
    <p:extLst>
      <p:ext uri="{BB962C8B-B14F-4D97-AF65-F5344CB8AC3E}">
        <p14:creationId xmlns:p14="http://schemas.microsoft.com/office/powerpoint/2010/main" val="249662616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Finally, the base64-encoded header, the base64-encoded payload, and the signature are all concatenated together with periods, resulting in the final token.</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string right here is what gets sent back to the browser, and is then echoed back to the server on subsequent requests, usually in an Authorization header.</a:t>
            </a:r>
          </a:p>
          <a:p>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really cool thing about this is that these claims make JWT tokens self-contained and stateless; rather than just saying “the user ID is 12” and relying on the server to figure out what permissions user 12 has, the JWT token itself can state those permissions. This can really help with performance because everything the server needs for authentication </a:t>
            </a:r>
            <a:r>
              <a:rPr lang="en-US" sz="1200" i="1" kern="1200" dirty="0">
                <a:solidFill>
                  <a:schemeClr val="tx1"/>
                </a:solidFill>
                <a:effectLst/>
                <a:latin typeface="+mn-lt"/>
                <a:ea typeface="+mn-ea"/>
                <a:cs typeface="+mn-cs"/>
              </a:rPr>
              <a:t>and </a:t>
            </a:r>
            <a:r>
              <a:rPr lang="en-US" sz="1200" kern="1200" dirty="0">
                <a:solidFill>
                  <a:schemeClr val="tx1"/>
                </a:solidFill>
                <a:effectLst/>
                <a:latin typeface="+mn-lt"/>
                <a:ea typeface="+mn-ea"/>
                <a:cs typeface="+mn-cs"/>
              </a:rPr>
              <a:t>authorization can be contained directly in the token, avoiding the need for additional database lookups to authorize a request.</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82</a:t>
            </a:fld>
            <a:endParaRPr lang="en-US"/>
          </a:p>
        </p:txBody>
      </p:sp>
    </p:spTree>
    <p:extLst>
      <p:ext uri="{BB962C8B-B14F-4D97-AF65-F5344CB8AC3E}">
        <p14:creationId xmlns:p14="http://schemas.microsoft.com/office/powerpoint/2010/main" val="413929765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It’s important to note that even though the token looks like gibberish, the header and payload are encoded but not encrypted. This means that anyone that gets access to that token will be able to read the claims that it contains.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brings up some interesting trade-offs regarding where you store the token between requests, and what sort of access your JS code has to it.</a:t>
            </a:r>
          </a:p>
        </p:txBody>
      </p:sp>
      <p:sp>
        <p:nvSpPr>
          <p:cNvPr id="4" name="Slide Number Placeholder 3"/>
          <p:cNvSpPr>
            <a:spLocks noGrp="1"/>
          </p:cNvSpPr>
          <p:nvPr>
            <p:ph type="sldNum" sz="quarter" idx="10"/>
          </p:nvPr>
        </p:nvSpPr>
        <p:spPr/>
        <p:txBody>
          <a:bodyPr/>
          <a:lstStyle/>
          <a:p>
            <a:fld id="{89029652-62E7-43D6-83B5-097D7B7AA5D8}" type="slidenum">
              <a:rPr lang="en-US" smtClean="0"/>
              <a:t>83</a:t>
            </a:fld>
            <a:endParaRPr lang="en-US"/>
          </a:p>
        </p:txBody>
      </p:sp>
    </p:spTree>
    <p:extLst>
      <p:ext uri="{BB962C8B-B14F-4D97-AF65-F5344CB8AC3E}">
        <p14:creationId xmlns:p14="http://schemas.microsoft.com/office/powerpoint/2010/main" val="1888685468"/>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Once the server sends your JS client a JWT token, you can either store it in </a:t>
            </a:r>
            <a:r>
              <a:rPr lang="en-US" sz="1200" kern="1200" dirty="0" err="1">
                <a:solidFill>
                  <a:schemeClr val="tx1"/>
                </a:solidFill>
                <a:effectLst/>
                <a:latin typeface="+mn-lt"/>
                <a:ea typeface="+mn-ea"/>
                <a:cs typeface="+mn-cs"/>
              </a:rPr>
              <a:t>LocalStorage</a:t>
            </a:r>
            <a:r>
              <a:rPr lang="en-US" sz="1200" kern="1200" dirty="0">
                <a:solidFill>
                  <a:schemeClr val="tx1"/>
                </a:solidFill>
                <a:effectLst/>
                <a:latin typeface="+mn-lt"/>
                <a:ea typeface="+mn-ea"/>
                <a:cs typeface="+mn-cs"/>
              </a:rPr>
              <a:t> or in a cookie.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advantage of </a:t>
            </a:r>
            <a:r>
              <a:rPr lang="en-US" sz="1200" kern="1200" dirty="0" err="1">
                <a:solidFill>
                  <a:schemeClr val="tx1"/>
                </a:solidFill>
                <a:effectLst/>
                <a:latin typeface="+mn-lt"/>
                <a:ea typeface="+mn-ea"/>
                <a:cs typeface="+mn-cs"/>
              </a:rPr>
              <a:t>LocalStorage</a:t>
            </a:r>
            <a:r>
              <a:rPr lang="en-US" sz="1200" kern="1200" dirty="0">
                <a:solidFill>
                  <a:schemeClr val="tx1"/>
                </a:solidFill>
                <a:effectLst/>
                <a:latin typeface="+mn-lt"/>
                <a:ea typeface="+mn-ea"/>
                <a:cs typeface="+mn-cs"/>
              </a:rPr>
              <a:t> is that your JS code can access the claims. This is useful if those claims contain data that you need the</a:t>
            </a:r>
            <a:r>
              <a:rPr lang="en-US" sz="1200" kern="1200" baseline="0" dirty="0">
                <a:solidFill>
                  <a:schemeClr val="tx1"/>
                </a:solidFill>
                <a:effectLst/>
                <a:latin typeface="+mn-lt"/>
                <a:ea typeface="+mn-ea"/>
                <a:cs typeface="+mn-cs"/>
              </a:rPr>
              <a:t> app itself to have access to</a:t>
            </a:r>
            <a:r>
              <a:rPr lang="en-US" sz="1200" kern="1200" dirty="0">
                <a:solidFill>
                  <a:schemeClr val="tx1"/>
                </a:solidFill>
                <a:effectLst/>
                <a:latin typeface="+mn-lt"/>
                <a:ea typeface="+mn-ea"/>
                <a:cs typeface="+mn-cs"/>
              </a:rPr>
              <a:t>. The downside is that information stored in </a:t>
            </a:r>
            <a:r>
              <a:rPr lang="en-US" sz="1200" kern="1200" dirty="0" err="1">
                <a:solidFill>
                  <a:schemeClr val="tx1"/>
                </a:solidFill>
                <a:effectLst/>
                <a:latin typeface="+mn-lt"/>
                <a:ea typeface="+mn-ea"/>
                <a:cs typeface="+mn-cs"/>
              </a:rPr>
              <a:t>LocalStorage</a:t>
            </a:r>
            <a:r>
              <a:rPr lang="en-US" sz="1200" kern="1200" dirty="0">
                <a:solidFill>
                  <a:schemeClr val="tx1"/>
                </a:solidFill>
                <a:effectLst/>
                <a:latin typeface="+mn-lt"/>
                <a:ea typeface="+mn-ea"/>
                <a:cs typeface="+mn-cs"/>
              </a:rPr>
              <a:t> is vulnerable to cross-site scripting attacks, so you should only store tokens there if the payload doesn’t contain sensitive values.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Alternatively, you could put the token into an </a:t>
            </a:r>
            <a:r>
              <a:rPr lang="en-US" sz="1200" kern="1200" dirty="0" err="1">
                <a:solidFill>
                  <a:schemeClr val="tx1"/>
                </a:solidFill>
                <a:effectLst/>
                <a:latin typeface="+mn-lt"/>
                <a:ea typeface="+mn-ea"/>
                <a:cs typeface="+mn-cs"/>
              </a:rPr>
              <a:t>httpOnly</a:t>
            </a:r>
            <a:r>
              <a:rPr lang="en-US" sz="1200" kern="1200" dirty="0">
                <a:solidFill>
                  <a:schemeClr val="tx1"/>
                </a:solidFill>
                <a:effectLst/>
                <a:latin typeface="+mn-lt"/>
                <a:ea typeface="+mn-ea"/>
                <a:cs typeface="+mn-cs"/>
              </a:rPr>
              <a:t> secure cookie. This way, the token is protected in transit by TLS, and is also protected against XSS. However, the claims themselves will NOT</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be visible</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to </a:t>
            </a:r>
            <a:r>
              <a:rPr lang="en-US" sz="1200" kern="1200" dirty="0" err="1">
                <a:solidFill>
                  <a:schemeClr val="tx1"/>
                </a:solidFill>
                <a:effectLst/>
                <a:latin typeface="+mn-lt"/>
                <a:ea typeface="+mn-ea"/>
                <a:cs typeface="+mn-cs"/>
              </a:rPr>
              <a:t>Javascript</a:t>
            </a:r>
            <a:r>
              <a:rPr lang="en-US" sz="1200" kern="1200" dirty="0">
                <a:solidFill>
                  <a:schemeClr val="tx1"/>
                </a:solidFill>
                <a:effectLst/>
                <a:latin typeface="+mn-lt"/>
                <a:ea typeface="+mn-ea"/>
                <a:cs typeface="+mn-cs"/>
              </a:rPr>
              <a:t>. That means that the token can </a:t>
            </a:r>
            <a:r>
              <a:rPr lang="en-US" sz="1200" i="1" kern="1200" dirty="0">
                <a:solidFill>
                  <a:schemeClr val="tx1"/>
                </a:solidFill>
                <a:effectLst/>
                <a:latin typeface="+mn-lt"/>
                <a:ea typeface="+mn-ea"/>
                <a:cs typeface="+mn-cs"/>
              </a:rPr>
              <a:t>only </a:t>
            </a:r>
            <a:r>
              <a:rPr lang="en-US" sz="1200" kern="1200" dirty="0">
                <a:solidFill>
                  <a:schemeClr val="tx1"/>
                </a:solidFill>
                <a:effectLst/>
                <a:latin typeface="+mn-lt"/>
                <a:ea typeface="+mn-ea"/>
                <a:cs typeface="+mn-cs"/>
              </a:rPr>
              <a:t>be used for server-side authentication and authorization.</a:t>
            </a:r>
          </a:p>
        </p:txBody>
      </p:sp>
      <p:sp>
        <p:nvSpPr>
          <p:cNvPr id="4" name="Slide Number Placeholder 3"/>
          <p:cNvSpPr>
            <a:spLocks noGrp="1"/>
          </p:cNvSpPr>
          <p:nvPr>
            <p:ph type="sldNum" sz="quarter" idx="10"/>
          </p:nvPr>
        </p:nvSpPr>
        <p:spPr/>
        <p:txBody>
          <a:bodyPr/>
          <a:lstStyle/>
          <a:p>
            <a:fld id="{89029652-62E7-43D6-83B5-097D7B7AA5D8}" type="slidenum">
              <a:rPr lang="en-US" smtClean="0"/>
              <a:t>84</a:t>
            </a:fld>
            <a:endParaRPr lang="en-US"/>
          </a:p>
        </p:txBody>
      </p:sp>
    </p:spTree>
    <p:extLst>
      <p:ext uri="{BB962C8B-B14F-4D97-AF65-F5344CB8AC3E}">
        <p14:creationId xmlns:p14="http://schemas.microsoft.com/office/powerpoint/2010/main" val="236493833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At this point we’ve discussed some simple</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authentication schemes supported natively by the web server itself and we’ve discussed custom systems based around API Keys and web tokens. Next on the agenda is </a:t>
            </a:r>
            <a:r>
              <a:rPr lang="en-US" sz="1200" kern="1200" dirty="0" err="1">
                <a:solidFill>
                  <a:schemeClr val="tx1"/>
                </a:solidFill>
                <a:effectLst/>
                <a:latin typeface="+mn-lt"/>
                <a:ea typeface="+mn-ea"/>
                <a:cs typeface="+mn-cs"/>
              </a:rPr>
              <a:t>Oauth</a:t>
            </a:r>
            <a:r>
              <a:rPr lang="en-US" sz="1200" kern="1200" dirty="0">
                <a:solidFill>
                  <a:schemeClr val="tx1"/>
                </a:solidFill>
                <a:effectLst/>
                <a:latin typeface="+mn-lt"/>
                <a:ea typeface="+mn-ea"/>
                <a:cs typeface="+mn-cs"/>
              </a:rPr>
              <a: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OAuth builds on many of the concepts we just saw,</a:t>
            </a:r>
            <a:r>
              <a:rPr lang="en-US" sz="1200" kern="1200" baseline="0" dirty="0">
                <a:solidFill>
                  <a:schemeClr val="tx1"/>
                </a:solidFill>
                <a:effectLst/>
                <a:latin typeface="+mn-lt"/>
                <a:ea typeface="+mn-ea"/>
                <a:cs typeface="+mn-cs"/>
              </a:rPr>
              <a:t> but it’s a definite step up in complexity.</a:t>
            </a: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We’re going to discuss a few different things: the difference between 2- and 3-party authorization, the differences between OAuth versions 1.0 and 2.0, and what it means for OAuth to be an </a:t>
            </a:r>
            <a:r>
              <a:rPr lang="en-US" sz="1200" u="sng" kern="1200" dirty="0">
                <a:solidFill>
                  <a:schemeClr val="tx1"/>
                </a:solidFill>
                <a:effectLst/>
                <a:latin typeface="+mn-lt"/>
                <a:ea typeface="+mn-ea"/>
                <a:cs typeface="+mn-cs"/>
              </a:rPr>
              <a:t>authorization</a:t>
            </a:r>
            <a:r>
              <a:rPr lang="en-US" sz="1200" kern="1200" dirty="0">
                <a:solidFill>
                  <a:schemeClr val="tx1"/>
                </a:solidFill>
                <a:effectLst/>
                <a:latin typeface="+mn-lt"/>
                <a:ea typeface="+mn-ea"/>
                <a:cs typeface="+mn-cs"/>
              </a:rPr>
              <a:t> framework, not an authentication one.</a:t>
            </a:r>
          </a:p>
        </p:txBody>
      </p:sp>
      <p:sp>
        <p:nvSpPr>
          <p:cNvPr id="4" name="Slide Number Placeholder 3"/>
          <p:cNvSpPr>
            <a:spLocks noGrp="1"/>
          </p:cNvSpPr>
          <p:nvPr>
            <p:ph type="sldNum" sz="quarter" idx="10"/>
          </p:nvPr>
        </p:nvSpPr>
        <p:spPr/>
        <p:txBody>
          <a:bodyPr/>
          <a:lstStyle/>
          <a:p>
            <a:fld id="{89029652-62E7-43D6-83B5-097D7B7AA5D8}" type="slidenum">
              <a:rPr lang="en-US" smtClean="0"/>
              <a:t>85</a:t>
            </a:fld>
            <a:endParaRPr lang="en-US"/>
          </a:p>
        </p:txBody>
      </p:sp>
    </p:spTree>
    <p:extLst>
      <p:ext uri="{BB962C8B-B14F-4D97-AF65-F5344CB8AC3E}">
        <p14:creationId xmlns:p14="http://schemas.microsoft.com/office/powerpoint/2010/main" val="1079557454"/>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OAuth was originally designed to solve the problem of “delegated authorization” in a 3-party scenario.</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To explain that, let’s first review the traditional 2-party scenario you see here.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Client uses ITS credentials to access ITS resources on the server. In OAuth parlance, this is a “2-legged” model because there are two entities involved. One scenario that uses this model is server-to-server communication.</a:t>
            </a:r>
          </a:p>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86</a:t>
            </a:fld>
            <a:endParaRPr lang="en-US"/>
          </a:p>
        </p:txBody>
      </p:sp>
    </p:spTree>
    <p:extLst>
      <p:ext uri="{BB962C8B-B14F-4D97-AF65-F5344CB8AC3E}">
        <p14:creationId xmlns:p14="http://schemas.microsoft.com/office/powerpoint/2010/main" val="1193985068"/>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other cases, the client is acting ON BEHALF OF another entity.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those cases, client is not accessing its own resources but those of the end user.</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One way to do this is for the user</a:t>
            </a:r>
            <a:r>
              <a:rPr lang="en-US" sz="1200" kern="1200" baseline="0" dirty="0">
                <a:solidFill>
                  <a:schemeClr val="tx1"/>
                </a:solidFill>
                <a:effectLst/>
                <a:latin typeface="+mn-lt"/>
                <a:ea typeface="+mn-ea"/>
                <a:cs typeface="+mn-cs"/>
              </a:rPr>
              <a:t> to </a:t>
            </a:r>
            <a:r>
              <a:rPr lang="en-US" sz="1200" b="1" kern="1200" dirty="0">
                <a:solidFill>
                  <a:schemeClr val="tx1"/>
                </a:solidFill>
                <a:effectLst/>
                <a:latin typeface="+mn-lt"/>
                <a:ea typeface="+mn-ea"/>
                <a:cs typeface="+mn-cs"/>
              </a:rPr>
              <a:t>share</a:t>
            </a:r>
            <a:r>
              <a:rPr lang="en-US" sz="1200" kern="1200" dirty="0">
                <a:solidFill>
                  <a:schemeClr val="tx1"/>
                </a:solidFill>
                <a:effectLst/>
                <a:latin typeface="+mn-lt"/>
                <a:ea typeface="+mn-ea"/>
                <a:cs typeface="+mn-cs"/>
              </a:rPr>
              <a:t> their credentials with the client so that the client can use them to make the authenticated request.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That’s fine if I trust the client,</a:t>
            </a:r>
            <a:r>
              <a:rPr lang="en-US" sz="1200" kern="1200" baseline="0" dirty="0">
                <a:solidFill>
                  <a:schemeClr val="tx1"/>
                </a:solidFill>
                <a:effectLst/>
                <a:latin typeface="+mn-lt"/>
                <a:ea typeface="+mn-ea"/>
                <a:cs typeface="+mn-cs"/>
              </a:rPr>
              <a:t> and I don’t mind the client impersonating me when it talks to the server.</a:t>
            </a: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87</a:t>
            </a:fld>
            <a:endParaRPr lang="en-US"/>
          </a:p>
        </p:txBody>
      </p:sp>
    </p:spTree>
    <p:extLst>
      <p:ext uri="{BB962C8B-B14F-4D97-AF65-F5344CB8AC3E}">
        <p14:creationId xmlns:p14="http://schemas.microsoft.com/office/powerpoint/2010/main" val="2080529362"/>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But what if I DON’T trust the client with my credentials?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Let’s say I have some photos that I've uploaded to Facebook and I want to use the ACME Photo Printing website to create greeting cards using those photos.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really don’t want to give ACME my Facebook password,</a:t>
            </a:r>
            <a:r>
              <a:rPr lang="en-US" sz="1200" kern="1200" baseline="0" dirty="0">
                <a:solidFill>
                  <a:schemeClr val="tx1"/>
                </a:solidFill>
                <a:effectLst/>
                <a:latin typeface="+mn-lt"/>
                <a:ea typeface="+mn-ea"/>
                <a:cs typeface="+mn-cs"/>
              </a:rPr>
              <a:t> but how else does is it supposed to get access to my photos?</a:t>
            </a:r>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88</a:t>
            </a:fld>
            <a:endParaRPr lang="en-US"/>
          </a:p>
        </p:txBody>
      </p:sp>
    </p:spTree>
    <p:extLst>
      <p:ext uri="{BB962C8B-B14F-4D97-AF65-F5344CB8AC3E}">
        <p14:creationId xmlns:p14="http://schemas.microsoft.com/office/powerpoint/2010/main" val="434420155"/>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This is the exact scenario that OAuth was designed for.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“3-legged” model because there are 3 parties involved: the Resource Owner that owns the content (me), the Service Provider that hosts the content (FB), and the Client that accesses the content.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OAuth</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allows me to </a:t>
            </a:r>
            <a:r>
              <a:rPr lang="en-US" sz="1200" u="sng" kern="1200" dirty="0">
                <a:solidFill>
                  <a:schemeClr val="tx1"/>
                </a:solidFill>
                <a:effectLst/>
                <a:latin typeface="+mn-lt"/>
                <a:ea typeface="+mn-ea"/>
                <a:cs typeface="+mn-cs"/>
              </a:rPr>
              <a:t>authorize</a:t>
            </a:r>
            <a:r>
              <a:rPr lang="en-US" sz="1200" kern="1200" dirty="0">
                <a:solidFill>
                  <a:schemeClr val="tx1"/>
                </a:solidFill>
                <a:effectLst/>
                <a:latin typeface="+mn-lt"/>
                <a:ea typeface="+mn-ea"/>
                <a:cs typeface="+mn-cs"/>
              </a:rPr>
              <a:t> ACME to access my FB photos, but without sharing my actual credentials.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When I do this, ACME is no</a:t>
            </a:r>
            <a:r>
              <a:rPr lang="en-US" sz="1200" kern="1200" baseline="0" dirty="0">
                <a:solidFill>
                  <a:schemeClr val="tx1"/>
                </a:solidFill>
                <a:effectLst/>
                <a:latin typeface="+mn-lt"/>
                <a:ea typeface="+mn-ea"/>
                <a:cs typeface="+mn-cs"/>
              </a:rPr>
              <a:t> longer making an AUTHENTICATED request, its making an AUTHORIZED request. We’ll talk about this in a minute.</a:t>
            </a: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89</a:t>
            </a:fld>
            <a:endParaRPr lang="en-US"/>
          </a:p>
        </p:txBody>
      </p:sp>
    </p:spTree>
    <p:extLst>
      <p:ext uri="{BB962C8B-B14F-4D97-AF65-F5344CB8AC3E}">
        <p14:creationId xmlns:p14="http://schemas.microsoft.com/office/powerpoint/2010/main" val="3104795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Not all APIs care about all of these things. </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Google API key for IDENTITY = rate limiting</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Twitter cares about all 3</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Point is that before you can pick an authentication strategy, you need to understand what problems it needs to solve.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Lastly, no matter how you authenticate, your app will still be responsible for some amount of access control.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Your custom business rules are the only thing that can know for sure if Alice is allowed to view data for Foo #42.</a:t>
            </a:r>
          </a:p>
          <a:p>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9</a:t>
            </a:fld>
            <a:endParaRPr lang="en-US"/>
          </a:p>
        </p:txBody>
      </p:sp>
    </p:spTree>
    <p:extLst>
      <p:ext uri="{BB962C8B-B14F-4D97-AF65-F5344CB8AC3E}">
        <p14:creationId xmlns:p14="http://schemas.microsoft.com/office/powerpoint/2010/main" val="150533033"/>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how it works. The user starts out on the client’s website, ACME photos. ACME redirects </a:t>
            </a:r>
            <a:r>
              <a:rPr lang="en-US" baseline="0" dirty="0"/>
              <a:t>the user to the provider (Facebook)</a:t>
            </a:r>
          </a:p>
          <a:p>
            <a:endParaRPr lang="en-US" baseline="0" dirty="0"/>
          </a:p>
          <a:p>
            <a:r>
              <a:rPr lang="en-US" baseline="0" dirty="0"/>
              <a:t>The user first </a:t>
            </a:r>
            <a:r>
              <a:rPr lang="en-US" b="1" baseline="0" dirty="0"/>
              <a:t>authenticates</a:t>
            </a:r>
            <a:r>
              <a:rPr lang="en-US" b="0" baseline="0" dirty="0"/>
              <a:t> themselves to Facebook</a:t>
            </a:r>
          </a:p>
          <a:p>
            <a:endParaRPr lang="en-US" baseline="0" dirty="0"/>
          </a:p>
          <a:p>
            <a:r>
              <a:rPr lang="en-US" baseline="0" dirty="0"/>
              <a:t>Facebook displays a page to the user to collect </a:t>
            </a:r>
            <a:r>
              <a:rPr lang="en-US" b="1" baseline="0" dirty="0"/>
              <a:t>authorization</a:t>
            </a:r>
            <a:r>
              <a:rPr lang="en-US" baseline="0" dirty="0"/>
              <a:t>, which looks like this</a:t>
            </a:r>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90</a:t>
            </a:fld>
            <a:endParaRPr lang="en-US"/>
          </a:p>
        </p:txBody>
      </p:sp>
    </p:spTree>
    <p:extLst>
      <p:ext uri="{BB962C8B-B14F-4D97-AF65-F5344CB8AC3E}">
        <p14:creationId xmlns:p14="http://schemas.microsoft.com/office/powerpoint/2010/main" val="1230592008"/>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page is hosted by the </a:t>
            </a:r>
            <a:r>
              <a:rPr lang="en-US" sz="1200" b="1" kern="1200" dirty="0">
                <a:solidFill>
                  <a:schemeClr val="tx1"/>
                </a:solidFill>
                <a:effectLst/>
                <a:latin typeface="+mn-lt"/>
                <a:ea typeface="+mn-ea"/>
                <a:cs typeface="+mn-cs"/>
              </a:rPr>
              <a:t>authorization server</a:t>
            </a:r>
            <a:r>
              <a:rPr lang="en-US" sz="1200" b="0" kern="1200" dirty="0">
                <a:solidFill>
                  <a:schemeClr val="tx1"/>
                </a:solidFill>
                <a:effectLst/>
                <a:latin typeface="+mn-lt"/>
                <a:ea typeface="+mn-ea"/>
                <a:cs typeface="+mn-cs"/>
              </a:rPr>
              <a:t>, which presumably</a:t>
            </a:r>
            <a:r>
              <a:rPr lang="en-US" sz="1200" b="0" kern="1200" baseline="0" dirty="0">
                <a:solidFill>
                  <a:schemeClr val="tx1"/>
                </a:solidFill>
                <a:effectLst/>
                <a:latin typeface="+mn-lt"/>
                <a:ea typeface="+mn-ea"/>
                <a:cs typeface="+mn-cs"/>
              </a:rPr>
              <a:t> you trust. It explains the sorts of access that you are authorizing.</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kern="1200" baseline="0" dirty="0">
                <a:solidFill>
                  <a:schemeClr val="tx1"/>
                </a:solidFill>
                <a:effectLst/>
                <a:latin typeface="+mn-lt"/>
                <a:ea typeface="+mn-ea"/>
                <a:cs typeface="+mn-cs"/>
              </a:rPr>
              <a:t>If you choose to authorize the access, the OAuth flow continues.</a:t>
            </a:r>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91</a:t>
            </a:fld>
            <a:endParaRPr lang="en-US"/>
          </a:p>
        </p:txBody>
      </p:sp>
    </p:spTree>
    <p:extLst>
      <p:ext uri="{BB962C8B-B14F-4D97-AF65-F5344CB8AC3E}">
        <p14:creationId xmlns:p14="http://schemas.microsoft.com/office/powerpoint/2010/main" val="2089552448"/>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User authorizes the access </a:t>
            </a:r>
            <a:r>
              <a:rPr lang="en-US" dirty="0">
                <a:sym typeface="Wingdings" panose="05000000000000000000" pitchFamily="2" charset="2"/>
              </a:rPr>
              <a:t> redirects </a:t>
            </a:r>
            <a:r>
              <a:rPr lang="en-US" baseline="0" dirty="0"/>
              <a:t>back to the client with an “authorization grant”. </a:t>
            </a:r>
          </a:p>
          <a:p>
            <a:endParaRPr lang="en-US" baseline="0" dirty="0"/>
          </a:p>
          <a:p>
            <a:r>
              <a:rPr lang="en-US" baseline="0" dirty="0"/>
              <a:t>Client makes another call to service and trades </a:t>
            </a:r>
            <a:r>
              <a:rPr lang="en-US" baseline="0" dirty="0" err="1"/>
              <a:t>auth</a:t>
            </a:r>
            <a:r>
              <a:rPr lang="en-US" baseline="0" dirty="0"/>
              <a:t> grant for an access token</a:t>
            </a:r>
          </a:p>
          <a:p>
            <a:endParaRPr lang="en-US" baseline="0" dirty="0"/>
          </a:p>
          <a:p>
            <a:r>
              <a:rPr lang="en-US" b="1" baseline="0" dirty="0"/>
              <a:t>transition</a:t>
            </a:r>
          </a:p>
          <a:p>
            <a:endParaRPr lang="en-US" baseline="0" dirty="0"/>
          </a:p>
          <a:p>
            <a:r>
              <a:rPr lang="en-US" baseline="0" dirty="0"/>
              <a:t>* There are </a:t>
            </a:r>
            <a:r>
              <a:rPr lang="en-US" b="1" baseline="0" dirty="0"/>
              <a:t>2 versions </a:t>
            </a:r>
            <a:r>
              <a:rPr lang="en-US" baseline="0" dirty="0"/>
              <a:t>of OAuth and they solve this problem in very different ways</a:t>
            </a:r>
          </a:p>
          <a:p>
            <a:r>
              <a:rPr lang="en-US" baseline="0" dirty="0"/>
              <a:t>* </a:t>
            </a:r>
            <a:r>
              <a:rPr lang="en-US" b="1" baseline="0" dirty="0"/>
              <a:t>Not universally accepted</a:t>
            </a:r>
            <a:r>
              <a:rPr lang="en-US" baseline="0" dirty="0"/>
              <a:t> that the newer version is best</a:t>
            </a:r>
          </a:p>
          <a:p>
            <a:endParaRPr lang="en-US" baseline="0" dirty="0"/>
          </a:p>
        </p:txBody>
      </p:sp>
      <p:sp>
        <p:nvSpPr>
          <p:cNvPr id="4" name="Slide Number Placeholder 3"/>
          <p:cNvSpPr>
            <a:spLocks noGrp="1"/>
          </p:cNvSpPr>
          <p:nvPr>
            <p:ph type="sldNum" sz="quarter" idx="10"/>
          </p:nvPr>
        </p:nvSpPr>
        <p:spPr/>
        <p:txBody>
          <a:bodyPr/>
          <a:lstStyle/>
          <a:p>
            <a:fld id="{89029652-62E7-43D6-83B5-097D7B7AA5D8}" type="slidenum">
              <a:rPr lang="en-US" smtClean="0"/>
              <a:t>92</a:t>
            </a:fld>
            <a:endParaRPr lang="en-US"/>
          </a:p>
        </p:txBody>
      </p:sp>
    </p:spTree>
    <p:extLst>
      <p:ext uri="{BB962C8B-B14F-4D97-AF65-F5344CB8AC3E}">
        <p14:creationId xmlns:p14="http://schemas.microsoft.com/office/powerpoint/2010/main" val="2218593914"/>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OAuth 1.0 uses </a:t>
            </a:r>
            <a:r>
              <a:rPr lang="en-US" sz="120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signed requests</a:t>
            </a:r>
            <a:r>
              <a:rPr lang="en-US" sz="1200" kern="1200" dirty="0">
                <a:solidFill>
                  <a:schemeClr val="tx1"/>
                </a:solidFill>
                <a:effectLst/>
                <a:latin typeface="+mn-lt"/>
                <a:ea typeface="+mn-ea"/>
                <a:cs typeface="+mn-cs"/>
              </a:rPr>
              <a:t>. </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Does not require TLS</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Message integrity is guaranteed</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0" indent="0">
              <a:buFont typeface="Arial" panose="020B0604020202020204" pitchFamily="34" charset="0"/>
              <a:buNone/>
            </a:pPr>
            <a:r>
              <a:rPr lang="en-US" sz="1200" kern="1200" dirty="0">
                <a:solidFill>
                  <a:schemeClr val="tx1"/>
                </a:solidFill>
                <a:effectLst/>
                <a:latin typeface="+mn-lt"/>
                <a:ea typeface="+mn-ea"/>
                <a:cs typeface="+mn-cs"/>
              </a:rPr>
              <a:t>Works</a:t>
            </a:r>
            <a:r>
              <a:rPr lang="en-US" sz="1200" kern="1200" baseline="0" dirty="0">
                <a:solidFill>
                  <a:schemeClr val="tx1"/>
                </a:solidFill>
                <a:effectLst/>
                <a:latin typeface="+mn-lt"/>
                <a:ea typeface="+mn-ea"/>
                <a:cs typeface="+mn-cs"/>
              </a:rPr>
              <a:t> best w/ </a:t>
            </a:r>
            <a:r>
              <a:rPr lang="en-US" sz="1200" b="1" kern="1200" baseline="0" dirty="0">
                <a:solidFill>
                  <a:schemeClr val="tx1"/>
                </a:solidFill>
                <a:effectLst/>
                <a:latin typeface="+mn-lt"/>
                <a:ea typeface="+mn-ea"/>
                <a:cs typeface="+mn-cs"/>
              </a:rPr>
              <a:t>web-based clients</a:t>
            </a:r>
            <a:r>
              <a:rPr lang="en-US" sz="1200" kern="1200" baseline="0" dirty="0">
                <a:solidFill>
                  <a:schemeClr val="tx1"/>
                </a:solidFill>
                <a:effectLst/>
                <a:latin typeface="+mn-lt"/>
                <a:ea typeface="+mn-ea"/>
                <a:cs typeface="+mn-cs"/>
              </a:rPr>
              <a:t> b/c user must be sent to a website to do the </a:t>
            </a:r>
            <a:r>
              <a:rPr lang="en-US" sz="1200" kern="1200" baseline="0" dirty="0" err="1">
                <a:solidFill>
                  <a:schemeClr val="tx1"/>
                </a:solidFill>
                <a:effectLst/>
                <a:latin typeface="+mn-lt"/>
                <a:ea typeface="+mn-ea"/>
                <a:cs typeface="+mn-cs"/>
              </a:rPr>
              <a:t>auth</a:t>
            </a:r>
            <a:endParaRPr lang="en-US" sz="1200" kern="1200" baseline="0" dirty="0">
              <a:solidFill>
                <a:schemeClr val="tx1"/>
              </a:solidFill>
              <a:effectLst/>
              <a:latin typeface="+mn-lt"/>
              <a:ea typeface="+mn-ea"/>
              <a:cs typeface="+mn-cs"/>
            </a:endParaRPr>
          </a:p>
          <a:p>
            <a:pPr marL="0" indent="0">
              <a:buFont typeface="Arial" panose="020B0604020202020204" pitchFamily="34" charset="0"/>
              <a:buNone/>
            </a:pPr>
            <a:endParaRPr lang="en-US" sz="1200" kern="1200" baseline="0" dirty="0">
              <a:solidFill>
                <a:schemeClr val="tx1"/>
              </a:solidFill>
              <a:effectLst/>
              <a:latin typeface="+mn-lt"/>
              <a:ea typeface="+mn-ea"/>
              <a:cs typeface="+mn-cs"/>
            </a:endParaRPr>
          </a:p>
          <a:p>
            <a:pPr marL="0" indent="0">
              <a:buFont typeface="Arial" panose="020B0604020202020204" pitchFamily="34" charset="0"/>
              <a:buNone/>
            </a:pPr>
            <a:r>
              <a:rPr lang="en-US" sz="1200" kern="1200" baseline="0" dirty="0">
                <a:solidFill>
                  <a:schemeClr val="tx1"/>
                </a:solidFill>
                <a:effectLst/>
                <a:latin typeface="+mn-lt"/>
                <a:ea typeface="+mn-ea"/>
                <a:cs typeface="+mn-cs"/>
              </a:rPr>
              <a:t>Primary drawback </a:t>
            </a:r>
            <a:r>
              <a:rPr lang="en-US" sz="1200" b="1" kern="1200" dirty="0">
                <a:solidFill>
                  <a:schemeClr val="tx1"/>
                </a:solidFill>
                <a:effectLst/>
                <a:latin typeface="+mn-lt"/>
                <a:ea typeface="+mn-ea"/>
                <a:cs typeface="+mn-cs"/>
              </a:rPr>
              <a:t>complexity</a:t>
            </a:r>
            <a:r>
              <a:rPr lang="en-US" sz="1200" kern="1200" dirty="0">
                <a:solidFill>
                  <a:schemeClr val="tx1"/>
                </a:solidFill>
                <a:effectLst/>
                <a:latin typeface="+mn-lt"/>
                <a:ea typeface="+mn-ea"/>
                <a:cs typeface="+mn-cs"/>
              </a:rPr>
              <a:t> from signing</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Mitigated a little by libraries, but still a lot of work</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93</a:t>
            </a:fld>
            <a:endParaRPr lang="en-US"/>
          </a:p>
        </p:txBody>
      </p:sp>
    </p:spTree>
    <p:extLst>
      <p:ext uri="{BB962C8B-B14F-4D97-AF65-F5344CB8AC3E}">
        <p14:creationId xmlns:p14="http://schemas.microsoft.com/office/powerpoint/2010/main" val="3354480842"/>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OAuth 2.0 was designed to be simpler and to better support non-web clients. It is an </a:t>
            </a:r>
            <a:r>
              <a:rPr lang="en-US" sz="1200" b="1" kern="1200" dirty="0">
                <a:solidFill>
                  <a:schemeClr val="tx1"/>
                </a:solidFill>
                <a:effectLst/>
                <a:latin typeface="+mn-lt"/>
                <a:ea typeface="+mn-ea"/>
                <a:cs typeface="+mn-cs"/>
              </a:rPr>
              <a:t>entirely different</a:t>
            </a:r>
            <a:r>
              <a:rPr lang="en-US" sz="1200" kern="1200" dirty="0">
                <a:solidFill>
                  <a:schemeClr val="tx1"/>
                </a:solidFill>
                <a:effectLst/>
                <a:latin typeface="+mn-lt"/>
                <a:ea typeface="+mn-ea"/>
                <a:cs typeface="+mn-cs"/>
              </a:rPr>
              <a:t> implementation and the two are not compatible.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technical terms, </a:t>
            </a:r>
            <a:r>
              <a:rPr lang="en-US" sz="1200" kern="1200" dirty="0" err="1">
                <a:solidFill>
                  <a:schemeClr val="tx1"/>
                </a:solidFill>
                <a:effectLst/>
                <a:latin typeface="+mn-lt"/>
                <a:ea typeface="+mn-ea"/>
                <a:cs typeface="+mn-cs"/>
              </a:rPr>
              <a:t>Oauth</a:t>
            </a:r>
            <a:r>
              <a:rPr lang="en-US" sz="1200" kern="1200" dirty="0">
                <a:solidFill>
                  <a:schemeClr val="tx1"/>
                </a:solidFill>
                <a:effectLst/>
                <a:latin typeface="+mn-lt"/>
                <a:ea typeface="+mn-ea"/>
                <a:cs typeface="+mn-cs"/>
              </a:rPr>
              <a:t> 2 uses bearer</a:t>
            </a:r>
            <a:r>
              <a:rPr lang="en-US" sz="1200" kern="1200" baseline="0" dirty="0">
                <a:solidFill>
                  <a:schemeClr val="tx1"/>
                </a:solidFill>
                <a:effectLst/>
                <a:latin typeface="+mn-lt"/>
                <a:ea typeface="+mn-ea"/>
                <a:cs typeface="+mn-cs"/>
              </a:rPr>
              <a:t> tokens instead of request signing. This makes it easier to implement, but you must use TLS and you lose the ability to guarantee that a message wasn't modified in transit. </a:t>
            </a: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OAuth 2.0 also supports more "flows" than 1.0 which makes it a better fit for some enterprise use cases.</a:t>
            </a:r>
          </a:p>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94</a:t>
            </a:fld>
            <a:endParaRPr lang="en-US"/>
          </a:p>
        </p:txBody>
      </p:sp>
    </p:spTree>
    <p:extLst>
      <p:ext uri="{BB962C8B-B14F-4D97-AF65-F5344CB8AC3E}">
        <p14:creationId xmlns:p14="http://schemas.microsoft.com/office/powerpoint/2010/main" val="3223789001"/>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It’s important to note that the 2.0 spec is considered a </a:t>
            </a:r>
            <a:r>
              <a:rPr lang="en-US" sz="1200" i="1" kern="1200" dirty="0">
                <a:solidFill>
                  <a:schemeClr val="tx1"/>
                </a:solidFill>
                <a:effectLst/>
                <a:latin typeface="+mn-lt"/>
                <a:ea typeface="+mn-ea"/>
                <a:cs typeface="+mn-cs"/>
              </a:rPr>
              <a:t>framework </a:t>
            </a:r>
            <a:r>
              <a:rPr lang="en-US" sz="1200" kern="1200" dirty="0">
                <a:solidFill>
                  <a:schemeClr val="tx1"/>
                </a:solidFill>
                <a:effectLst/>
                <a:latin typeface="+mn-lt"/>
                <a:ea typeface="+mn-ea"/>
                <a:cs typeface="+mn-cs"/>
              </a:rPr>
              <a:t>rather than a </a:t>
            </a:r>
            <a:r>
              <a:rPr lang="en-US" sz="1200" i="1" kern="1200" dirty="0">
                <a:solidFill>
                  <a:schemeClr val="tx1"/>
                </a:solidFill>
                <a:effectLst/>
                <a:latin typeface="+mn-lt"/>
                <a:ea typeface="+mn-ea"/>
                <a:cs typeface="+mn-cs"/>
              </a:rPr>
              <a:t>protocol</a:t>
            </a:r>
            <a:r>
              <a:rPr lang="en-US" sz="1200" kern="1200" dirty="0">
                <a:solidFill>
                  <a:schemeClr val="tx1"/>
                </a:solidFill>
                <a:effectLst/>
                <a:latin typeface="+mn-lt"/>
                <a:ea typeface="+mn-ea"/>
                <a:cs typeface="+mn-cs"/>
              </a:rPr>
              <a:t>.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order to support the wider range of authorization</a:t>
            </a:r>
            <a:r>
              <a:rPr lang="en-US" sz="1200" kern="1200" baseline="0" dirty="0">
                <a:solidFill>
                  <a:schemeClr val="tx1"/>
                </a:solidFill>
                <a:effectLst/>
                <a:latin typeface="+mn-lt"/>
                <a:ea typeface="+mn-ea"/>
                <a:cs typeface="+mn-cs"/>
              </a:rPr>
              <a:t> workflows, many </a:t>
            </a:r>
            <a:r>
              <a:rPr lang="en-US" sz="1200" kern="1200" dirty="0">
                <a:solidFill>
                  <a:schemeClr val="tx1"/>
                </a:solidFill>
                <a:effectLst/>
                <a:latin typeface="+mn-lt"/>
                <a:ea typeface="+mn-ea"/>
                <a:cs typeface="+mn-cs"/>
              </a:rPr>
              <a:t>decisions are </a:t>
            </a:r>
            <a:r>
              <a:rPr lang="en-US" sz="1200" b="1" kern="1200" dirty="0">
                <a:solidFill>
                  <a:schemeClr val="tx1"/>
                </a:solidFill>
                <a:effectLst/>
                <a:latin typeface="+mn-lt"/>
                <a:ea typeface="+mn-ea"/>
                <a:cs typeface="+mn-cs"/>
              </a:rPr>
              <a:t>left to implementers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a:t>
            </a:r>
            <a:r>
              <a:rPr lang="en-US" sz="1200" kern="1200" baseline="0" dirty="0">
                <a:solidFill>
                  <a:schemeClr val="tx1"/>
                </a:solidFill>
                <a:effectLst/>
                <a:latin typeface="+mn-lt"/>
                <a:ea typeface="+mn-ea"/>
                <a:cs typeface="+mn-cs"/>
              </a:rPr>
              <a:t> hurts interoperability. </a:t>
            </a:r>
          </a:p>
          <a:p>
            <a:pPr marL="171450" indent="-171450">
              <a:buFont typeface="Arial" panose="020B0604020202020204" pitchFamily="34" charset="0"/>
              <a:buChar char="•"/>
            </a:pPr>
            <a:r>
              <a:rPr lang="en-US" sz="1200" kern="1200" baseline="0" dirty="0">
                <a:solidFill>
                  <a:schemeClr val="tx1"/>
                </a:solidFill>
                <a:effectLst/>
                <a:latin typeface="+mn-lt"/>
                <a:ea typeface="+mn-ea"/>
                <a:cs typeface="+mn-cs"/>
              </a:rPr>
              <a:t>Two providers may say they are OAuth 2 compliant, and have very different actual implementations</a:t>
            </a:r>
          </a:p>
          <a:p>
            <a:pPr marL="171450" indent="-171450">
              <a:buFont typeface="Arial" panose="020B0604020202020204" pitchFamily="34" charset="0"/>
              <a:buChar char="•"/>
            </a:pPr>
            <a:r>
              <a:rPr lang="en-US" sz="1200" kern="1200" baseline="0" dirty="0">
                <a:solidFill>
                  <a:schemeClr val="tx1"/>
                </a:solidFill>
                <a:effectLst/>
                <a:latin typeface="+mn-lt"/>
                <a:ea typeface="+mn-ea"/>
                <a:cs typeface="+mn-cs"/>
              </a:rPr>
              <a:t>Code you write for one provider may require a lot of work to support a different provider</a:t>
            </a:r>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95</a:t>
            </a:fld>
            <a:endParaRPr lang="en-US"/>
          </a:p>
        </p:txBody>
      </p:sp>
    </p:spTree>
    <p:extLst>
      <p:ext uri="{BB962C8B-B14F-4D97-AF65-F5344CB8AC3E}">
        <p14:creationId xmlns:p14="http://schemas.microsoft.com/office/powerpoint/2010/main" val="308124204"/>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There’s some controversy around 2.</a:t>
            </a:r>
            <a:r>
              <a:rPr lang="en-US" sz="1200" kern="1200" baseline="0" dirty="0">
                <a:solidFill>
                  <a:schemeClr val="tx1"/>
                </a:solidFill>
                <a:effectLst/>
                <a:latin typeface="+mn-lt"/>
                <a:ea typeface="+mn-ea"/>
                <a:cs typeface="+mn-cs"/>
              </a:rPr>
              <a:t>0 as well</a:t>
            </a:r>
            <a:r>
              <a:rPr lang="en-US" sz="1200" kern="1200" dirty="0">
                <a:solidFill>
                  <a:schemeClr val="tx1"/>
                </a:solidFill>
                <a:effectLst/>
                <a:latin typeface="+mn-lt"/>
                <a:ea typeface="+mn-ea"/>
                <a:cs typeface="+mn-cs"/>
              </a:rPr>
              <a:t>. </a:t>
            </a:r>
          </a:p>
          <a:p>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err="1">
                <a:solidFill>
                  <a:schemeClr val="tx1"/>
                </a:solidFill>
                <a:effectLst/>
                <a:latin typeface="+mn-lt"/>
                <a:ea typeface="+mn-ea"/>
                <a:cs typeface="+mn-cs"/>
              </a:rPr>
              <a:t>Eran</a:t>
            </a:r>
            <a:r>
              <a:rPr lang="en-US" sz="1200" kern="1200" dirty="0">
                <a:solidFill>
                  <a:schemeClr val="tx1"/>
                </a:solidFill>
                <a:effectLst/>
                <a:latin typeface="+mn-lt"/>
                <a:ea typeface="+mn-ea"/>
                <a:cs typeface="+mn-cs"/>
              </a:rPr>
              <a:t> Hammer was the </a:t>
            </a:r>
            <a:r>
              <a:rPr lang="en-US" sz="1200" b="1" kern="1200" dirty="0">
                <a:solidFill>
                  <a:schemeClr val="tx1"/>
                </a:solidFill>
                <a:effectLst/>
                <a:latin typeface="+mn-lt"/>
                <a:ea typeface="+mn-ea"/>
                <a:cs typeface="+mn-cs"/>
              </a:rPr>
              <a:t>lead author</a:t>
            </a:r>
            <a:r>
              <a:rPr lang="en-US" sz="1200" kern="1200" dirty="0">
                <a:solidFill>
                  <a:schemeClr val="tx1"/>
                </a:solidFill>
                <a:effectLst/>
                <a:latin typeface="+mn-lt"/>
                <a:ea typeface="+mn-ea"/>
                <a:cs typeface="+mn-cs"/>
              </a:rPr>
              <a:t> for the OAuth working group</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withdrew his name from the 2.0 specification prior to publishing</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0" indent="0">
              <a:buFont typeface="Arial" panose="020B0604020202020204" pitchFamily="34" charset="0"/>
              <a:buNone/>
            </a:pPr>
            <a:r>
              <a:rPr lang="en-US" sz="1200" kern="1200" dirty="0">
                <a:solidFill>
                  <a:schemeClr val="tx1"/>
                </a:solidFill>
                <a:effectLst/>
                <a:latin typeface="+mn-lt"/>
                <a:ea typeface="+mn-ea"/>
                <a:cs typeface="+mn-cs"/>
              </a:rPr>
              <a:t>“OAuth 2.0 and the Road to Hell”</a:t>
            </a:r>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96</a:t>
            </a:fld>
            <a:endParaRPr lang="en-US"/>
          </a:p>
        </p:txBody>
      </p:sp>
    </p:spTree>
    <p:extLst>
      <p:ext uri="{BB962C8B-B14F-4D97-AF65-F5344CB8AC3E}">
        <p14:creationId xmlns:p14="http://schemas.microsoft.com/office/powerpoint/2010/main" val="2917725884"/>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He goes on to say “If you consider yourself a security expert, use 2.0 after careful examination of its features. If you are not an expert, copy the implementation of a provider you trust to get it right or make sure you have some security experts on site to figure it out for you”.</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might just be sour grapes or a difference in vision for OAuth. </a:t>
            </a:r>
          </a:p>
          <a:p>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Make sure you research </a:t>
            </a:r>
            <a:r>
              <a:rPr lang="en-US" sz="1200" b="0" kern="1200" dirty="0">
                <a:solidFill>
                  <a:schemeClr val="tx1"/>
                </a:solidFill>
                <a:effectLst/>
                <a:latin typeface="+mn-lt"/>
                <a:ea typeface="+mn-ea"/>
                <a:cs typeface="+mn-cs"/>
              </a:rPr>
              <a:t>before</a:t>
            </a:r>
            <a:r>
              <a:rPr lang="en-US" sz="1200" b="0" kern="1200" baseline="0" dirty="0">
                <a:solidFill>
                  <a:schemeClr val="tx1"/>
                </a:solidFill>
                <a:effectLst/>
                <a:latin typeface="+mn-lt"/>
                <a:ea typeface="+mn-ea"/>
                <a:cs typeface="+mn-cs"/>
              </a:rPr>
              <a:t> choosing OAuth 2</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97</a:t>
            </a:fld>
            <a:endParaRPr lang="en-US"/>
          </a:p>
        </p:txBody>
      </p:sp>
    </p:spTree>
    <p:extLst>
      <p:ext uri="{BB962C8B-B14F-4D97-AF65-F5344CB8AC3E}">
        <p14:creationId xmlns:p14="http://schemas.microsoft.com/office/powerpoint/2010/main" val="1702253531"/>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Let’s talk about authentication vs authorization again.</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OAuth is a standard for </a:t>
            </a:r>
            <a:r>
              <a:rPr lang="en-US" sz="1200" u="sng" kern="1200" dirty="0">
                <a:solidFill>
                  <a:schemeClr val="tx1"/>
                </a:solidFill>
                <a:effectLst/>
                <a:latin typeface="+mn-lt"/>
                <a:ea typeface="+mn-ea"/>
                <a:cs typeface="+mn-cs"/>
              </a:rPr>
              <a:t>delegating authorization</a:t>
            </a:r>
            <a:r>
              <a:rPr lang="en-US" sz="1200" kern="1200" dirty="0">
                <a:solidFill>
                  <a:schemeClr val="tx1"/>
                </a:solidFill>
                <a:effectLst/>
                <a:latin typeface="+mn-lt"/>
                <a:ea typeface="+mn-ea"/>
                <a:cs typeface="+mn-cs"/>
              </a:rPr>
              <a:t> to an API.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About you, as a Resource Owner, </a:t>
            </a:r>
            <a:r>
              <a:rPr lang="en-US" sz="1200" b="1" u="sng" kern="1200" dirty="0">
                <a:solidFill>
                  <a:schemeClr val="tx1"/>
                </a:solidFill>
                <a:effectLst/>
                <a:latin typeface="+mn-lt"/>
                <a:ea typeface="+mn-ea"/>
                <a:cs typeface="+mn-cs"/>
              </a:rPr>
              <a:t>authorizing</a:t>
            </a:r>
            <a:r>
              <a:rPr lang="en-US" sz="1200" u="sng"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one application to access your data from another application.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It</a:t>
            </a:r>
            <a:r>
              <a:rPr lang="en-US" sz="1200" u="sng" kern="1200" dirty="0">
                <a:solidFill>
                  <a:schemeClr val="tx1"/>
                </a:solidFill>
                <a:effectLst/>
                <a:latin typeface="+mn-lt"/>
                <a:ea typeface="+mn-ea"/>
                <a:cs typeface="+mn-cs"/>
              </a:rPr>
              <a:t> is not an authentication protocol</a:t>
            </a:r>
            <a:r>
              <a:rPr lang="en-US" sz="1200" kern="1200" dirty="0">
                <a:solidFill>
                  <a:schemeClr val="tx1"/>
                </a:solidFill>
                <a:effectLst/>
                <a:latin typeface="+mn-lt"/>
                <a:ea typeface="+mn-ea"/>
                <a:cs typeface="+mn-cs"/>
              </a:rPr>
              <a:t> and should not be used as one, for two reasons.</a:t>
            </a:r>
          </a:p>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98</a:t>
            </a:fld>
            <a:endParaRPr lang="en-US"/>
          </a:p>
        </p:txBody>
      </p:sp>
    </p:spTree>
    <p:extLst>
      <p:ext uri="{BB962C8B-B14F-4D97-AF65-F5344CB8AC3E}">
        <p14:creationId xmlns:p14="http://schemas.microsoft.com/office/powerpoint/2010/main" val="1440116970"/>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First, whole point of </a:t>
            </a:r>
            <a:r>
              <a:rPr lang="en-US" sz="1200" kern="1200" baseline="0" dirty="0">
                <a:solidFill>
                  <a:schemeClr val="tx1"/>
                </a:solidFill>
                <a:effectLst/>
                <a:latin typeface="+mn-lt"/>
                <a:ea typeface="+mn-ea"/>
                <a:cs typeface="+mn-cs"/>
              </a:rPr>
              <a:t>authentication is to </a:t>
            </a:r>
            <a:r>
              <a:rPr lang="en-US" sz="1200" b="1" kern="1200" baseline="0" dirty="0">
                <a:solidFill>
                  <a:schemeClr val="tx1"/>
                </a:solidFill>
                <a:effectLst/>
                <a:latin typeface="+mn-lt"/>
                <a:ea typeface="+mn-ea"/>
                <a:cs typeface="+mn-cs"/>
              </a:rPr>
              <a:t>securely associate a request to an identity</a:t>
            </a:r>
          </a:p>
          <a:p>
            <a:endParaRPr lang="en-US" sz="1200" kern="1200" baseline="0" dirty="0">
              <a:solidFill>
                <a:schemeClr val="tx1"/>
              </a:solidFill>
              <a:effectLst/>
              <a:latin typeface="+mn-lt"/>
              <a:ea typeface="+mn-ea"/>
              <a:cs typeface="+mn-cs"/>
            </a:endParaRPr>
          </a:p>
          <a:p>
            <a:r>
              <a:rPr lang="en-US" sz="1200" kern="1200" baseline="0" dirty="0">
                <a:solidFill>
                  <a:schemeClr val="tx1"/>
                </a:solidFill>
                <a:effectLst/>
                <a:latin typeface="+mn-lt"/>
                <a:ea typeface="+mn-ea"/>
                <a:cs typeface="+mn-cs"/>
              </a:rPr>
              <a:t>OAuth access tokens </a:t>
            </a:r>
            <a:r>
              <a:rPr lang="en-US" sz="1200" b="1" kern="1200" baseline="0" dirty="0">
                <a:solidFill>
                  <a:schemeClr val="tx1"/>
                </a:solidFill>
                <a:effectLst/>
                <a:latin typeface="+mn-lt"/>
                <a:ea typeface="+mn-ea"/>
                <a:cs typeface="+mn-cs"/>
              </a:rPr>
              <a:t>don’t tell the client</a:t>
            </a:r>
            <a:r>
              <a:rPr lang="en-US" sz="1200" kern="1200" baseline="0" dirty="0">
                <a:solidFill>
                  <a:schemeClr val="tx1"/>
                </a:solidFill>
                <a:effectLst/>
                <a:latin typeface="+mn-lt"/>
                <a:ea typeface="+mn-ea"/>
                <a:cs typeface="+mn-cs"/>
              </a:rPr>
              <a:t> anything about user identity. </a:t>
            </a:r>
          </a:p>
          <a:p>
            <a:endParaRPr lang="en-US" sz="1200" kern="1200" baseline="0" dirty="0">
              <a:solidFill>
                <a:schemeClr val="tx1"/>
              </a:solidFill>
              <a:effectLst/>
              <a:latin typeface="+mn-lt"/>
              <a:ea typeface="+mn-ea"/>
              <a:cs typeface="+mn-cs"/>
            </a:endParaRPr>
          </a:p>
          <a:p>
            <a:r>
              <a:rPr lang="en-US" sz="1200" kern="1200" baseline="0" dirty="0">
                <a:solidFill>
                  <a:schemeClr val="tx1"/>
                </a:solidFill>
                <a:effectLst/>
                <a:latin typeface="+mn-lt"/>
                <a:ea typeface="+mn-ea"/>
                <a:cs typeface="+mn-cs"/>
              </a:rPr>
              <a:t>By definition, access tokens are </a:t>
            </a:r>
            <a:r>
              <a:rPr lang="en-US" sz="1200" b="1" kern="1200" baseline="0" dirty="0">
                <a:solidFill>
                  <a:schemeClr val="tx1"/>
                </a:solidFill>
                <a:effectLst/>
                <a:latin typeface="+mn-lt"/>
                <a:ea typeface="+mn-ea"/>
                <a:cs typeface="+mn-cs"/>
              </a:rPr>
              <a:t>opaque</a:t>
            </a:r>
            <a:r>
              <a:rPr lang="en-US" sz="1200" kern="1200" baseline="0" dirty="0">
                <a:solidFill>
                  <a:schemeClr val="tx1"/>
                </a:solidFill>
                <a:effectLst/>
                <a:latin typeface="+mn-lt"/>
                <a:ea typeface="+mn-ea"/>
                <a:cs typeface="+mn-cs"/>
              </a:rPr>
              <a:t> to the client. The client gets a token from the </a:t>
            </a:r>
            <a:r>
              <a:rPr lang="en-US" sz="1200" kern="1200" baseline="0" dirty="0" err="1">
                <a:solidFill>
                  <a:schemeClr val="tx1"/>
                </a:solidFill>
                <a:effectLst/>
                <a:latin typeface="+mn-lt"/>
                <a:ea typeface="+mn-ea"/>
                <a:cs typeface="+mn-cs"/>
              </a:rPr>
              <a:t>auth</a:t>
            </a:r>
            <a:r>
              <a:rPr lang="en-US" sz="1200" kern="1200" baseline="0" dirty="0">
                <a:solidFill>
                  <a:schemeClr val="tx1"/>
                </a:solidFill>
                <a:effectLst/>
                <a:latin typeface="+mn-lt"/>
                <a:ea typeface="+mn-ea"/>
                <a:cs typeface="+mn-cs"/>
              </a:rPr>
              <a:t> provider, and it uses the token to make API calls, but the token itself is a </a:t>
            </a:r>
            <a:r>
              <a:rPr lang="en-US" sz="1200" b="1" kern="1200" baseline="0" dirty="0">
                <a:solidFill>
                  <a:schemeClr val="tx1"/>
                </a:solidFill>
                <a:effectLst/>
                <a:latin typeface="+mn-lt"/>
                <a:ea typeface="+mn-ea"/>
                <a:cs typeface="+mn-cs"/>
              </a:rPr>
              <a:t>black box</a:t>
            </a:r>
            <a:r>
              <a:rPr lang="en-US" sz="1200" b="0" kern="1200" baseline="0" dirty="0">
                <a:solidFill>
                  <a:schemeClr val="tx1"/>
                </a:solidFill>
                <a:effectLst/>
                <a:latin typeface="+mn-lt"/>
                <a:ea typeface="+mn-ea"/>
                <a:cs typeface="+mn-cs"/>
              </a:rPr>
              <a:t> - </a:t>
            </a:r>
            <a:r>
              <a:rPr lang="en-US" sz="1200" kern="1200" baseline="0" dirty="0">
                <a:solidFill>
                  <a:schemeClr val="tx1"/>
                </a:solidFill>
                <a:effectLst/>
                <a:latin typeface="+mn-lt"/>
                <a:ea typeface="+mn-ea"/>
                <a:cs typeface="+mn-cs"/>
              </a:rPr>
              <a:t>client can’t parse it or extract data </a:t>
            </a:r>
          </a:p>
          <a:p>
            <a:endParaRPr lang="en-US" sz="1200" kern="1200" baseline="0" dirty="0">
              <a:solidFill>
                <a:schemeClr val="tx1"/>
              </a:solidFill>
              <a:effectLst/>
              <a:latin typeface="+mn-lt"/>
              <a:ea typeface="+mn-ea"/>
              <a:cs typeface="+mn-cs"/>
            </a:endParaRPr>
          </a:p>
          <a:p>
            <a:r>
              <a:rPr lang="en-US" dirty="0"/>
              <a:t>Therefore,</a:t>
            </a:r>
            <a:r>
              <a:rPr lang="en-US" baseline="0" dirty="0"/>
              <a:t> the access token can only tell us that the request is </a:t>
            </a:r>
            <a:r>
              <a:rPr lang="en-US" i="1" baseline="0" dirty="0"/>
              <a:t>allowed</a:t>
            </a:r>
            <a:r>
              <a:rPr lang="en-US" i="0" baseline="0" dirty="0"/>
              <a:t>. The token alone</a:t>
            </a:r>
            <a:r>
              <a:rPr lang="en-US" baseline="0" dirty="0"/>
              <a:t> cannot tell us </a:t>
            </a:r>
            <a:r>
              <a:rPr lang="en-US" b="1" baseline="0" dirty="0"/>
              <a:t>WHO</a:t>
            </a:r>
            <a:r>
              <a:rPr lang="en-US" b="0" baseline="0" dirty="0"/>
              <a:t> is making the request, and there is no authentication without a “who”</a:t>
            </a:r>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99</a:t>
            </a:fld>
            <a:endParaRPr lang="en-US"/>
          </a:p>
        </p:txBody>
      </p:sp>
    </p:spTree>
    <p:extLst>
      <p:ext uri="{BB962C8B-B14F-4D97-AF65-F5344CB8AC3E}">
        <p14:creationId xmlns:p14="http://schemas.microsoft.com/office/powerpoint/2010/main" val="17163854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75AA6396-395E-4ADA-8EE5-F328BC863A04}" type="datetimeFigureOut">
              <a:rPr lang="en-US" smtClean="0"/>
              <a:t>5/27/2020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39646834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5AA6396-395E-4ADA-8EE5-F328BC863A04}" type="datetimeFigureOut">
              <a:rPr lang="en-US" smtClean="0"/>
              <a:t>5/27/2020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189599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5AA6396-395E-4ADA-8EE5-F328BC863A04}" type="datetimeFigureOut">
              <a:rPr lang="en-US" smtClean="0"/>
              <a:t>5/27/2020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2725780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FD7D00"/>
                </a:solidFill>
                <a:latin typeface="Corbel" panose="020B0503020204020204" pitchFamily="34" charset="0"/>
              </a:defRPr>
            </a:lvl1pPr>
          </a:lstStyle>
          <a:p>
            <a:r>
              <a:rPr lang="en-US" dirty="0"/>
              <a:t>Click to edit Master title style</a:t>
            </a:r>
          </a:p>
        </p:txBody>
      </p:sp>
      <p:sp>
        <p:nvSpPr>
          <p:cNvPr id="3" name="Content Placeholder 2"/>
          <p:cNvSpPr>
            <a:spLocks noGrp="1"/>
          </p:cNvSpPr>
          <p:nvPr>
            <p:ph idx="1"/>
          </p:nvPr>
        </p:nvSpPr>
        <p:spPr/>
        <p:txBody>
          <a:bodyPr/>
          <a:lstStyle>
            <a:lvl1pPr>
              <a:defRPr sz="3000" baseline="0">
                <a:solidFill>
                  <a:srgbClr val="013947"/>
                </a:solidFill>
                <a:latin typeface="Corbel" panose="020B0503020204020204" pitchFamily="34" charset="0"/>
              </a:defRPr>
            </a:lvl1pPr>
            <a:lvl2pPr>
              <a:defRPr sz="2600" baseline="0">
                <a:solidFill>
                  <a:srgbClr val="013947"/>
                </a:solidFill>
                <a:latin typeface="Corbel" panose="020B0503020204020204" pitchFamily="34" charset="0"/>
              </a:defRPr>
            </a:lvl2pPr>
            <a:lvl3pPr>
              <a:defRPr sz="2400" baseline="0">
                <a:solidFill>
                  <a:srgbClr val="013947"/>
                </a:solidFill>
                <a:latin typeface="Corbel" panose="020B0503020204020204" pitchFamily="34" charset="0"/>
              </a:defRPr>
            </a:lvl3pPr>
            <a:lvl4pPr>
              <a:defRPr baseline="0">
                <a:solidFill>
                  <a:srgbClr val="013947"/>
                </a:solidFill>
                <a:latin typeface="Corbel" panose="020B0503020204020204" pitchFamily="34" charset="0"/>
              </a:defRPr>
            </a:lvl4pPr>
            <a:lvl5pPr>
              <a:defRPr baseline="0">
                <a:solidFill>
                  <a:srgbClr val="013947"/>
                </a:solidFill>
                <a:latin typeface="Corbel" panose="020B0503020204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75AA6396-395E-4ADA-8EE5-F328BC863A04}" type="datetimeFigureOut">
              <a:rPr lang="en-US" smtClean="0"/>
              <a:t>5/27/2020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9603973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5AA6396-395E-4ADA-8EE5-F328BC863A04}" type="datetimeFigureOut">
              <a:rPr lang="en-US" smtClean="0"/>
              <a:t>5/27/2020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2970179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5AA6396-395E-4ADA-8EE5-F328BC863A04}" type="datetimeFigureOut">
              <a:rPr lang="en-US" smtClean="0"/>
              <a:t>5/27/2020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40472877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5AA6396-395E-4ADA-8EE5-F328BC863A04}" type="datetimeFigureOut">
              <a:rPr lang="en-US" smtClean="0"/>
              <a:t>5/27/2020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5394065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5AA6396-395E-4ADA-8EE5-F328BC863A04}" type="datetimeFigureOut">
              <a:rPr lang="en-US" smtClean="0"/>
              <a:t>5/27/2020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8786120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5AA6396-395E-4ADA-8EE5-F328BC863A04}" type="datetimeFigureOut">
              <a:rPr lang="en-US" smtClean="0"/>
              <a:t>5/27/2020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4815758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5AA6396-395E-4ADA-8EE5-F328BC863A04}" type="datetimeFigureOut">
              <a:rPr lang="en-US" smtClean="0"/>
              <a:t>5/27/2020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6031794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5AA6396-395E-4ADA-8EE5-F328BC863A04}" type="datetimeFigureOut">
              <a:rPr lang="en-US" smtClean="0"/>
              <a:t>5/27/2020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27954184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5AA6396-395E-4ADA-8EE5-F328BC863A04}" type="datetimeFigureOut">
              <a:rPr lang="en-US" smtClean="0"/>
              <a:t>5/27/2020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D1A49E7-5589-4258-8FEA-6B6C7EDF729A}" type="slidenum">
              <a:rPr lang="en-US" smtClean="0"/>
              <a:t>‹#›</a:t>
            </a:fld>
            <a:endParaRPr lang="en-US"/>
          </a:p>
        </p:txBody>
      </p:sp>
    </p:spTree>
    <p:extLst>
      <p:ext uri="{BB962C8B-B14F-4D97-AF65-F5344CB8AC3E}">
        <p14:creationId xmlns:p14="http://schemas.microsoft.com/office/powerpoint/2010/main" val="2130273826"/>
      </p:ext>
    </p:extLst>
  </p:cSld>
  <p:clrMap bg1="lt1" tx1="dk1" bg2="lt2" tx2="dk2" accent1="accent1" accent2="accent2" accent3="accent3" accent4="accent4" accent5="accent5" accent6="accent6" hlink="hlink" folHlink="folHlink"/>
  <p:sldLayoutIdLst>
    <p:sldLayoutId id="2147483750" r:id="rId1"/>
    <p:sldLayoutId id="2147483751" r:id="rId2"/>
    <p:sldLayoutId id="2147483752" r:id="rId3"/>
    <p:sldLayoutId id="2147483753" r:id="rId4"/>
    <p:sldLayoutId id="2147483754" r:id="rId5"/>
    <p:sldLayoutId id="2147483755" r:id="rId6"/>
    <p:sldLayoutId id="2147483756" r:id="rId7"/>
    <p:sldLayoutId id="2147483757" r:id="rId8"/>
    <p:sldLayoutId id="2147483758" r:id="rId9"/>
    <p:sldLayoutId id="2147483759" r:id="rId10"/>
    <p:sldLayoutId id="214748376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01.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10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02.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hyperlink" Target="http://www.petry-johnson.com/" TargetMode="External"/><Relationship Id="rId2" Type="http://schemas.openxmlformats.org/officeDocument/2006/relationships/notesSlide" Target="../notesSlides/notesSlide118.xml"/><Relationship Id="rId1" Type="http://schemas.openxmlformats.org/officeDocument/2006/relationships/slideLayout" Target="../slideLayouts/slideLayout2.xml"/><Relationship Id="rId4" Type="http://schemas.openxmlformats.org/officeDocument/2006/relationships/hyperlink" Target="https://github.com/spetryjohnson/Talk-Patterns_of_Effective_Test_Setup/" TargetMode="External"/></Relationships>
</file>

<file path=ppt/slides/_rels/slide11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19.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2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3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3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4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5.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5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6.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6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7.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6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8.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6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9.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7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70.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7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71.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7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72.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7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73.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7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74.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7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75.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7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8.xml"/><Relationship Id="rId1" Type="http://schemas.openxmlformats.org/officeDocument/2006/relationships/slideLayout" Target="../slideLayouts/slideLayout2.xml"/><Relationship Id="rId5" Type="http://schemas.openxmlformats.org/officeDocument/2006/relationships/image" Target="../media/image33.emf"/><Relationship Id="rId4" Type="http://schemas.openxmlformats.org/officeDocument/2006/relationships/image" Target="../media/image32.png"/></Relationships>
</file>

<file path=ppt/slides/_rels/slide7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9.xml"/><Relationship Id="rId1" Type="http://schemas.openxmlformats.org/officeDocument/2006/relationships/slideLayout" Target="../slideLayouts/slideLayout2.xml"/><Relationship Id="rId4" Type="http://schemas.openxmlformats.org/officeDocument/2006/relationships/image" Target="../media/image33.emf"/></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0.xml"/><Relationship Id="rId1" Type="http://schemas.openxmlformats.org/officeDocument/2006/relationships/slideLayout" Target="../slideLayouts/slideLayout2.xml"/><Relationship Id="rId5" Type="http://schemas.openxmlformats.org/officeDocument/2006/relationships/image" Target="../media/image33.emf"/><Relationship Id="rId4" Type="http://schemas.openxmlformats.org/officeDocument/2006/relationships/image" Target="../media/image32.png"/></Relationships>
</file>

<file path=ppt/slides/_rels/slide8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1.xml"/><Relationship Id="rId1" Type="http://schemas.openxmlformats.org/officeDocument/2006/relationships/slideLayout" Target="../slideLayouts/slideLayout2.xml"/><Relationship Id="rId4" Type="http://schemas.openxmlformats.org/officeDocument/2006/relationships/image" Target="../media/image33.emf"/></Relationships>
</file>

<file path=ppt/slides/_rels/slide8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2.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emf"/></Relationships>
</file>

<file path=ppt/slides/_rels/slide8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3.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emf"/></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90.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9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92.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hyperlink" Target="http://hueniverse.com/2012/07/26/oauth-2-0-and-the-road-to-hell/" TargetMode="External"/><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hyperlink" Target="http://hueniverse.com/2012/07/26/oauth-2-0-and-the-road-to-hell/" TargetMode="External"/><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2069850"/>
          </a:xfrm>
        </p:spPr>
        <p:txBody>
          <a:bodyPr>
            <a:normAutofit/>
          </a:bodyPr>
          <a:lstStyle/>
          <a:p>
            <a:pPr algn="ctr"/>
            <a:r>
              <a:rPr lang="en-US" sz="5400" dirty="0"/>
              <a:t>Securing Your API Endpoints</a:t>
            </a:r>
            <a:br>
              <a:rPr lang="en-US" dirty="0"/>
            </a:br>
            <a:br>
              <a:rPr lang="en-US" sz="1100" dirty="0"/>
            </a:br>
            <a:r>
              <a:rPr lang="en-US" sz="4000" dirty="0">
                <a:solidFill>
                  <a:schemeClr val="bg1">
                    <a:lumMod val="65000"/>
                  </a:schemeClr>
                </a:solidFill>
              </a:rPr>
              <a:t>A practical guide to API authentication</a:t>
            </a:r>
          </a:p>
        </p:txBody>
      </p:sp>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2587739" y="2144123"/>
            <a:ext cx="7735712" cy="4351338"/>
          </a:xfrm>
        </p:spPr>
      </p:pic>
      <p:sp>
        <p:nvSpPr>
          <p:cNvPr id="5" name="TextBox 4"/>
          <p:cNvSpPr txBox="1"/>
          <p:nvPr/>
        </p:nvSpPr>
        <p:spPr>
          <a:xfrm>
            <a:off x="4799106" y="5972241"/>
            <a:ext cx="3185231" cy="646331"/>
          </a:xfrm>
          <a:prstGeom prst="rect">
            <a:avLst/>
          </a:prstGeom>
          <a:noFill/>
        </p:spPr>
        <p:txBody>
          <a:bodyPr wrap="none" rtlCol="0">
            <a:spAutoFit/>
          </a:bodyPr>
          <a:lstStyle/>
          <a:p>
            <a:r>
              <a:rPr lang="en-US" sz="2800" dirty="0">
                <a:solidFill>
                  <a:srgbClr val="FD7D00"/>
                </a:solidFill>
              </a:rPr>
              <a:t>@</a:t>
            </a:r>
            <a:r>
              <a:rPr lang="en-US" sz="3600" dirty="0">
                <a:solidFill>
                  <a:srgbClr val="FD7D00"/>
                </a:solidFill>
              </a:rPr>
              <a:t>spetryjohnson</a:t>
            </a:r>
            <a:endParaRPr lang="en-US" sz="2800" dirty="0">
              <a:solidFill>
                <a:srgbClr val="FD7D00"/>
              </a:solidFill>
            </a:endParaRPr>
          </a:p>
        </p:txBody>
      </p:sp>
    </p:spTree>
    <p:extLst>
      <p:ext uri="{BB962C8B-B14F-4D97-AF65-F5344CB8AC3E}">
        <p14:creationId xmlns:p14="http://schemas.microsoft.com/office/powerpoint/2010/main" val="21795276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2866292" y="333830"/>
            <a:ext cx="6051730" cy="6524170"/>
          </a:xfrm>
          <a:prstGeom prst="rect">
            <a:avLst/>
          </a:prstGeom>
        </p:spPr>
      </p:pic>
    </p:spTree>
    <p:extLst>
      <p:ext uri="{BB962C8B-B14F-4D97-AF65-F5344CB8AC3E}">
        <p14:creationId xmlns:p14="http://schemas.microsoft.com/office/powerpoint/2010/main" val="110754531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Access to identity API != authentication</a:t>
            </a:r>
          </a:p>
        </p:txBody>
      </p:sp>
      <p:sp>
        <p:nvSpPr>
          <p:cNvPr id="3" name="Content Placeholder 2"/>
          <p:cNvSpPr>
            <a:spLocks noGrp="1"/>
          </p:cNvSpPr>
          <p:nvPr>
            <p:ph idx="1"/>
          </p:nvPr>
        </p:nvSpPr>
        <p:spPr>
          <a:xfrm>
            <a:off x="838200" y="1911620"/>
            <a:ext cx="11215255" cy="4505498"/>
          </a:xfrm>
        </p:spPr>
        <p:txBody>
          <a:bodyPr>
            <a:noAutofit/>
          </a:bodyPr>
          <a:lstStyle/>
          <a:p>
            <a:endParaRPr lang="en-US" sz="4000" dirty="0"/>
          </a:p>
          <a:p>
            <a:endParaRPr lang="en-US" sz="4000" dirty="0"/>
          </a:p>
          <a:p>
            <a:pPr lvl="1"/>
            <a:endParaRPr lang="en-US" sz="3600" dirty="0"/>
          </a:p>
          <a:p>
            <a:endParaRPr lang="en-US" sz="4000" dirty="0"/>
          </a:p>
          <a:p>
            <a:pPr lvl="1"/>
            <a:endParaRPr lang="en-US" sz="3600" dirty="0"/>
          </a:p>
          <a:p>
            <a:pPr lvl="1"/>
            <a:endParaRPr lang="en-US" sz="3600" dirty="0"/>
          </a:p>
          <a:p>
            <a:endParaRPr lang="en-US" sz="4000" dirty="0"/>
          </a:p>
          <a:p>
            <a:endParaRPr lang="en-US" sz="4000" dirty="0"/>
          </a:p>
          <a:p>
            <a:endParaRPr lang="en-US" sz="4000" dirty="0"/>
          </a:p>
          <a:p>
            <a:endParaRPr lang="en-US" sz="4000" dirty="0"/>
          </a:p>
          <a:p>
            <a:endParaRPr lang="en-US" sz="4000" dirty="0"/>
          </a:p>
          <a:p>
            <a:pPr lvl="1"/>
            <a:endParaRPr lang="en-US" sz="3600" dirty="0"/>
          </a:p>
          <a:p>
            <a:endParaRPr lang="en-US" sz="4000" dirty="0"/>
          </a:p>
        </p:txBody>
      </p:sp>
      <p:pic>
        <p:nvPicPr>
          <p:cNvPr id="4" name="Picture 3"/>
          <p:cNvPicPr>
            <a:picLocks noChangeAspect="1"/>
          </p:cNvPicPr>
          <p:nvPr/>
        </p:nvPicPr>
        <p:blipFill>
          <a:blip r:embed="rId3"/>
          <a:stretch>
            <a:fillRect/>
          </a:stretch>
        </p:blipFill>
        <p:spPr>
          <a:xfrm>
            <a:off x="2776320" y="1544588"/>
            <a:ext cx="6920130" cy="4872530"/>
          </a:xfrm>
          <a:prstGeom prst="rect">
            <a:avLst/>
          </a:prstGeom>
        </p:spPr>
      </p:pic>
    </p:spTree>
    <p:extLst>
      <p:ext uri="{BB962C8B-B14F-4D97-AF65-F5344CB8AC3E}">
        <p14:creationId xmlns:p14="http://schemas.microsoft.com/office/powerpoint/2010/main" val="306934792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Access to identity API != authentication</a:t>
            </a:r>
          </a:p>
        </p:txBody>
      </p:sp>
      <p:sp>
        <p:nvSpPr>
          <p:cNvPr id="3" name="Content Placeholder 2"/>
          <p:cNvSpPr>
            <a:spLocks noGrp="1"/>
          </p:cNvSpPr>
          <p:nvPr>
            <p:ph idx="1"/>
          </p:nvPr>
        </p:nvSpPr>
        <p:spPr>
          <a:xfrm>
            <a:off x="838200" y="1911620"/>
            <a:ext cx="11215255" cy="4505498"/>
          </a:xfrm>
        </p:spPr>
        <p:txBody>
          <a:bodyPr>
            <a:noAutofit/>
          </a:bodyPr>
          <a:lstStyle/>
          <a:p>
            <a:endParaRPr lang="en-US" sz="4000" dirty="0"/>
          </a:p>
          <a:p>
            <a:endParaRPr lang="en-US" sz="4000" dirty="0"/>
          </a:p>
          <a:p>
            <a:pPr lvl="1"/>
            <a:endParaRPr lang="en-US" sz="3600" dirty="0"/>
          </a:p>
          <a:p>
            <a:endParaRPr lang="en-US" sz="4000" dirty="0"/>
          </a:p>
          <a:p>
            <a:pPr lvl="1"/>
            <a:endParaRPr lang="en-US" sz="3600" dirty="0"/>
          </a:p>
          <a:p>
            <a:pPr lvl="1"/>
            <a:endParaRPr lang="en-US" sz="3600" dirty="0"/>
          </a:p>
          <a:p>
            <a:endParaRPr lang="en-US" sz="4000" dirty="0"/>
          </a:p>
          <a:p>
            <a:endParaRPr lang="en-US" sz="4000" dirty="0"/>
          </a:p>
          <a:p>
            <a:endParaRPr lang="en-US" sz="4000" dirty="0"/>
          </a:p>
          <a:p>
            <a:endParaRPr lang="en-US" sz="4000" dirty="0"/>
          </a:p>
          <a:p>
            <a:endParaRPr lang="en-US" sz="4000" dirty="0"/>
          </a:p>
          <a:p>
            <a:pPr lvl="1"/>
            <a:endParaRPr lang="en-US" sz="3600" dirty="0"/>
          </a:p>
          <a:p>
            <a:endParaRPr lang="en-US" sz="4000" dirty="0"/>
          </a:p>
        </p:txBody>
      </p:sp>
      <p:pic>
        <p:nvPicPr>
          <p:cNvPr id="5" name="Picture 4"/>
          <p:cNvPicPr>
            <a:picLocks noChangeAspect="1"/>
          </p:cNvPicPr>
          <p:nvPr/>
        </p:nvPicPr>
        <p:blipFill>
          <a:blip r:embed="rId3"/>
          <a:stretch>
            <a:fillRect/>
          </a:stretch>
        </p:blipFill>
        <p:spPr>
          <a:xfrm>
            <a:off x="2095500" y="1911620"/>
            <a:ext cx="8420100" cy="4904750"/>
          </a:xfrm>
          <a:prstGeom prst="rect">
            <a:avLst/>
          </a:prstGeom>
        </p:spPr>
      </p:pic>
      <p:pic>
        <p:nvPicPr>
          <p:cNvPr id="6" name="Picture 5"/>
          <p:cNvPicPr>
            <a:picLocks noChangeAspect="1"/>
          </p:cNvPicPr>
          <p:nvPr/>
        </p:nvPicPr>
        <p:blipFill>
          <a:blip r:embed="rId4"/>
          <a:stretch>
            <a:fillRect/>
          </a:stretch>
        </p:blipFill>
        <p:spPr>
          <a:xfrm>
            <a:off x="3390900" y="5950393"/>
            <a:ext cx="5407938" cy="865977"/>
          </a:xfrm>
          <a:prstGeom prst="rect">
            <a:avLst/>
          </a:prstGeom>
        </p:spPr>
      </p:pic>
    </p:spTree>
    <p:extLst>
      <p:ext uri="{BB962C8B-B14F-4D97-AF65-F5344CB8AC3E}">
        <p14:creationId xmlns:p14="http://schemas.microsoft.com/office/powerpoint/2010/main" val="356565670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Access to identity API != authentication</a:t>
            </a:r>
          </a:p>
        </p:txBody>
      </p:sp>
      <p:sp>
        <p:nvSpPr>
          <p:cNvPr id="3" name="Content Placeholder 2"/>
          <p:cNvSpPr>
            <a:spLocks noGrp="1"/>
          </p:cNvSpPr>
          <p:nvPr>
            <p:ph idx="1"/>
          </p:nvPr>
        </p:nvSpPr>
        <p:spPr>
          <a:xfrm>
            <a:off x="838200" y="1911620"/>
            <a:ext cx="11215255" cy="4505498"/>
          </a:xfrm>
        </p:spPr>
        <p:txBody>
          <a:bodyPr>
            <a:noAutofit/>
          </a:bodyPr>
          <a:lstStyle/>
          <a:p>
            <a:endParaRPr lang="en-US" sz="4000" dirty="0"/>
          </a:p>
          <a:p>
            <a:endParaRPr lang="en-US" sz="4000" dirty="0"/>
          </a:p>
          <a:p>
            <a:pPr lvl="1"/>
            <a:endParaRPr lang="en-US" sz="3600" dirty="0"/>
          </a:p>
          <a:p>
            <a:endParaRPr lang="en-US" sz="4000" dirty="0"/>
          </a:p>
          <a:p>
            <a:pPr lvl="1"/>
            <a:endParaRPr lang="en-US" sz="3600" dirty="0"/>
          </a:p>
          <a:p>
            <a:pPr lvl="1"/>
            <a:endParaRPr lang="en-US" sz="3600" dirty="0"/>
          </a:p>
          <a:p>
            <a:endParaRPr lang="en-US" sz="4000" dirty="0"/>
          </a:p>
          <a:p>
            <a:endParaRPr lang="en-US" sz="4000" dirty="0"/>
          </a:p>
          <a:p>
            <a:endParaRPr lang="en-US" sz="4000" dirty="0"/>
          </a:p>
          <a:p>
            <a:endParaRPr lang="en-US" sz="4000" dirty="0"/>
          </a:p>
          <a:p>
            <a:endParaRPr lang="en-US" sz="4000" dirty="0"/>
          </a:p>
          <a:p>
            <a:pPr lvl="1"/>
            <a:endParaRPr lang="en-US" sz="3600" dirty="0"/>
          </a:p>
          <a:p>
            <a:endParaRPr lang="en-US" sz="4000" dirty="0"/>
          </a:p>
        </p:txBody>
      </p:sp>
      <p:pic>
        <p:nvPicPr>
          <p:cNvPr id="6" name="Picture 5"/>
          <p:cNvPicPr>
            <a:picLocks noChangeAspect="1"/>
          </p:cNvPicPr>
          <p:nvPr/>
        </p:nvPicPr>
        <p:blipFill>
          <a:blip r:embed="rId3"/>
          <a:stretch>
            <a:fillRect/>
          </a:stretch>
        </p:blipFill>
        <p:spPr>
          <a:xfrm>
            <a:off x="2081212" y="1551676"/>
            <a:ext cx="8396288" cy="5306324"/>
          </a:xfrm>
          <a:prstGeom prst="rect">
            <a:avLst/>
          </a:prstGeom>
        </p:spPr>
      </p:pic>
      <p:pic>
        <p:nvPicPr>
          <p:cNvPr id="8" name="Picture 7"/>
          <p:cNvPicPr>
            <a:picLocks noChangeAspect="1"/>
          </p:cNvPicPr>
          <p:nvPr/>
        </p:nvPicPr>
        <p:blipFill>
          <a:blip r:embed="rId4"/>
          <a:stretch>
            <a:fillRect/>
          </a:stretch>
        </p:blipFill>
        <p:spPr>
          <a:xfrm>
            <a:off x="5910262" y="5124450"/>
            <a:ext cx="433388" cy="979834"/>
          </a:xfrm>
          <a:prstGeom prst="rect">
            <a:avLst/>
          </a:prstGeom>
        </p:spPr>
      </p:pic>
    </p:spTree>
    <p:extLst>
      <p:ext uri="{BB962C8B-B14F-4D97-AF65-F5344CB8AC3E}">
        <p14:creationId xmlns:p14="http://schemas.microsoft.com/office/powerpoint/2010/main" val="276626565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Access token != authentication</a:t>
            </a:r>
          </a:p>
        </p:txBody>
      </p:sp>
      <p:sp>
        <p:nvSpPr>
          <p:cNvPr id="3" name="Content Placeholder 2"/>
          <p:cNvSpPr>
            <a:spLocks noGrp="1"/>
          </p:cNvSpPr>
          <p:nvPr>
            <p:ph idx="1"/>
          </p:nvPr>
        </p:nvSpPr>
        <p:spPr>
          <a:xfrm>
            <a:off x="838200" y="1911620"/>
            <a:ext cx="11215255" cy="4505498"/>
          </a:xfrm>
        </p:spPr>
        <p:txBody>
          <a:bodyPr>
            <a:noAutofit/>
          </a:bodyPr>
          <a:lstStyle/>
          <a:p>
            <a:r>
              <a:rPr lang="en-US" sz="4000" dirty="0"/>
              <a:t>DO NOT use resource authorization as proof of authentication</a:t>
            </a:r>
          </a:p>
          <a:p>
            <a:endParaRPr lang="en-US" sz="4000" dirty="0"/>
          </a:p>
          <a:p>
            <a:endParaRPr lang="en-US" sz="4000" dirty="0"/>
          </a:p>
          <a:p>
            <a:endParaRPr lang="en-US" sz="4000" dirty="0"/>
          </a:p>
          <a:p>
            <a:endParaRPr lang="en-US" sz="4000" dirty="0"/>
          </a:p>
          <a:p>
            <a:pPr lvl="1"/>
            <a:endParaRPr lang="en-US" sz="3600" dirty="0"/>
          </a:p>
          <a:p>
            <a:endParaRPr lang="en-US" sz="4000" dirty="0"/>
          </a:p>
          <a:p>
            <a:pPr lvl="1"/>
            <a:endParaRPr lang="en-US" sz="3600" dirty="0"/>
          </a:p>
          <a:p>
            <a:pPr lvl="1"/>
            <a:endParaRPr lang="en-US" sz="3600" dirty="0"/>
          </a:p>
          <a:p>
            <a:endParaRPr lang="en-US" sz="4000" dirty="0"/>
          </a:p>
          <a:p>
            <a:endParaRPr lang="en-US" sz="4000" dirty="0"/>
          </a:p>
          <a:p>
            <a:endParaRPr lang="en-US" sz="4000" dirty="0"/>
          </a:p>
          <a:p>
            <a:endParaRPr lang="en-US" sz="4000" dirty="0"/>
          </a:p>
          <a:p>
            <a:endParaRPr lang="en-US" sz="4000" dirty="0"/>
          </a:p>
          <a:p>
            <a:pPr lvl="1"/>
            <a:endParaRPr lang="en-US" sz="3600" dirty="0"/>
          </a:p>
          <a:p>
            <a:endParaRPr lang="en-US" sz="4000" dirty="0"/>
          </a:p>
        </p:txBody>
      </p:sp>
    </p:spTree>
    <p:extLst>
      <p:ext uri="{BB962C8B-B14F-4D97-AF65-F5344CB8AC3E}">
        <p14:creationId xmlns:p14="http://schemas.microsoft.com/office/powerpoint/2010/main" val="138521869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OpenID Connect</a:t>
            </a:r>
          </a:p>
        </p:txBody>
      </p:sp>
      <p:sp>
        <p:nvSpPr>
          <p:cNvPr id="3" name="Content Placeholder 2"/>
          <p:cNvSpPr>
            <a:spLocks noGrp="1"/>
          </p:cNvSpPr>
          <p:nvPr>
            <p:ph idx="1"/>
          </p:nvPr>
        </p:nvSpPr>
        <p:spPr>
          <a:xfrm>
            <a:off x="838200" y="1911620"/>
            <a:ext cx="11215255" cy="4505498"/>
          </a:xfrm>
        </p:spPr>
        <p:txBody>
          <a:bodyPr>
            <a:noAutofit/>
          </a:bodyPr>
          <a:lstStyle/>
          <a:p>
            <a:r>
              <a:rPr lang="en-US" sz="4000" dirty="0"/>
              <a:t>Open standard, built </a:t>
            </a:r>
            <a:r>
              <a:rPr lang="en-US" sz="4000" b="1" dirty="0"/>
              <a:t>on top of</a:t>
            </a:r>
            <a:r>
              <a:rPr lang="en-US" sz="4000" dirty="0"/>
              <a:t> OAuth 2.0</a:t>
            </a:r>
          </a:p>
          <a:p>
            <a:pPr lvl="1"/>
            <a:r>
              <a:rPr lang="en-US" sz="3600" dirty="0"/>
              <a:t>ID Tokens – gives authentication data to client</a:t>
            </a:r>
          </a:p>
          <a:p>
            <a:pPr lvl="1"/>
            <a:r>
              <a:rPr lang="en-US" sz="3600" dirty="0"/>
              <a:t>Audience restrictions</a:t>
            </a:r>
          </a:p>
          <a:p>
            <a:endParaRPr lang="en-US" sz="4400" dirty="0"/>
          </a:p>
          <a:p>
            <a:r>
              <a:rPr lang="en-US" sz="4000" dirty="0"/>
              <a:t>Enables</a:t>
            </a:r>
            <a:r>
              <a:rPr lang="en-US" sz="4400" dirty="0"/>
              <a:t> </a:t>
            </a:r>
            <a:r>
              <a:rPr lang="en-US" sz="4000" dirty="0"/>
              <a:t>authentication against </a:t>
            </a:r>
            <a:r>
              <a:rPr lang="en-US" sz="4000" b="1" dirty="0"/>
              <a:t>3</a:t>
            </a:r>
            <a:r>
              <a:rPr lang="en-US" sz="4000" b="1" baseline="30000" dirty="0"/>
              <a:t>rd</a:t>
            </a:r>
            <a:r>
              <a:rPr lang="en-US" sz="4000" b="1" dirty="0"/>
              <a:t> party identity providers</a:t>
            </a:r>
            <a:endParaRPr lang="en-US" sz="4400" dirty="0"/>
          </a:p>
          <a:p>
            <a:endParaRPr lang="en-US" sz="4400" dirty="0"/>
          </a:p>
          <a:p>
            <a:endParaRPr lang="en-US" sz="4400" dirty="0"/>
          </a:p>
          <a:p>
            <a:endParaRPr lang="en-US" sz="4000" dirty="0"/>
          </a:p>
          <a:p>
            <a:endParaRPr lang="en-US" sz="4000" dirty="0"/>
          </a:p>
          <a:p>
            <a:endParaRPr lang="en-US" sz="4000" dirty="0"/>
          </a:p>
          <a:p>
            <a:pPr lvl="1"/>
            <a:endParaRPr lang="en-US" sz="3600" dirty="0"/>
          </a:p>
          <a:p>
            <a:endParaRPr lang="en-US" sz="4000" dirty="0"/>
          </a:p>
          <a:p>
            <a:pPr lvl="1"/>
            <a:endParaRPr lang="en-US" sz="3600" dirty="0"/>
          </a:p>
          <a:p>
            <a:pPr lvl="1"/>
            <a:endParaRPr lang="en-US" sz="3600" dirty="0"/>
          </a:p>
          <a:p>
            <a:endParaRPr lang="en-US" sz="4000" dirty="0"/>
          </a:p>
          <a:p>
            <a:endParaRPr lang="en-US" sz="4000" dirty="0"/>
          </a:p>
          <a:p>
            <a:endParaRPr lang="en-US" sz="4000" dirty="0"/>
          </a:p>
          <a:p>
            <a:endParaRPr lang="en-US" sz="4000" dirty="0"/>
          </a:p>
          <a:p>
            <a:endParaRPr lang="en-US" sz="4000" dirty="0"/>
          </a:p>
          <a:p>
            <a:pPr lvl="1"/>
            <a:endParaRPr lang="en-US" sz="3600" dirty="0"/>
          </a:p>
          <a:p>
            <a:endParaRPr lang="en-US" sz="4000" dirty="0"/>
          </a:p>
        </p:txBody>
      </p:sp>
    </p:spTree>
    <p:extLst>
      <p:ext uri="{BB962C8B-B14F-4D97-AF65-F5344CB8AC3E}">
        <p14:creationId xmlns:p14="http://schemas.microsoft.com/office/powerpoint/2010/main" val="308282452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1799125" y="592381"/>
            <a:ext cx="8616169" cy="5913926"/>
          </a:xfrm>
          <a:prstGeom prst="rect">
            <a:avLst/>
          </a:prstGeom>
        </p:spPr>
      </p:pic>
    </p:spTree>
    <p:extLst>
      <p:ext uri="{BB962C8B-B14F-4D97-AF65-F5344CB8AC3E}">
        <p14:creationId xmlns:p14="http://schemas.microsoft.com/office/powerpoint/2010/main" val="334131649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05934" y="2380192"/>
            <a:ext cx="10515600" cy="1325563"/>
          </a:xfrm>
        </p:spPr>
        <p:txBody>
          <a:bodyPr>
            <a:normAutofit/>
          </a:bodyPr>
          <a:lstStyle/>
          <a:p>
            <a:pPr algn="ctr"/>
            <a:r>
              <a:rPr lang="en-US" sz="4800" dirty="0"/>
              <a:t>So what should </a:t>
            </a:r>
            <a:r>
              <a:rPr lang="en-US" sz="4800" b="1" dirty="0"/>
              <a:t>you</a:t>
            </a:r>
            <a:r>
              <a:rPr lang="en-US" sz="4800" dirty="0"/>
              <a:t> use?</a:t>
            </a:r>
            <a:endParaRPr lang="en-US" sz="4800" b="1" dirty="0"/>
          </a:p>
        </p:txBody>
      </p:sp>
    </p:spTree>
    <p:extLst>
      <p:ext uri="{BB962C8B-B14F-4D97-AF65-F5344CB8AC3E}">
        <p14:creationId xmlns:p14="http://schemas.microsoft.com/office/powerpoint/2010/main" val="248629706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Choose your own adventure</a:t>
            </a:r>
          </a:p>
        </p:txBody>
      </p:sp>
      <p:sp>
        <p:nvSpPr>
          <p:cNvPr id="3" name="Content Placeholder 2"/>
          <p:cNvSpPr>
            <a:spLocks noGrp="1"/>
          </p:cNvSpPr>
          <p:nvPr>
            <p:ph idx="1"/>
          </p:nvPr>
        </p:nvSpPr>
        <p:spPr>
          <a:xfrm>
            <a:off x="838200" y="1911620"/>
            <a:ext cx="11215255" cy="4505498"/>
          </a:xfrm>
        </p:spPr>
        <p:txBody>
          <a:bodyPr>
            <a:noAutofit/>
          </a:bodyPr>
          <a:lstStyle/>
          <a:p>
            <a:pPr marL="0" indent="0">
              <a:buNone/>
            </a:pPr>
            <a:r>
              <a:rPr lang="en-US" sz="4000" dirty="0"/>
              <a:t>Consider </a:t>
            </a:r>
            <a:r>
              <a:rPr lang="en-US" sz="4000" b="1" dirty="0"/>
              <a:t>client certificates</a:t>
            </a:r>
            <a:r>
              <a:rPr lang="en-US" sz="4000" dirty="0"/>
              <a:t> for…</a:t>
            </a:r>
          </a:p>
          <a:p>
            <a:endParaRPr lang="en-US" sz="4000" dirty="0"/>
          </a:p>
          <a:p>
            <a:r>
              <a:rPr lang="en-US" sz="3600" dirty="0"/>
              <a:t>Intranet logins against Active Directory, or</a:t>
            </a:r>
            <a:br>
              <a:rPr lang="en-US" sz="3600" dirty="0"/>
            </a:br>
            <a:endParaRPr lang="en-US" sz="3600" dirty="0"/>
          </a:p>
          <a:p>
            <a:r>
              <a:rPr lang="en-US" sz="3600" dirty="0"/>
              <a:t>Other enterprise scenarios</a:t>
            </a:r>
          </a:p>
          <a:p>
            <a:endParaRPr lang="en-US" sz="3600" dirty="0"/>
          </a:p>
          <a:p>
            <a:pPr lvl="1"/>
            <a:endParaRPr lang="en-US" sz="3200" dirty="0"/>
          </a:p>
          <a:p>
            <a:endParaRPr lang="en-US" sz="4000" dirty="0"/>
          </a:p>
          <a:p>
            <a:endParaRPr lang="en-US" sz="4000" dirty="0"/>
          </a:p>
          <a:p>
            <a:endParaRPr lang="en-US" sz="4000" dirty="0"/>
          </a:p>
          <a:p>
            <a:pPr lvl="1"/>
            <a:endParaRPr lang="en-US" sz="3600" dirty="0"/>
          </a:p>
          <a:p>
            <a:endParaRPr lang="en-US" sz="4000" dirty="0"/>
          </a:p>
          <a:p>
            <a:pPr lvl="1"/>
            <a:endParaRPr lang="en-US" sz="3600" dirty="0"/>
          </a:p>
          <a:p>
            <a:pPr lvl="1"/>
            <a:endParaRPr lang="en-US" sz="3600" dirty="0"/>
          </a:p>
          <a:p>
            <a:endParaRPr lang="en-US" sz="4000" dirty="0"/>
          </a:p>
          <a:p>
            <a:endParaRPr lang="en-US" sz="4000" dirty="0"/>
          </a:p>
          <a:p>
            <a:endParaRPr lang="en-US" sz="4000" dirty="0"/>
          </a:p>
          <a:p>
            <a:endParaRPr lang="en-US" sz="4000" dirty="0"/>
          </a:p>
          <a:p>
            <a:endParaRPr lang="en-US" sz="4000" dirty="0"/>
          </a:p>
          <a:p>
            <a:pPr lvl="1"/>
            <a:endParaRPr lang="en-US" sz="3600" dirty="0"/>
          </a:p>
          <a:p>
            <a:endParaRPr lang="en-US" sz="4000" dirty="0"/>
          </a:p>
        </p:txBody>
      </p:sp>
    </p:spTree>
    <p:extLst>
      <p:ext uri="{BB962C8B-B14F-4D97-AF65-F5344CB8AC3E}">
        <p14:creationId xmlns:p14="http://schemas.microsoft.com/office/powerpoint/2010/main" val="17490320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Choose your own adventure</a:t>
            </a:r>
          </a:p>
        </p:txBody>
      </p:sp>
      <p:sp>
        <p:nvSpPr>
          <p:cNvPr id="3" name="Content Placeholder 2"/>
          <p:cNvSpPr>
            <a:spLocks noGrp="1"/>
          </p:cNvSpPr>
          <p:nvPr>
            <p:ph idx="1"/>
          </p:nvPr>
        </p:nvSpPr>
        <p:spPr>
          <a:xfrm>
            <a:off x="838200" y="1911620"/>
            <a:ext cx="11215255" cy="4505498"/>
          </a:xfrm>
        </p:spPr>
        <p:txBody>
          <a:bodyPr>
            <a:noAutofit/>
          </a:bodyPr>
          <a:lstStyle/>
          <a:p>
            <a:pPr marL="0" indent="0">
              <a:buNone/>
            </a:pPr>
            <a:r>
              <a:rPr lang="en-US" sz="4000" dirty="0"/>
              <a:t>Consider </a:t>
            </a:r>
            <a:r>
              <a:rPr lang="en-US" sz="4000" b="1" dirty="0"/>
              <a:t>HTTP Basic </a:t>
            </a:r>
            <a:r>
              <a:rPr lang="en-US" sz="4000" b="1" dirty="0" err="1"/>
              <a:t>Auth</a:t>
            </a:r>
            <a:r>
              <a:rPr lang="en-US" sz="4000" dirty="0"/>
              <a:t> for…</a:t>
            </a:r>
            <a:br>
              <a:rPr lang="en-US" sz="4000" dirty="0"/>
            </a:br>
            <a:endParaRPr lang="en-US" sz="4000" dirty="0"/>
          </a:p>
          <a:p>
            <a:r>
              <a:rPr lang="en-US" sz="3600" dirty="0"/>
              <a:t>Authenticating server-to-server API calls against a standard database, like </a:t>
            </a:r>
            <a:r>
              <a:rPr lang="en-US" sz="3600" dirty="0" err="1"/>
              <a:t>ActiveDirectory</a:t>
            </a:r>
            <a:endParaRPr lang="en-US" sz="3600" dirty="0"/>
          </a:p>
          <a:p>
            <a:endParaRPr lang="en-US" sz="3600" dirty="0"/>
          </a:p>
          <a:p>
            <a:endParaRPr lang="en-US" sz="4000" dirty="0"/>
          </a:p>
          <a:p>
            <a:endParaRPr lang="en-US" sz="4000" dirty="0"/>
          </a:p>
          <a:p>
            <a:pPr lvl="1"/>
            <a:endParaRPr lang="en-US" sz="3600" dirty="0"/>
          </a:p>
          <a:p>
            <a:endParaRPr lang="en-US" sz="4000" dirty="0"/>
          </a:p>
          <a:p>
            <a:pPr lvl="1"/>
            <a:endParaRPr lang="en-US" sz="3600" dirty="0"/>
          </a:p>
          <a:p>
            <a:pPr lvl="1"/>
            <a:endParaRPr lang="en-US" sz="3600" dirty="0"/>
          </a:p>
          <a:p>
            <a:endParaRPr lang="en-US" sz="4000" dirty="0"/>
          </a:p>
          <a:p>
            <a:endParaRPr lang="en-US" sz="4000" dirty="0"/>
          </a:p>
          <a:p>
            <a:endParaRPr lang="en-US" sz="4000" dirty="0"/>
          </a:p>
          <a:p>
            <a:endParaRPr lang="en-US" sz="4000" dirty="0"/>
          </a:p>
          <a:p>
            <a:endParaRPr lang="en-US" sz="4000" dirty="0"/>
          </a:p>
          <a:p>
            <a:pPr lvl="1"/>
            <a:endParaRPr lang="en-US" sz="3600" dirty="0"/>
          </a:p>
          <a:p>
            <a:endParaRPr lang="en-US" sz="4000" dirty="0"/>
          </a:p>
        </p:txBody>
      </p:sp>
    </p:spTree>
    <p:extLst>
      <p:ext uri="{BB962C8B-B14F-4D97-AF65-F5344CB8AC3E}">
        <p14:creationId xmlns:p14="http://schemas.microsoft.com/office/powerpoint/2010/main" val="92217389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Choose your own adventure</a:t>
            </a:r>
          </a:p>
        </p:txBody>
      </p:sp>
      <p:sp>
        <p:nvSpPr>
          <p:cNvPr id="3" name="Content Placeholder 2"/>
          <p:cNvSpPr>
            <a:spLocks noGrp="1"/>
          </p:cNvSpPr>
          <p:nvPr>
            <p:ph idx="1"/>
          </p:nvPr>
        </p:nvSpPr>
        <p:spPr>
          <a:xfrm>
            <a:off x="838200" y="1911620"/>
            <a:ext cx="11215255" cy="4505498"/>
          </a:xfrm>
        </p:spPr>
        <p:txBody>
          <a:bodyPr>
            <a:noAutofit/>
          </a:bodyPr>
          <a:lstStyle/>
          <a:p>
            <a:pPr marL="0" indent="0">
              <a:buNone/>
            </a:pPr>
            <a:r>
              <a:rPr lang="en-US" sz="4000" dirty="0"/>
              <a:t>Consider </a:t>
            </a:r>
            <a:r>
              <a:rPr lang="en-US" sz="4000" b="1" dirty="0"/>
              <a:t>HTTP Digest </a:t>
            </a:r>
            <a:r>
              <a:rPr lang="en-US" sz="4000" b="1" dirty="0" err="1"/>
              <a:t>Auth</a:t>
            </a:r>
            <a:r>
              <a:rPr lang="en-US" sz="4000" dirty="0"/>
              <a:t> for…</a:t>
            </a:r>
          </a:p>
          <a:p>
            <a:endParaRPr lang="en-US" sz="4000" dirty="0"/>
          </a:p>
          <a:p>
            <a:r>
              <a:rPr lang="en-US" sz="3600" dirty="0"/>
              <a:t>Nothing. Don't ever do this.</a:t>
            </a:r>
          </a:p>
          <a:p>
            <a:endParaRPr lang="en-US" sz="3600" dirty="0"/>
          </a:p>
          <a:p>
            <a:endParaRPr lang="en-US" sz="4000" dirty="0"/>
          </a:p>
          <a:p>
            <a:endParaRPr lang="en-US" sz="4000" dirty="0"/>
          </a:p>
          <a:p>
            <a:endParaRPr lang="en-US" sz="4000" dirty="0"/>
          </a:p>
          <a:p>
            <a:pPr lvl="1"/>
            <a:endParaRPr lang="en-US" sz="3600" dirty="0"/>
          </a:p>
          <a:p>
            <a:endParaRPr lang="en-US" sz="4000" dirty="0"/>
          </a:p>
          <a:p>
            <a:pPr lvl="1"/>
            <a:endParaRPr lang="en-US" sz="3600" dirty="0"/>
          </a:p>
          <a:p>
            <a:pPr lvl="1"/>
            <a:endParaRPr lang="en-US" sz="3600" dirty="0"/>
          </a:p>
          <a:p>
            <a:endParaRPr lang="en-US" sz="4000" dirty="0"/>
          </a:p>
          <a:p>
            <a:endParaRPr lang="en-US" sz="4000" dirty="0"/>
          </a:p>
          <a:p>
            <a:endParaRPr lang="en-US" sz="4000" dirty="0"/>
          </a:p>
          <a:p>
            <a:endParaRPr lang="en-US" sz="4000" dirty="0"/>
          </a:p>
          <a:p>
            <a:endParaRPr lang="en-US" sz="4000" dirty="0"/>
          </a:p>
          <a:p>
            <a:pPr lvl="1"/>
            <a:endParaRPr lang="en-US" sz="3600" dirty="0"/>
          </a:p>
          <a:p>
            <a:endParaRPr lang="en-US" sz="4000" dirty="0"/>
          </a:p>
        </p:txBody>
      </p:sp>
    </p:spTree>
    <p:extLst>
      <p:ext uri="{BB962C8B-B14F-4D97-AF65-F5344CB8AC3E}">
        <p14:creationId xmlns:p14="http://schemas.microsoft.com/office/powerpoint/2010/main" val="15629466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1958303" y="545124"/>
            <a:ext cx="8626171" cy="5959900"/>
          </a:xfrm>
          <a:prstGeom prst="rect">
            <a:avLst/>
          </a:prstGeom>
        </p:spPr>
      </p:pic>
    </p:spTree>
    <p:extLst>
      <p:ext uri="{BB962C8B-B14F-4D97-AF65-F5344CB8AC3E}">
        <p14:creationId xmlns:p14="http://schemas.microsoft.com/office/powerpoint/2010/main" val="199694756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Choose your own adventure</a:t>
            </a:r>
          </a:p>
        </p:txBody>
      </p:sp>
      <p:sp>
        <p:nvSpPr>
          <p:cNvPr id="3" name="Content Placeholder 2"/>
          <p:cNvSpPr>
            <a:spLocks noGrp="1"/>
          </p:cNvSpPr>
          <p:nvPr>
            <p:ph idx="1"/>
          </p:nvPr>
        </p:nvSpPr>
        <p:spPr>
          <a:xfrm>
            <a:off x="838200" y="1911620"/>
            <a:ext cx="11215255" cy="4505498"/>
          </a:xfrm>
        </p:spPr>
        <p:txBody>
          <a:bodyPr>
            <a:noAutofit/>
          </a:bodyPr>
          <a:lstStyle/>
          <a:p>
            <a:pPr marL="0" indent="0">
              <a:buNone/>
            </a:pPr>
            <a:r>
              <a:rPr lang="en-US" sz="4000" dirty="0"/>
              <a:t>Consider </a:t>
            </a:r>
            <a:r>
              <a:rPr lang="en-US" sz="4000" b="1" dirty="0"/>
              <a:t>API Keys as </a:t>
            </a:r>
            <a:r>
              <a:rPr lang="en-US" sz="4000" b="1" u="sng" dirty="0"/>
              <a:t>bearer tokens</a:t>
            </a:r>
            <a:r>
              <a:rPr lang="en-US" sz="4000" dirty="0"/>
              <a:t> for…</a:t>
            </a:r>
          </a:p>
          <a:p>
            <a:endParaRPr lang="en-US" sz="4000" dirty="0"/>
          </a:p>
          <a:p>
            <a:r>
              <a:rPr lang="en-US" sz="3600" dirty="0"/>
              <a:t>Rapidly standing up a new API;</a:t>
            </a:r>
            <a:br>
              <a:rPr lang="en-US" sz="3600" dirty="0"/>
            </a:br>
            <a:endParaRPr lang="en-US" sz="3600" dirty="0"/>
          </a:p>
          <a:p>
            <a:r>
              <a:rPr lang="en-US" sz="3600" dirty="0"/>
              <a:t>Scenarios where simplicity is more important than security</a:t>
            </a:r>
          </a:p>
          <a:p>
            <a:endParaRPr lang="en-US" sz="3600" dirty="0"/>
          </a:p>
          <a:p>
            <a:endParaRPr lang="en-US" sz="3600" dirty="0"/>
          </a:p>
          <a:p>
            <a:endParaRPr lang="en-US" sz="3600" dirty="0"/>
          </a:p>
          <a:p>
            <a:endParaRPr lang="en-US" sz="3600" dirty="0"/>
          </a:p>
          <a:p>
            <a:endParaRPr lang="en-US" sz="3600" dirty="0"/>
          </a:p>
          <a:p>
            <a:endParaRPr lang="en-US" sz="4000" dirty="0"/>
          </a:p>
          <a:p>
            <a:endParaRPr lang="en-US" sz="4000" dirty="0"/>
          </a:p>
          <a:p>
            <a:endParaRPr lang="en-US" sz="4000" dirty="0"/>
          </a:p>
          <a:p>
            <a:pPr lvl="1"/>
            <a:endParaRPr lang="en-US" sz="3600" dirty="0"/>
          </a:p>
          <a:p>
            <a:endParaRPr lang="en-US" sz="4000" dirty="0"/>
          </a:p>
          <a:p>
            <a:pPr lvl="1"/>
            <a:endParaRPr lang="en-US" sz="3600" dirty="0"/>
          </a:p>
          <a:p>
            <a:pPr lvl="1"/>
            <a:endParaRPr lang="en-US" sz="3600" dirty="0"/>
          </a:p>
          <a:p>
            <a:endParaRPr lang="en-US" sz="4000" dirty="0"/>
          </a:p>
          <a:p>
            <a:endParaRPr lang="en-US" sz="4000" dirty="0"/>
          </a:p>
          <a:p>
            <a:endParaRPr lang="en-US" sz="4000" dirty="0"/>
          </a:p>
          <a:p>
            <a:endParaRPr lang="en-US" sz="4000" dirty="0"/>
          </a:p>
          <a:p>
            <a:endParaRPr lang="en-US" sz="4000" dirty="0"/>
          </a:p>
          <a:p>
            <a:pPr lvl="1"/>
            <a:endParaRPr lang="en-US" sz="3600" dirty="0"/>
          </a:p>
          <a:p>
            <a:endParaRPr lang="en-US" sz="4000" dirty="0"/>
          </a:p>
        </p:txBody>
      </p:sp>
    </p:spTree>
    <p:extLst>
      <p:ext uri="{BB962C8B-B14F-4D97-AF65-F5344CB8AC3E}">
        <p14:creationId xmlns:p14="http://schemas.microsoft.com/office/powerpoint/2010/main" val="151125754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Choose your own adventure</a:t>
            </a:r>
          </a:p>
        </p:txBody>
      </p:sp>
      <p:sp>
        <p:nvSpPr>
          <p:cNvPr id="3" name="Content Placeholder 2"/>
          <p:cNvSpPr>
            <a:spLocks noGrp="1"/>
          </p:cNvSpPr>
          <p:nvPr>
            <p:ph idx="1"/>
          </p:nvPr>
        </p:nvSpPr>
        <p:spPr>
          <a:xfrm>
            <a:off x="838200" y="1911620"/>
            <a:ext cx="11215255" cy="4505498"/>
          </a:xfrm>
        </p:spPr>
        <p:txBody>
          <a:bodyPr>
            <a:noAutofit/>
          </a:bodyPr>
          <a:lstStyle/>
          <a:p>
            <a:pPr marL="0" indent="0">
              <a:buNone/>
            </a:pPr>
            <a:r>
              <a:rPr lang="en-US" sz="4000" dirty="0"/>
              <a:t>Consider </a:t>
            </a:r>
            <a:r>
              <a:rPr lang="en-US" sz="4000" b="1" u="sng" dirty="0"/>
              <a:t>signed requests</a:t>
            </a:r>
            <a:r>
              <a:rPr lang="en-US" sz="4000" b="1" dirty="0"/>
              <a:t> using API Keys</a:t>
            </a:r>
            <a:r>
              <a:rPr lang="en-US" sz="4000" dirty="0"/>
              <a:t> when…</a:t>
            </a:r>
            <a:br>
              <a:rPr lang="en-US" sz="4000" dirty="0"/>
            </a:br>
            <a:endParaRPr lang="en-US" sz="4000" dirty="0"/>
          </a:p>
          <a:p>
            <a:r>
              <a:rPr lang="en-US" sz="3600" dirty="0"/>
              <a:t>You need extra security vs bearer tokens, and</a:t>
            </a:r>
            <a:br>
              <a:rPr lang="en-US" sz="3600" dirty="0"/>
            </a:br>
            <a:endParaRPr lang="en-US" sz="3600" dirty="0"/>
          </a:p>
          <a:p>
            <a:r>
              <a:rPr lang="en-US" sz="3600" dirty="0"/>
              <a:t>You can thoroughly document the signing process</a:t>
            </a:r>
          </a:p>
          <a:p>
            <a:endParaRPr lang="en-US" sz="3600" dirty="0"/>
          </a:p>
          <a:p>
            <a:endParaRPr lang="en-US" sz="3600" dirty="0"/>
          </a:p>
          <a:p>
            <a:endParaRPr lang="en-US" sz="4000" dirty="0"/>
          </a:p>
          <a:p>
            <a:endParaRPr lang="en-US" sz="4000" dirty="0"/>
          </a:p>
          <a:p>
            <a:endParaRPr lang="en-US" sz="4000" dirty="0"/>
          </a:p>
          <a:p>
            <a:pPr lvl="1"/>
            <a:endParaRPr lang="en-US" sz="3600" dirty="0"/>
          </a:p>
          <a:p>
            <a:endParaRPr lang="en-US" sz="4000" dirty="0"/>
          </a:p>
          <a:p>
            <a:pPr lvl="1"/>
            <a:endParaRPr lang="en-US" sz="3600" dirty="0"/>
          </a:p>
          <a:p>
            <a:pPr lvl="1"/>
            <a:endParaRPr lang="en-US" sz="3600" dirty="0"/>
          </a:p>
          <a:p>
            <a:endParaRPr lang="en-US" sz="4000" dirty="0"/>
          </a:p>
          <a:p>
            <a:endParaRPr lang="en-US" sz="4000" dirty="0"/>
          </a:p>
          <a:p>
            <a:endParaRPr lang="en-US" sz="4000" dirty="0"/>
          </a:p>
          <a:p>
            <a:endParaRPr lang="en-US" sz="4000" dirty="0"/>
          </a:p>
          <a:p>
            <a:endParaRPr lang="en-US" sz="4000" dirty="0"/>
          </a:p>
          <a:p>
            <a:pPr lvl="1"/>
            <a:endParaRPr lang="en-US" sz="3600" dirty="0"/>
          </a:p>
          <a:p>
            <a:endParaRPr lang="en-US" sz="4000" dirty="0"/>
          </a:p>
        </p:txBody>
      </p:sp>
    </p:spTree>
    <p:extLst>
      <p:ext uri="{BB962C8B-B14F-4D97-AF65-F5344CB8AC3E}">
        <p14:creationId xmlns:p14="http://schemas.microsoft.com/office/powerpoint/2010/main" val="416833130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Choose your own adventure</a:t>
            </a:r>
          </a:p>
        </p:txBody>
      </p:sp>
      <p:sp>
        <p:nvSpPr>
          <p:cNvPr id="3" name="Content Placeholder 2"/>
          <p:cNvSpPr>
            <a:spLocks noGrp="1"/>
          </p:cNvSpPr>
          <p:nvPr>
            <p:ph idx="1"/>
          </p:nvPr>
        </p:nvSpPr>
        <p:spPr>
          <a:xfrm>
            <a:off x="838200" y="1911620"/>
            <a:ext cx="11215255" cy="4505498"/>
          </a:xfrm>
        </p:spPr>
        <p:txBody>
          <a:bodyPr>
            <a:noAutofit/>
          </a:bodyPr>
          <a:lstStyle/>
          <a:p>
            <a:pPr marL="0" indent="0">
              <a:buNone/>
            </a:pPr>
            <a:r>
              <a:rPr lang="en-US" sz="4000" dirty="0"/>
              <a:t>Consider </a:t>
            </a:r>
            <a:r>
              <a:rPr lang="en-US" sz="4000" b="1" dirty="0"/>
              <a:t>JSON Web Tokens</a:t>
            </a:r>
            <a:r>
              <a:rPr lang="en-US" sz="4000" dirty="0"/>
              <a:t> for…</a:t>
            </a:r>
          </a:p>
          <a:p>
            <a:endParaRPr lang="en-US" sz="3600" dirty="0"/>
          </a:p>
          <a:p>
            <a:r>
              <a:rPr lang="en-US" sz="3600" dirty="0"/>
              <a:t>JavaScript clients</a:t>
            </a:r>
          </a:p>
          <a:p>
            <a:r>
              <a:rPr lang="en-US" sz="3600" dirty="0"/>
              <a:t>A stateless alternative to in-memory "sessions"</a:t>
            </a:r>
          </a:p>
          <a:p>
            <a:r>
              <a:rPr lang="en-US" sz="3600" dirty="0"/>
              <a:t>Lightweight SSO</a:t>
            </a:r>
          </a:p>
          <a:p>
            <a:endParaRPr lang="en-US" sz="3600" dirty="0"/>
          </a:p>
          <a:p>
            <a:endParaRPr lang="en-US" sz="4000" dirty="0"/>
          </a:p>
          <a:p>
            <a:endParaRPr lang="en-US" sz="4000" dirty="0"/>
          </a:p>
          <a:p>
            <a:endParaRPr lang="en-US" sz="4000" dirty="0"/>
          </a:p>
          <a:p>
            <a:pPr lvl="1"/>
            <a:endParaRPr lang="en-US" sz="3600" dirty="0"/>
          </a:p>
          <a:p>
            <a:endParaRPr lang="en-US" sz="4000" dirty="0"/>
          </a:p>
          <a:p>
            <a:pPr lvl="1"/>
            <a:endParaRPr lang="en-US" sz="3600" dirty="0"/>
          </a:p>
          <a:p>
            <a:pPr lvl="1"/>
            <a:endParaRPr lang="en-US" sz="3600" dirty="0"/>
          </a:p>
          <a:p>
            <a:endParaRPr lang="en-US" sz="4000" dirty="0"/>
          </a:p>
          <a:p>
            <a:endParaRPr lang="en-US" sz="4000" dirty="0"/>
          </a:p>
          <a:p>
            <a:endParaRPr lang="en-US" sz="4000" dirty="0"/>
          </a:p>
          <a:p>
            <a:endParaRPr lang="en-US" sz="4000" dirty="0"/>
          </a:p>
          <a:p>
            <a:endParaRPr lang="en-US" sz="4000" dirty="0"/>
          </a:p>
          <a:p>
            <a:pPr lvl="1"/>
            <a:endParaRPr lang="en-US" sz="3600" dirty="0"/>
          </a:p>
          <a:p>
            <a:endParaRPr lang="en-US" sz="4000" dirty="0"/>
          </a:p>
        </p:txBody>
      </p:sp>
    </p:spTree>
    <p:extLst>
      <p:ext uri="{BB962C8B-B14F-4D97-AF65-F5344CB8AC3E}">
        <p14:creationId xmlns:p14="http://schemas.microsoft.com/office/powerpoint/2010/main" val="64263768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Choose your own adventure</a:t>
            </a:r>
          </a:p>
        </p:txBody>
      </p:sp>
      <p:sp>
        <p:nvSpPr>
          <p:cNvPr id="3" name="Content Placeholder 2"/>
          <p:cNvSpPr>
            <a:spLocks noGrp="1"/>
          </p:cNvSpPr>
          <p:nvPr>
            <p:ph idx="1"/>
          </p:nvPr>
        </p:nvSpPr>
        <p:spPr>
          <a:xfrm>
            <a:off x="838200" y="1911620"/>
            <a:ext cx="11215255" cy="4505498"/>
          </a:xfrm>
        </p:spPr>
        <p:txBody>
          <a:bodyPr>
            <a:noAutofit/>
          </a:bodyPr>
          <a:lstStyle/>
          <a:p>
            <a:pPr marL="0" indent="0">
              <a:buNone/>
            </a:pPr>
            <a:r>
              <a:rPr lang="en-US" sz="4000" dirty="0"/>
              <a:t>Consider </a:t>
            </a:r>
            <a:r>
              <a:rPr lang="en-US" sz="4000" b="1" dirty="0"/>
              <a:t>OAuth </a:t>
            </a:r>
            <a:r>
              <a:rPr lang="en-US" sz="4000" b="1" u="sng" dirty="0"/>
              <a:t>1.0a</a:t>
            </a:r>
            <a:r>
              <a:rPr lang="en-US" sz="4000" dirty="0"/>
              <a:t> when…</a:t>
            </a:r>
          </a:p>
          <a:p>
            <a:endParaRPr lang="en-US" sz="4000" dirty="0"/>
          </a:p>
          <a:p>
            <a:r>
              <a:rPr lang="en-US" sz="3600" dirty="0"/>
              <a:t>You need to access user data, and</a:t>
            </a:r>
          </a:p>
          <a:p>
            <a:r>
              <a:rPr lang="en-US" sz="3600" dirty="0"/>
              <a:t>You only have web-based clients, and</a:t>
            </a:r>
          </a:p>
          <a:p>
            <a:r>
              <a:rPr lang="en-US" sz="3600" dirty="0"/>
              <a:t>You care more about security than complexity</a:t>
            </a:r>
          </a:p>
          <a:p>
            <a:endParaRPr lang="en-US" sz="3600" dirty="0"/>
          </a:p>
          <a:p>
            <a:endParaRPr lang="en-US" sz="4000" dirty="0"/>
          </a:p>
          <a:p>
            <a:endParaRPr lang="en-US" sz="4000" dirty="0"/>
          </a:p>
          <a:p>
            <a:endParaRPr lang="en-US" sz="4000" dirty="0"/>
          </a:p>
          <a:p>
            <a:pPr lvl="1"/>
            <a:endParaRPr lang="en-US" sz="3600" dirty="0"/>
          </a:p>
          <a:p>
            <a:endParaRPr lang="en-US" sz="4000" dirty="0"/>
          </a:p>
          <a:p>
            <a:pPr lvl="1"/>
            <a:endParaRPr lang="en-US" sz="3600" dirty="0"/>
          </a:p>
          <a:p>
            <a:pPr lvl="1"/>
            <a:endParaRPr lang="en-US" sz="3600" dirty="0"/>
          </a:p>
          <a:p>
            <a:endParaRPr lang="en-US" sz="4000" dirty="0"/>
          </a:p>
          <a:p>
            <a:endParaRPr lang="en-US" sz="4000" dirty="0"/>
          </a:p>
          <a:p>
            <a:endParaRPr lang="en-US" sz="4000" dirty="0"/>
          </a:p>
          <a:p>
            <a:endParaRPr lang="en-US" sz="4000" dirty="0"/>
          </a:p>
          <a:p>
            <a:endParaRPr lang="en-US" sz="4000" dirty="0"/>
          </a:p>
          <a:p>
            <a:pPr lvl="1"/>
            <a:endParaRPr lang="en-US" sz="3600" dirty="0"/>
          </a:p>
          <a:p>
            <a:endParaRPr lang="en-US" sz="4000" dirty="0"/>
          </a:p>
        </p:txBody>
      </p:sp>
    </p:spTree>
    <p:extLst>
      <p:ext uri="{BB962C8B-B14F-4D97-AF65-F5344CB8AC3E}">
        <p14:creationId xmlns:p14="http://schemas.microsoft.com/office/powerpoint/2010/main" val="366846127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Choose your own adventure</a:t>
            </a:r>
          </a:p>
        </p:txBody>
      </p:sp>
      <p:sp>
        <p:nvSpPr>
          <p:cNvPr id="3" name="Content Placeholder 2"/>
          <p:cNvSpPr>
            <a:spLocks noGrp="1"/>
          </p:cNvSpPr>
          <p:nvPr>
            <p:ph idx="1"/>
          </p:nvPr>
        </p:nvSpPr>
        <p:spPr>
          <a:xfrm>
            <a:off x="838200" y="1911620"/>
            <a:ext cx="11215255" cy="4505498"/>
          </a:xfrm>
        </p:spPr>
        <p:txBody>
          <a:bodyPr>
            <a:noAutofit/>
          </a:bodyPr>
          <a:lstStyle/>
          <a:p>
            <a:pPr marL="0" indent="0">
              <a:buNone/>
            </a:pPr>
            <a:r>
              <a:rPr lang="en-US" sz="4000" dirty="0"/>
              <a:t>Consider </a:t>
            </a:r>
            <a:r>
              <a:rPr lang="en-US" sz="4000" b="1" dirty="0"/>
              <a:t>OAuth </a:t>
            </a:r>
            <a:r>
              <a:rPr lang="en-US" sz="4000" b="1" u="sng" dirty="0"/>
              <a:t>2.0</a:t>
            </a:r>
            <a:r>
              <a:rPr lang="en-US" sz="4000" dirty="0"/>
              <a:t> when…</a:t>
            </a:r>
          </a:p>
          <a:p>
            <a:endParaRPr lang="en-US" sz="4000" dirty="0"/>
          </a:p>
          <a:p>
            <a:r>
              <a:rPr lang="en-US" sz="3600" dirty="0"/>
              <a:t>You need to access user data, and</a:t>
            </a:r>
          </a:p>
          <a:p>
            <a:r>
              <a:rPr lang="en-US" sz="3600" dirty="0"/>
              <a:t>You need to support a wide set of devices, or </a:t>
            </a:r>
          </a:p>
          <a:p>
            <a:r>
              <a:rPr lang="en-US" sz="3600" dirty="0"/>
              <a:t>You want to avoid complexity of signing</a:t>
            </a:r>
          </a:p>
          <a:p>
            <a:endParaRPr lang="en-US" sz="3600" dirty="0"/>
          </a:p>
          <a:p>
            <a:endParaRPr lang="en-US" sz="3600" dirty="0"/>
          </a:p>
          <a:p>
            <a:endParaRPr lang="en-US" sz="4000" dirty="0"/>
          </a:p>
          <a:p>
            <a:endParaRPr lang="en-US" sz="4000" dirty="0"/>
          </a:p>
          <a:p>
            <a:endParaRPr lang="en-US" sz="4000" dirty="0"/>
          </a:p>
          <a:p>
            <a:pPr lvl="1"/>
            <a:endParaRPr lang="en-US" sz="3600" dirty="0"/>
          </a:p>
          <a:p>
            <a:endParaRPr lang="en-US" sz="4000" dirty="0"/>
          </a:p>
          <a:p>
            <a:pPr lvl="1"/>
            <a:endParaRPr lang="en-US" sz="3600" dirty="0"/>
          </a:p>
          <a:p>
            <a:pPr lvl="1"/>
            <a:endParaRPr lang="en-US" sz="3600" dirty="0"/>
          </a:p>
          <a:p>
            <a:endParaRPr lang="en-US" sz="4000" dirty="0"/>
          </a:p>
          <a:p>
            <a:endParaRPr lang="en-US" sz="4000" dirty="0"/>
          </a:p>
          <a:p>
            <a:endParaRPr lang="en-US" sz="4000" dirty="0"/>
          </a:p>
          <a:p>
            <a:endParaRPr lang="en-US" sz="4000" dirty="0"/>
          </a:p>
          <a:p>
            <a:endParaRPr lang="en-US" sz="4000" dirty="0"/>
          </a:p>
          <a:p>
            <a:pPr lvl="1"/>
            <a:endParaRPr lang="en-US" sz="3600" dirty="0"/>
          </a:p>
          <a:p>
            <a:endParaRPr lang="en-US" sz="4000" dirty="0"/>
          </a:p>
        </p:txBody>
      </p:sp>
    </p:spTree>
    <p:extLst>
      <p:ext uri="{BB962C8B-B14F-4D97-AF65-F5344CB8AC3E}">
        <p14:creationId xmlns:p14="http://schemas.microsoft.com/office/powerpoint/2010/main" val="369164449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Choose your own adventure</a:t>
            </a:r>
          </a:p>
        </p:txBody>
      </p:sp>
      <p:sp>
        <p:nvSpPr>
          <p:cNvPr id="3" name="Content Placeholder 2"/>
          <p:cNvSpPr>
            <a:spLocks noGrp="1"/>
          </p:cNvSpPr>
          <p:nvPr>
            <p:ph idx="1"/>
          </p:nvPr>
        </p:nvSpPr>
        <p:spPr>
          <a:xfrm>
            <a:off x="838200" y="1911620"/>
            <a:ext cx="11215255" cy="4505498"/>
          </a:xfrm>
        </p:spPr>
        <p:txBody>
          <a:bodyPr>
            <a:noAutofit/>
          </a:bodyPr>
          <a:lstStyle/>
          <a:p>
            <a:pPr marL="0" indent="0">
              <a:buNone/>
            </a:pPr>
            <a:r>
              <a:rPr lang="en-US" sz="4000" dirty="0"/>
              <a:t>Consider </a:t>
            </a:r>
            <a:r>
              <a:rPr lang="en-US" sz="4000" b="1" dirty="0"/>
              <a:t>OAuth 2.0 + OpenID Connect</a:t>
            </a:r>
            <a:r>
              <a:rPr lang="en-US" sz="4000" dirty="0"/>
              <a:t> when…</a:t>
            </a:r>
          </a:p>
          <a:p>
            <a:endParaRPr lang="en-US" sz="3200" dirty="0"/>
          </a:p>
          <a:p>
            <a:r>
              <a:rPr lang="en-US" sz="3600" dirty="0"/>
              <a:t>You need to </a:t>
            </a:r>
            <a:r>
              <a:rPr lang="en-US" sz="3600" u="sng" dirty="0"/>
              <a:t>authenticate</a:t>
            </a:r>
            <a:r>
              <a:rPr lang="en-US" sz="3600" dirty="0"/>
              <a:t> against 3</a:t>
            </a:r>
            <a:r>
              <a:rPr lang="en-US" sz="3600" baseline="30000" dirty="0"/>
              <a:t>rd</a:t>
            </a:r>
            <a:r>
              <a:rPr lang="en-US" sz="3600" dirty="0"/>
              <a:t> party identity data</a:t>
            </a:r>
          </a:p>
          <a:p>
            <a:endParaRPr lang="en-US" sz="2400" dirty="0"/>
          </a:p>
          <a:p>
            <a:r>
              <a:rPr lang="en-US" sz="3600" dirty="0"/>
              <a:t>You want a robust SSO option, without SAML</a:t>
            </a:r>
          </a:p>
          <a:p>
            <a:endParaRPr lang="en-US" sz="3600" dirty="0"/>
          </a:p>
          <a:p>
            <a:endParaRPr lang="en-US" sz="3600" dirty="0"/>
          </a:p>
          <a:p>
            <a:endParaRPr lang="en-US" sz="3600" dirty="0"/>
          </a:p>
          <a:p>
            <a:endParaRPr lang="en-US" sz="4000" dirty="0"/>
          </a:p>
          <a:p>
            <a:endParaRPr lang="en-US" sz="4000" dirty="0"/>
          </a:p>
          <a:p>
            <a:endParaRPr lang="en-US" sz="4000" dirty="0"/>
          </a:p>
          <a:p>
            <a:pPr lvl="1"/>
            <a:endParaRPr lang="en-US" sz="3600" dirty="0"/>
          </a:p>
          <a:p>
            <a:endParaRPr lang="en-US" sz="4000" dirty="0"/>
          </a:p>
          <a:p>
            <a:pPr lvl="1"/>
            <a:endParaRPr lang="en-US" sz="3600" dirty="0"/>
          </a:p>
          <a:p>
            <a:pPr lvl="1"/>
            <a:endParaRPr lang="en-US" sz="3600" dirty="0"/>
          </a:p>
          <a:p>
            <a:endParaRPr lang="en-US" sz="4000" dirty="0"/>
          </a:p>
          <a:p>
            <a:endParaRPr lang="en-US" sz="4000" dirty="0"/>
          </a:p>
          <a:p>
            <a:endParaRPr lang="en-US" sz="4000" dirty="0"/>
          </a:p>
          <a:p>
            <a:endParaRPr lang="en-US" sz="4000" dirty="0"/>
          </a:p>
          <a:p>
            <a:endParaRPr lang="en-US" sz="4000" dirty="0"/>
          </a:p>
          <a:p>
            <a:pPr lvl="1"/>
            <a:endParaRPr lang="en-US" sz="3600" dirty="0"/>
          </a:p>
          <a:p>
            <a:endParaRPr lang="en-US" sz="4000" dirty="0"/>
          </a:p>
        </p:txBody>
      </p:sp>
    </p:spTree>
    <p:extLst>
      <p:ext uri="{BB962C8B-B14F-4D97-AF65-F5344CB8AC3E}">
        <p14:creationId xmlns:p14="http://schemas.microsoft.com/office/powerpoint/2010/main" val="121327728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Choose your own adventure</a:t>
            </a:r>
          </a:p>
        </p:txBody>
      </p:sp>
      <p:sp>
        <p:nvSpPr>
          <p:cNvPr id="3" name="Content Placeholder 2"/>
          <p:cNvSpPr>
            <a:spLocks noGrp="1"/>
          </p:cNvSpPr>
          <p:nvPr>
            <p:ph idx="1"/>
          </p:nvPr>
        </p:nvSpPr>
        <p:spPr>
          <a:xfrm>
            <a:off x="838200" y="1911620"/>
            <a:ext cx="11215255" cy="4505498"/>
          </a:xfrm>
        </p:spPr>
        <p:txBody>
          <a:bodyPr>
            <a:noAutofit/>
          </a:bodyPr>
          <a:lstStyle/>
          <a:p>
            <a:pPr marL="0" indent="0">
              <a:buNone/>
            </a:pPr>
            <a:r>
              <a:rPr lang="en-US" sz="4000" dirty="0"/>
              <a:t>Consider </a:t>
            </a:r>
            <a:r>
              <a:rPr lang="en-US" sz="4000" b="1" dirty="0"/>
              <a:t>SAML or WS-Security</a:t>
            </a:r>
            <a:r>
              <a:rPr lang="en-US" sz="4000" dirty="0"/>
              <a:t> if…</a:t>
            </a:r>
          </a:p>
          <a:p>
            <a:endParaRPr lang="en-US" sz="4000" dirty="0"/>
          </a:p>
          <a:p>
            <a:r>
              <a:rPr lang="en-US" sz="3600" dirty="0"/>
              <a:t>You find XML to be life-affirming and joyful, or</a:t>
            </a:r>
          </a:p>
          <a:p>
            <a:endParaRPr lang="en-US" sz="3600" dirty="0"/>
          </a:p>
          <a:p>
            <a:r>
              <a:rPr lang="en-US" sz="3600" dirty="0"/>
              <a:t>You have a Legit Reason To Do It The Hard Way ™</a:t>
            </a:r>
          </a:p>
          <a:p>
            <a:endParaRPr lang="en-US" sz="3600" dirty="0"/>
          </a:p>
          <a:p>
            <a:endParaRPr lang="en-US" sz="4000" dirty="0"/>
          </a:p>
          <a:p>
            <a:endParaRPr lang="en-US" sz="4000" dirty="0"/>
          </a:p>
          <a:p>
            <a:endParaRPr lang="en-US" sz="4000" dirty="0"/>
          </a:p>
          <a:p>
            <a:pPr lvl="1"/>
            <a:endParaRPr lang="en-US" sz="3600" dirty="0"/>
          </a:p>
          <a:p>
            <a:endParaRPr lang="en-US" sz="4000" dirty="0"/>
          </a:p>
          <a:p>
            <a:pPr lvl="1"/>
            <a:endParaRPr lang="en-US" sz="3600" dirty="0"/>
          </a:p>
          <a:p>
            <a:pPr lvl="1"/>
            <a:endParaRPr lang="en-US" sz="3600" dirty="0"/>
          </a:p>
          <a:p>
            <a:endParaRPr lang="en-US" sz="4000" dirty="0"/>
          </a:p>
          <a:p>
            <a:endParaRPr lang="en-US" sz="4000" dirty="0"/>
          </a:p>
          <a:p>
            <a:endParaRPr lang="en-US" sz="4000" dirty="0"/>
          </a:p>
          <a:p>
            <a:endParaRPr lang="en-US" sz="4000" dirty="0"/>
          </a:p>
          <a:p>
            <a:endParaRPr lang="en-US" sz="4000" dirty="0"/>
          </a:p>
          <a:p>
            <a:pPr lvl="1"/>
            <a:endParaRPr lang="en-US" sz="3600" dirty="0"/>
          </a:p>
          <a:p>
            <a:endParaRPr lang="en-US" sz="4000" dirty="0"/>
          </a:p>
        </p:txBody>
      </p:sp>
    </p:spTree>
    <p:extLst>
      <p:ext uri="{BB962C8B-B14F-4D97-AF65-F5344CB8AC3E}">
        <p14:creationId xmlns:p14="http://schemas.microsoft.com/office/powerpoint/2010/main" val="182207547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3 key things to remember</a:t>
            </a:r>
          </a:p>
        </p:txBody>
      </p:sp>
      <p:sp>
        <p:nvSpPr>
          <p:cNvPr id="3" name="Content Placeholder 2"/>
          <p:cNvSpPr>
            <a:spLocks noGrp="1"/>
          </p:cNvSpPr>
          <p:nvPr>
            <p:ph idx="1"/>
          </p:nvPr>
        </p:nvSpPr>
        <p:spPr>
          <a:xfrm>
            <a:off x="838200" y="1911620"/>
            <a:ext cx="11215255" cy="4505498"/>
          </a:xfrm>
        </p:spPr>
        <p:txBody>
          <a:bodyPr>
            <a:noAutofit/>
          </a:bodyPr>
          <a:lstStyle/>
          <a:p>
            <a:r>
              <a:rPr lang="en-US" sz="4000" dirty="0"/>
              <a:t>Use API Keys as </a:t>
            </a:r>
            <a:r>
              <a:rPr lang="en-US" sz="4000" b="1" dirty="0"/>
              <a:t>bearer tokens</a:t>
            </a:r>
            <a:r>
              <a:rPr lang="en-US" sz="4000" dirty="0"/>
              <a:t> or to </a:t>
            </a:r>
            <a:r>
              <a:rPr lang="en-US" sz="4000" b="1" dirty="0"/>
              <a:t>sign requests</a:t>
            </a:r>
            <a:r>
              <a:rPr lang="en-US" sz="4000" dirty="0"/>
              <a:t>, depending on security/convenience needs</a:t>
            </a:r>
            <a:br>
              <a:rPr lang="en-US" sz="4000" dirty="0"/>
            </a:br>
            <a:endParaRPr lang="en-US" sz="4000" dirty="0"/>
          </a:p>
          <a:p>
            <a:r>
              <a:rPr lang="en-US" sz="4000" b="1" dirty="0"/>
              <a:t>JSON Web Tokens</a:t>
            </a:r>
            <a:r>
              <a:rPr lang="en-US" sz="4000" dirty="0"/>
              <a:t> are a secure, stateless way to share </a:t>
            </a:r>
            <a:r>
              <a:rPr lang="en-US" sz="4000" i="1" dirty="0"/>
              <a:t>non-sensitive data</a:t>
            </a:r>
            <a:r>
              <a:rPr lang="en-US" sz="4000" dirty="0"/>
              <a:t>. Careful about XSS/CSRF!</a:t>
            </a:r>
          </a:p>
          <a:p>
            <a:endParaRPr lang="en-US" sz="4000" dirty="0"/>
          </a:p>
          <a:p>
            <a:r>
              <a:rPr lang="en-US" sz="4000" b="1" dirty="0"/>
              <a:t>OAuth is for authorization, not authentication</a:t>
            </a:r>
            <a:r>
              <a:rPr lang="en-US" sz="4000" dirty="0"/>
              <a:t>. Use OpenID Connect if you need both</a:t>
            </a:r>
          </a:p>
          <a:p>
            <a:endParaRPr lang="en-US" sz="4000" dirty="0"/>
          </a:p>
          <a:p>
            <a:endParaRPr lang="en-US" sz="4000" dirty="0"/>
          </a:p>
          <a:p>
            <a:endParaRPr lang="en-US" sz="4000" dirty="0"/>
          </a:p>
          <a:p>
            <a:endParaRPr lang="en-US" sz="4000" dirty="0"/>
          </a:p>
          <a:p>
            <a:pPr lvl="1"/>
            <a:endParaRPr lang="en-US" sz="3600" dirty="0"/>
          </a:p>
          <a:p>
            <a:endParaRPr lang="en-US" sz="4000" dirty="0"/>
          </a:p>
          <a:p>
            <a:pPr lvl="1"/>
            <a:endParaRPr lang="en-US" sz="3600" dirty="0"/>
          </a:p>
          <a:p>
            <a:pPr lvl="1"/>
            <a:endParaRPr lang="en-US" sz="3600" dirty="0"/>
          </a:p>
          <a:p>
            <a:endParaRPr lang="en-US" sz="4000" dirty="0"/>
          </a:p>
          <a:p>
            <a:endParaRPr lang="en-US" sz="4000" dirty="0"/>
          </a:p>
          <a:p>
            <a:endParaRPr lang="en-US" sz="4000" dirty="0"/>
          </a:p>
          <a:p>
            <a:endParaRPr lang="en-US" sz="4000" dirty="0"/>
          </a:p>
          <a:p>
            <a:endParaRPr lang="en-US" sz="4000" dirty="0"/>
          </a:p>
          <a:p>
            <a:pPr lvl="1"/>
            <a:endParaRPr lang="en-US" sz="3600" dirty="0"/>
          </a:p>
          <a:p>
            <a:endParaRPr lang="en-US" sz="4000" dirty="0"/>
          </a:p>
        </p:txBody>
      </p:sp>
    </p:spTree>
    <p:extLst>
      <p:ext uri="{BB962C8B-B14F-4D97-AF65-F5344CB8AC3E}">
        <p14:creationId xmlns:p14="http://schemas.microsoft.com/office/powerpoint/2010/main" val="270656237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That’s all, folks!</a:t>
            </a:r>
          </a:p>
        </p:txBody>
      </p:sp>
      <p:sp>
        <p:nvSpPr>
          <p:cNvPr id="3" name="Content Placeholder 2"/>
          <p:cNvSpPr>
            <a:spLocks noGrp="1"/>
          </p:cNvSpPr>
          <p:nvPr>
            <p:ph idx="1"/>
          </p:nvPr>
        </p:nvSpPr>
        <p:spPr>
          <a:xfrm>
            <a:off x="838200" y="1825624"/>
            <a:ext cx="10515600" cy="5032375"/>
          </a:xfrm>
        </p:spPr>
        <p:txBody>
          <a:bodyPr>
            <a:normAutofit/>
          </a:bodyPr>
          <a:lstStyle/>
          <a:p>
            <a:endParaRPr lang="en-US" dirty="0"/>
          </a:p>
          <a:p>
            <a:pPr marL="0" indent="0">
              <a:buNone/>
            </a:pPr>
            <a:r>
              <a:rPr lang="en-US" sz="4000" b="1" dirty="0"/>
              <a:t>Materials</a:t>
            </a:r>
          </a:p>
          <a:p>
            <a:pPr lvl="1"/>
            <a:r>
              <a:rPr lang="en-US" sz="3600" dirty="0">
                <a:hlinkClick r:id="rId3"/>
              </a:rPr>
              <a:t>www.petry-johnson.com</a:t>
            </a:r>
            <a:endParaRPr lang="en-US" sz="3600" dirty="0"/>
          </a:p>
          <a:p>
            <a:pPr lvl="1"/>
            <a:r>
              <a:rPr lang="en-US" sz="3600" dirty="0">
                <a:hlinkClick r:id="rId4"/>
              </a:rPr>
              <a:t>github.com/spetryjohnson</a:t>
            </a:r>
            <a:endParaRPr lang="en-US" sz="3600" dirty="0"/>
          </a:p>
          <a:p>
            <a:endParaRPr lang="en-US" sz="4000" dirty="0"/>
          </a:p>
          <a:p>
            <a:pPr marL="0" indent="0">
              <a:buNone/>
            </a:pPr>
            <a:r>
              <a:rPr lang="en-US" sz="4000" b="1" dirty="0"/>
              <a:t>Contact</a:t>
            </a:r>
          </a:p>
          <a:p>
            <a:pPr lvl="1"/>
            <a:r>
              <a:rPr lang="en-US" sz="3600" dirty="0"/>
              <a:t>@spetryjohnson</a:t>
            </a:r>
          </a:p>
          <a:p>
            <a:pPr lvl="1"/>
            <a:r>
              <a:rPr lang="en-US" sz="3600" dirty="0"/>
              <a:t>seth@petry-johnson.com</a:t>
            </a:r>
          </a:p>
        </p:txBody>
      </p:sp>
    </p:spTree>
    <p:extLst>
      <p:ext uri="{BB962C8B-B14F-4D97-AF65-F5344CB8AC3E}">
        <p14:creationId xmlns:p14="http://schemas.microsoft.com/office/powerpoint/2010/main" val="276395767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3FA95DA-09EF-4FD8-B6C6-9AD5E4BADA3C}"/>
              </a:ext>
            </a:extLst>
          </p:cNvPr>
          <p:cNvPicPr>
            <a:picLocks noChangeAspect="1"/>
          </p:cNvPicPr>
          <p:nvPr/>
        </p:nvPicPr>
        <p:blipFill>
          <a:blip r:embed="rId3"/>
          <a:stretch>
            <a:fillRect/>
          </a:stretch>
        </p:blipFill>
        <p:spPr>
          <a:xfrm>
            <a:off x="375439" y="75732"/>
            <a:ext cx="11441122" cy="6706536"/>
          </a:xfrm>
          <a:prstGeom prst="rect">
            <a:avLst/>
          </a:prstGeom>
        </p:spPr>
      </p:pic>
      <p:pic>
        <p:nvPicPr>
          <p:cNvPr id="9" name="Picture 8">
            <a:extLst>
              <a:ext uri="{FF2B5EF4-FFF2-40B4-BE49-F238E27FC236}">
                <a16:creationId xmlns:a16="http://schemas.microsoft.com/office/drawing/2014/main" id="{F7479AB9-999F-464A-860B-89119514A0D0}"/>
              </a:ext>
            </a:extLst>
          </p:cNvPr>
          <p:cNvPicPr>
            <a:picLocks noChangeAspect="1"/>
          </p:cNvPicPr>
          <p:nvPr/>
        </p:nvPicPr>
        <p:blipFill>
          <a:blip r:embed="rId4"/>
          <a:stretch>
            <a:fillRect/>
          </a:stretch>
        </p:blipFill>
        <p:spPr>
          <a:xfrm>
            <a:off x="12000161" y="0"/>
            <a:ext cx="11593543" cy="6658904"/>
          </a:xfrm>
          <a:prstGeom prst="rect">
            <a:avLst/>
          </a:prstGeom>
        </p:spPr>
      </p:pic>
    </p:spTree>
    <p:extLst>
      <p:ext uri="{BB962C8B-B14F-4D97-AF65-F5344CB8AC3E}">
        <p14:creationId xmlns:p14="http://schemas.microsoft.com/office/powerpoint/2010/main" val="11524708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ADED9B9-E281-4C70-A7D3-FAC31FC4D471}"/>
              </a:ext>
            </a:extLst>
          </p:cNvPr>
          <p:cNvSpPr/>
          <p:nvPr/>
        </p:nvSpPr>
        <p:spPr>
          <a:xfrm>
            <a:off x="0" y="0"/>
            <a:ext cx="12192000" cy="6858000"/>
          </a:xfrm>
          <a:prstGeom prst="rect">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87D4718A-87BF-494F-A7D7-223574DC883F}"/>
              </a:ext>
            </a:extLst>
          </p:cNvPr>
          <p:cNvSpPr txBox="1"/>
          <p:nvPr/>
        </p:nvSpPr>
        <p:spPr>
          <a:xfrm>
            <a:off x="4157134" y="335846"/>
            <a:ext cx="3877733" cy="6186309"/>
          </a:xfrm>
          <a:prstGeom prst="rect">
            <a:avLst/>
          </a:prstGeom>
          <a:noFill/>
        </p:spPr>
        <p:txBody>
          <a:bodyPr wrap="square" rtlCol="0">
            <a:spAutoFit/>
          </a:bodyPr>
          <a:lstStyle/>
          <a:p>
            <a:r>
              <a:rPr lang="en-US" sz="3600" dirty="0">
                <a:solidFill>
                  <a:schemeClr val="bg1"/>
                </a:solidFill>
                <a:latin typeface="Corbel" panose="020B0503020204020204" pitchFamily="34" charset="0"/>
              </a:rPr>
              <a:t>Client Certificates</a:t>
            </a:r>
          </a:p>
          <a:p>
            <a:r>
              <a:rPr lang="en-US" sz="3600" dirty="0">
                <a:solidFill>
                  <a:schemeClr val="bg1"/>
                </a:solidFill>
                <a:latin typeface="Corbel" panose="020B0503020204020204" pitchFamily="34" charset="0"/>
              </a:rPr>
              <a:t>Basic Auth</a:t>
            </a:r>
          </a:p>
          <a:p>
            <a:r>
              <a:rPr lang="en-US" sz="3600" dirty="0">
                <a:solidFill>
                  <a:schemeClr val="bg1"/>
                </a:solidFill>
                <a:latin typeface="Corbel" panose="020B0503020204020204" pitchFamily="34" charset="0"/>
              </a:rPr>
              <a:t>Digest Auth</a:t>
            </a:r>
          </a:p>
          <a:p>
            <a:r>
              <a:rPr lang="en-US" sz="3600" dirty="0">
                <a:solidFill>
                  <a:schemeClr val="bg1"/>
                </a:solidFill>
                <a:latin typeface="Corbel" panose="020B0503020204020204" pitchFamily="34" charset="0"/>
              </a:rPr>
              <a:t>API Keys</a:t>
            </a:r>
          </a:p>
          <a:p>
            <a:r>
              <a:rPr lang="en-US" sz="3600" dirty="0">
                <a:solidFill>
                  <a:schemeClr val="bg1"/>
                </a:solidFill>
                <a:latin typeface="Corbel" panose="020B0503020204020204" pitchFamily="34" charset="0"/>
              </a:rPr>
              <a:t>JWT</a:t>
            </a:r>
          </a:p>
          <a:p>
            <a:r>
              <a:rPr lang="en-US" sz="3600" dirty="0">
                <a:solidFill>
                  <a:schemeClr val="bg1"/>
                </a:solidFill>
                <a:latin typeface="Corbel" panose="020B0503020204020204" pitchFamily="34" charset="0"/>
              </a:rPr>
              <a:t>OAuth 1.0</a:t>
            </a:r>
          </a:p>
          <a:p>
            <a:r>
              <a:rPr lang="en-US" sz="3600" dirty="0">
                <a:solidFill>
                  <a:schemeClr val="bg1"/>
                </a:solidFill>
                <a:latin typeface="Corbel" panose="020B0503020204020204" pitchFamily="34" charset="0"/>
              </a:rPr>
              <a:t>OAuth 2.0</a:t>
            </a:r>
          </a:p>
          <a:p>
            <a:r>
              <a:rPr lang="en-US" sz="3600" dirty="0">
                <a:solidFill>
                  <a:schemeClr val="bg1"/>
                </a:solidFill>
                <a:latin typeface="Corbel" panose="020B0503020204020204" pitchFamily="34" charset="0"/>
              </a:rPr>
              <a:t>OpenID Connect</a:t>
            </a:r>
          </a:p>
          <a:p>
            <a:r>
              <a:rPr lang="en-US" sz="3600" dirty="0">
                <a:solidFill>
                  <a:schemeClr val="bg1"/>
                </a:solidFill>
                <a:latin typeface="Corbel" panose="020B0503020204020204" pitchFamily="34" charset="0"/>
              </a:rPr>
              <a:t>AWS Cognito</a:t>
            </a:r>
          </a:p>
          <a:p>
            <a:r>
              <a:rPr lang="en-US" sz="3600" dirty="0">
                <a:solidFill>
                  <a:schemeClr val="bg1"/>
                </a:solidFill>
                <a:latin typeface="Corbel" panose="020B0503020204020204" pitchFamily="34" charset="0"/>
              </a:rPr>
              <a:t>SAML</a:t>
            </a:r>
          </a:p>
          <a:p>
            <a:r>
              <a:rPr lang="en-US" sz="3600" dirty="0">
                <a:solidFill>
                  <a:schemeClr val="bg1"/>
                </a:solidFill>
                <a:latin typeface="Corbel" panose="020B0503020204020204" pitchFamily="34" charset="0"/>
              </a:rPr>
              <a:t>WS-Security</a:t>
            </a:r>
          </a:p>
        </p:txBody>
      </p:sp>
      <p:sp>
        <p:nvSpPr>
          <p:cNvPr id="7" name="TextBox 6">
            <a:extLst>
              <a:ext uri="{FF2B5EF4-FFF2-40B4-BE49-F238E27FC236}">
                <a16:creationId xmlns:a16="http://schemas.microsoft.com/office/drawing/2014/main" id="{1898722C-4DDE-47E1-A4FA-5121F8AFDDE5}"/>
              </a:ext>
            </a:extLst>
          </p:cNvPr>
          <p:cNvSpPr txBox="1"/>
          <p:nvPr/>
        </p:nvSpPr>
        <p:spPr>
          <a:xfrm>
            <a:off x="7786206" y="996833"/>
            <a:ext cx="3660727" cy="461665"/>
          </a:xfrm>
          <a:prstGeom prst="rect">
            <a:avLst/>
          </a:prstGeom>
          <a:noFill/>
        </p:spPr>
        <p:txBody>
          <a:bodyPr wrap="square" rtlCol="0">
            <a:spAutoFit/>
          </a:bodyPr>
          <a:lstStyle/>
          <a:p>
            <a:r>
              <a:rPr lang="en-US" sz="2400" dirty="0">
                <a:solidFill>
                  <a:srgbClr val="FD7D00"/>
                </a:solidFill>
                <a:latin typeface="Segoe Print" panose="02000600000000000000" pitchFamily="2" charset="0"/>
              </a:rPr>
              <a:t>Built-in to webserver</a:t>
            </a:r>
            <a:endParaRPr lang="en-US" dirty="0">
              <a:solidFill>
                <a:srgbClr val="FD7D00"/>
              </a:solidFill>
              <a:latin typeface="Segoe Print" panose="02000600000000000000" pitchFamily="2" charset="0"/>
            </a:endParaRPr>
          </a:p>
        </p:txBody>
      </p:sp>
      <p:sp>
        <p:nvSpPr>
          <p:cNvPr id="110" name="Right Bracket 109">
            <a:extLst>
              <a:ext uri="{FF2B5EF4-FFF2-40B4-BE49-F238E27FC236}">
                <a16:creationId xmlns:a16="http://schemas.microsoft.com/office/drawing/2014/main" id="{D71888A7-C496-45B8-986F-27166CCDEE3A}"/>
              </a:ext>
            </a:extLst>
          </p:cNvPr>
          <p:cNvSpPr/>
          <p:nvPr/>
        </p:nvSpPr>
        <p:spPr>
          <a:xfrm>
            <a:off x="7416800" y="457200"/>
            <a:ext cx="369406" cy="1540933"/>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3" name="TextBox 112">
            <a:extLst>
              <a:ext uri="{FF2B5EF4-FFF2-40B4-BE49-F238E27FC236}">
                <a16:creationId xmlns:a16="http://schemas.microsoft.com/office/drawing/2014/main" id="{9D2CBCF0-C5EF-46F7-B4B2-7045F86CB9F7}"/>
              </a:ext>
            </a:extLst>
          </p:cNvPr>
          <p:cNvSpPr txBox="1"/>
          <p:nvPr/>
        </p:nvSpPr>
        <p:spPr>
          <a:xfrm>
            <a:off x="7786206" y="2333979"/>
            <a:ext cx="3660727" cy="461665"/>
          </a:xfrm>
          <a:prstGeom prst="rect">
            <a:avLst/>
          </a:prstGeom>
          <a:noFill/>
        </p:spPr>
        <p:txBody>
          <a:bodyPr wrap="square" rtlCol="0">
            <a:spAutoFit/>
          </a:bodyPr>
          <a:lstStyle/>
          <a:p>
            <a:r>
              <a:rPr lang="en-US" sz="2400" dirty="0">
                <a:solidFill>
                  <a:srgbClr val="FD7D00"/>
                </a:solidFill>
                <a:latin typeface="Segoe Print" panose="02000600000000000000" pitchFamily="2" charset="0"/>
              </a:rPr>
              <a:t>Roll your own</a:t>
            </a:r>
            <a:endParaRPr lang="en-US" dirty="0">
              <a:solidFill>
                <a:srgbClr val="FD7D00"/>
              </a:solidFill>
              <a:latin typeface="Segoe Print" panose="02000600000000000000" pitchFamily="2" charset="0"/>
            </a:endParaRPr>
          </a:p>
        </p:txBody>
      </p:sp>
      <p:sp>
        <p:nvSpPr>
          <p:cNvPr id="114" name="Right Bracket 113">
            <a:extLst>
              <a:ext uri="{FF2B5EF4-FFF2-40B4-BE49-F238E27FC236}">
                <a16:creationId xmlns:a16="http://schemas.microsoft.com/office/drawing/2014/main" id="{585E841D-B964-49F4-AE85-DC2BDB7FCEB2}"/>
              </a:ext>
            </a:extLst>
          </p:cNvPr>
          <p:cNvSpPr/>
          <p:nvPr/>
        </p:nvSpPr>
        <p:spPr>
          <a:xfrm>
            <a:off x="7416800" y="2119486"/>
            <a:ext cx="369406" cy="1001298"/>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5" name="TextBox 114">
            <a:extLst>
              <a:ext uri="{FF2B5EF4-FFF2-40B4-BE49-F238E27FC236}">
                <a16:creationId xmlns:a16="http://schemas.microsoft.com/office/drawing/2014/main" id="{A1BE0D14-0996-4790-B6DB-7B78F289F867}"/>
              </a:ext>
            </a:extLst>
          </p:cNvPr>
          <p:cNvSpPr txBox="1"/>
          <p:nvPr/>
        </p:nvSpPr>
        <p:spPr>
          <a:xfrm>
            <a:off x="7786206" y="3969217"/>
            <a:ext cx="4286974" cy="461665"/>
          </a:xfrm>
          <a:prstGeom prst="rect">
            <a:avLst/>
          </a:prstGeom>
          <a:noFill/>
        </p:spPr>
        <p:txBody>
          <a:bodyPr wrap="square" rtlCol="0">
            <a:spAutoFit/>
          </a:bodyPr>
          <a:lstStyle/>
          <a:p>
            <a:r>
              <a:rPr lang="en-US" sz="2400" dirty="0">
                <a:solidFill>
                  <a:srgbClr val="FD7D00"/>
                </a:solidFill>
                <a:latin typeface="Segoe Print" panose="02000600000000000000" pitchFamily="2" charset="0"/>
              </a:rPr>
              <a:t>OAuth, OAuth everywhere</a:t>
            </a:r>
            <a:endParaRPr lang="en-US" dirty="0">
              <a:solidFill>
                <a:srgbClr val="FD7D00"/>
              </a:solidFill>
              <a:latin typeface="Segoe Print" panose="02000600000000000000" pitchFamily="2" charset="0"/>
            </a:endParaRPr>
          </a:p>
        </p:txBody>
      </p:sp>
      <p:sp>
        <p:nvSpPr>
          <p:cNvPr id="116" name="Right Bracket 115">
            <a:extLst>
              <a:ext uri="{FF2B5EF4-FFF2-40B4-BE49-F238E27FC236}">
                <a16:creationId xmlns:a16="http://schemas.microsoft.com/office/drawing/2014/main" id="{312F07D0-33EF-4135-91D9-05C3D17FDA8D}"/>
              </a:ext>
            </a:extLst>
          </p:cNvPr>
          <p:cNvSpPr/>
          <p:nvPr/>
        </p:nvSpPr>
        <p:spPr>
          <a:xfrm>
            <a:off x="7416800" y="3202069"/>
            <a:ext cx="369406" cy="2020860"/>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7" name="TextBox 116">
            <a:extLst>
              <a:ext uri="{FF2B5EF4-FFF2-40B4-BE49-F238E27FC236}">
                <a16:creationId xmlns:a16="http://schemas.microsoft.com/office/drawing/2014/main" id="{7F8129E8-090A-4771-928A-BF503370BD2A}"/>
              </a:ext>
            </a:extLst>
          </p:cNvPr>
          <p:cNvSpPr txBox="1"/>
          <p:nvPr/>
        </p:nvSpPr>
        <p:spPr>
          <a:xfrm>
            <a:off x="7786206" y="5520855"/>
            <a:ext cx="4405794" cy="461665"/>
          </a:xfrm>
          <a:prstGeom prst="rect">
            <a:avLst/>
          </a:prstGeom>
          <a:noFill/>
        </p:spPr>
        <p:txBody>
          <a:bodyPr wrap="square" rtlCol="0">
            <a:spAutoFit/>
          </a:bodyPr>
          <a:lstStyle/>
          <a:p>
            <a:r>
              <a:rPr lang="en-US" sz="2400" dirty="0" err="1">
                <a:solidFill>
                  <a:srgbClr val="FD7D00"/>
                </a:solidFill>
                <a:latin typeface="Segoe Print" panose="02000600000000000000" pitchFamily="2" charset="0"/>
              </a:rPr>
              <a:t>Enterprisey</a:t>
            </a:r>
            <a:r>
              <a:rPr lang="en-US" sz="2400" dirty="0">
                <a:solidFill>
                  <a:srgbClr val="FD7D00"/>
                </a:solidFill>
                <a:latin typeface="Segoe Print" panose="02000600000000000000" pitchFamily="2" charset="0"/>
              </a:rPr>
              <a:t> XML stuff</a:t>
            </a:r>
            <a:endParaRPr lang="en-US" dirty="0">
              <a:solidFill>
                <a:srgbClr val="FD7D00"/>
              </a:solidFill>
              <a:latin typeface="Segoe Print" panose="02000600000000000000" pitchFamily="2" charset="0"/>
            </a:endParaRPr>
          </a:p>
        </p:txBody>
      </p:sp>
      <p:sp>
        <p:nvSpPr>
          <p:cNvPr id="118" name="Right Bracket 117">
            <a:extLst>
              <a:ext uri="{FF2B5EF4-FFF2-40B4-BE49-F238E27FC236}">
                <a16:creationId xmlns:a16="http://schemas.microsoft.com/office/drawing/2014/main" id="{5FF349D7-BD99-47D7-8764-3476A85E740D}"/>
              </a:ext>
            </a:extLst>
          </p:cNvPr>
          <p:cNvSpPr/>
          <p:nvPr/>
        </p:nvSpPr>
        <p:spPr>
          <a:xfrm>
            <a:off x="7416800" y="5306362"/>
            <a:ext cx="369406" cy="1001298"/>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029024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0"/>
                                        </p:tgtEl>
                                        <p:attrNameLst>
                                          <p:attrName>style.visibility</p:attrName>
                                        </p:attrNameLst>
                                      </p:cBhvr>
                                      <p:to>
                                        <p:strVal val="visible"/>
                                      </p:to>
                                    </p:set>
                                    <p:animEffect transition="in" filter="fade">
                                      <p:cBhvr>
                                        <p:cTn id="10" dur="500"/>
                                        <p:tgtEl>
                                          <p:spTgt spid="1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3"/>
                                        </p:tgtEl>
                                        <p:attrNameLst>
                                          <p:attrName>style.visibility</p:attrName>
                                        </p:attrNameLst>
                                      </p:cBhvr>
                                      <p:to>
                                        <p:strVal val="visible"/>
                                      </p:to>
                                    </p:set>
                                    <p:animEffect transition="in" filter="fade">
                                      <p:cBhvr>
                                        <p:cTn id="15" dur="500"/>
                                        <p:tgtEl>
                                          <p:spTgt spid="11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14"/>
                                        </p:tgtEl>
                                        <p:attrNameLst>
                                          <p:attrName>style.visibility</p:attrName>
                                        </p:attrNameLst>
                                      </p:cBhvr>
                                      <p:to>
                                        <p:strVal val="visible"/>
                                      </p:to>
                                    </p:set>
                                    <p:animEffect transition="in" filter="fade">
                                      <p:cBhvr>
                                        <p:cTn id="18" dur="500"/>
                                        <p:tgtEl>
                                          <p:spTgt spid="11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15"/>
                                        </p:tgtEl>
                                        <p:attrNameLst>
                                          <p:attrName>style.visibility</p:attrName>
                                        </p:attrNameLst>
                                      </p:cBhvr>
                                      <p:to>
                                        <p:strVal val="visible"/>
                                      </p:to>
                                    </p:set>
                                    <p:animEffect transition="in" filter="fade">
                                      <p:cBhvr>
                                        <p:cTn id="23" dur="500"/>
                                        <p:tgtEl>
                                          <p:spTgt spid="115"/>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16"/>
                                        </p:tgtEl>
                                        <p:attrNameLst>
                                          <p:attrName>style.visibility</p:attrName>
                                        </p:attrNameLst>
                                      </p:cBhvr>
                                      <p:to>
                                        <p:strVal val="visible"/>
                                      </p:to>
                                    </p:set>
                                    <p:animEffect transition="in" filter="fade">
                                      <p:cBhvr>
                                        <p:cTn id="26" dur="500"/>
                                        <p:tgtEl>
                                          <p:spTgt spid="116"/>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17"/>
                                        </p:tgtEl>
                                        <p:attrNameLst>
                                          <p:attrName>style.visibility</p:attrName>
                                        </p:attrNameLst>
                                      </p:cBhvr>
                                      <p:to>
                                        <p:strVal val="visible"/>
                                      </p:to>
                                    </p:set>
                                    <p:animEffect transition="in" filter="fade">
                                      <p:cBhvr>
                                        <p:cTn id="31" dur="500"/>
                                        <p:tgtEl>
                                          <p:spTgt spid="11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18"/>
                                        </p:tgtEl>
                                        <p:attrNameLst>
                                          <p:attrName>style.visibility</p:attrName>
                                        </p:attrNameLst>
                                      </p:cBhvr>
                                      <p:to>
                                        <p:strVal val="visible"/>
                                      </p:to>
                                    </p:set>
                                    <p:animEffect transition="in" filter="fade">
                                      <p:cBhvr>
                                        <p:cTn id="34" dur="500"/>
                                        <p:tgtEl>
                                          <p:spTgt spid="1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10" grpId="0" animBg="1"/>
      <p:bldP spid="113" grpId="0"/>
      <p:bldP spid="114" grpId="0" animBg="1"/>
      <p:bldP spid="115" grpId="0"/>
      <p:bldP spid="116" grpId="0" animBg="1"/>
      <p:bldP spid="117" grpId="0"/>
      <p:bldP spid="118" grpId="0" animBg="1"/>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D38FAB9-FE36-4E3A-B5E1-D852BC1CA945}"/>
              </a:ext>
            </a:extLst>
          </p:cNvPr>
          <p:cNvPicPr>
            <a:picLocks noChangeAspect="1"/>
          </p:cNvPicPr>
          <p:nvPr/>
        </p:nvPicPr>
        <p:blipFill>
          <a:blip r:embed="rId2"/>
          <a:stretch>
            <a:fillRect/>
          </a:stretch>
        </p:blipFill>
        <p:spPr>
          <a:xfrm>
            <a:off x="303991" y="132890"/>
            <a:ext cx="11584017" cy="6592220"/>
          </a:xfrm>
          <a:prstGeom prst="rect">
            <a:avLst/>
          </a:prstGeom>
        </p:spPr>
      </p:pic>
    </p:spTree>
    <p:extLst>
      <p:ext uri="{BB962C8B-B14F-4D97-AF65-F5344CB8AC3E}">
        <p14:creationId xmlns:p14="http://schemas.microsoft.com/office/powerpoint/2010/main" val="15645465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ADED9B9-E281-4C70-A7D3-FAC31FC4D471}"/>
              </a:ext>
            </a:extLst>
          </p:cNvPr>
          <p:cNvSpPr/>
          <p:nvPr/>
        </p:nvSpPr>
        <p:spPr>
          <a:xfrm>
            <a:off x="0" y="0"/>
            <a:ext cx="12192000" cy="6858000"/>
          </a:xfrm>
          <a:prstGeom prst="rect">
            <a:avLst/>
          </a:prstGeom>
          <a:solidFill>
            <a:schemeClr val="tx2">
              <a:lumMod val="75000"/>
            </a:schemeClr>
          </a:solidFill>
          <a:ln>
            <a:solidFill>
              <a:srgbClr val="0139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87D4718A-87BF-494F-A7D7-223574DC883F}"/>
              </a:ext>
            </a:extLst>
          </p:cNvPr>
          <p:cNvSpPr txBox="1"/>
          <p:nvPr/>
        </p:nvSpPr>
        <p:spPr>
          <a:xfrm>
            <a:off x="4157134" y="335846"/>
            <a:ext cx="3877733" cy="6186309"/>
          </a:xfrm>
          <a:prstGeom prst="rect">
            <a:avLst/>
          </a:prstGeom>
          <a:noFill/>
        </p:spPr>
        <p:txBody>
          <a:bodyPr wrap="square" rtlCol="0">
            <a:spAutoFit/>
          </a:bodyPr>
          <a:lstStyle/>
          <a:p>
            <a:r>
              <a:rPr lang="en-US" sz="3600" dirty="0">
                <a:solidFill>
                  <a:schemeClr val="bg1"/>
                </a:solidFill>
                <a:latin typeface="Corbel" panose="020B0503020204020204" pitchFamily="34" charset="0"/>
              </a:rPr>
              <a:t>Client Certificates</a:t>
            </a:r>
          </a:p>
          <a:p>
            <a:r>
              <a:rPr lang="en-US" sz="3600" dirty="0">
                <a:solidFill>
                  <a:schemeClr val="bg1"/>
                </a:solidFill>
                <a:latin typeface="Corbel" panose="020B0503020204020204" pitchFamily="34" charset="0"/>
              </a:rPr>
              <a:t>Basic Auth</a:t>
            </a:r>
          </a:p>
          <a:p>
            <a:r>
              <a:rPr lang="en-US" sz="3600" dirty="0">
                <a:solidFill>
                  <a:schemeClr val="bg1"/>
                </a:solidFill>
                <a:latin typeface="Corbel" panose="020B0503020204020204" pitchFamily="34" charset="0"/>
              </a:rPr>
              <a:t>Digest Auth</a:t>
            </a:r>
          </a:p>
          <a:p>
            <a:r>
              <a:rPr lang="en-US" sz="3600" dirty="0">
                <a:solidFill>
                  <a:schemeClr val="bg1"/>
                </a:solidFill>
                <a:latin typeface="Corbel" panose="020B0503020204020204" pitchFamily="34" charset="0"/>
              </a:rPr>
              <a:t>API Keys</a:t>
            </a:r>
          </a:p>
          <a:p>
            <a:r>
              <a:rPr lang="en-US" sz="3600" dirty="0">
                <a:solidFill>
                  <a:schemeClr val="bg1"/>
                </a:solidFill>
                <a:latin typeface="Corbel" panose="020B0503020204020204" pitchFamily="34" charset="0"/>
              </a:rPr>
              <a:t>JWT</a:t>
            </a:r>
          </a:p>
          <a:p>
            <a:r>
              <a:rPr lang="en-US" sz="3600" dirty="0">
                <a:solidFill>
                  <a:schemeClr val="bg1"/>
                </a:solidFill>
                <a:latin typeface="Corbel" panose="020B0503020204020204" pitchFamily="34" charset="0"/>
              </a:rPr>
              <a:t>OAuth 1.0</a:t>
            </a:r>
          </a:p>
          <a:p>
            <a:r>
              <a:rPr lang="en-US" sz="3600" dirty="0">
                <a:solidFill>
                  <a:schemeClr val="bg1"/>
                </a:solidFill>
                <a:latin typeface="Corbel" panose="020B0503020204020204" pitchFamily="34" charset="0"/>
              </a:rPr>
              <a:t>OAuth 2.0</a:t>
            </a:r>
          </a:p>
          <a:p>
            <a:r>
              <a:rPr lang="en-US" sz="3600" dirty="0">
                <a:solidFill>
                  <a:schemeClr val="bg1"/>
                </a:solidFill>
                <a:latin typeface="Corbel" panose="020B0503020204020204" pitchFamily="34" charset="0"/>
              </a:rPr>
              <a:t>OpenID Connect</a:t>
            </a:r>
          </a:p>
          <a:p>
            <a:r>
              <a:rPr lang="en-US" sz="3600" dirty="0">
                <a:solidFill>
                  <a:schemeClr val="bg1"/>
                </a:solidFill>
                <a:latin typeface="Corbel" panose="020B0503020204020204" pitchFamily="34" charset="0"/>
              </a:rPr>
              <a:t>AWS Cognito</a:t>
            </a:r>
          </a:p>
          <a:p>
            <a:r>
              <a:rPr lang="en-US" sz="3600" dirty="0">
                <a:solidFill>
                  <a:schemeClr val="bg1"/>
                </a:solidFill>
                <a:latin typeface="Corbel" panose="020B0503020204020204" pitchFamily="34" charset="0"/>
              </a:rPr>
              <a:t>SAML</a:t>
            </a:r>
          </a:p>
          <a:p>
            <a:r>
              <a:rPr lang="en-US" sz="3600" dirty="0">
                <a:solidFill>
                  <a:schemeClr val="bg1"/>
                </a:solidFill>
                <a:latin typeface="Corbel" panose="020B0503020204020204" pitchFamily="34" charset="0"/>
              </a:rPr>
              <a:t>WS-Security</a:t>
            </a:r>
          </a:p>
        </p:txBody>
      </p:sp>
      <p:sp>
        <p:nvSpPr>
          <p:cNvPr id="7" name="TextBox 6">
            <a:extLst>
              <a:ext uri="{FF2B5EF4-FFF2-40B4-BE49-F238E27FC236}">
                <a16:creationId xmlns:a16="http://schemas.microsoft.com/office/drawing/2014/main" id="{1898722C-4DDE-47E1-A4FA-5121F8AFDDE5}"/>
              </a:ext>
            </a:extLst>
          </p:cNvPr>
          <p:cNvSpPr txBox="1"/>
          <p:nvPr/>
        </p:nvSpPr>
        <p:spPr>
          <a:xfrm>
            <a:off x="7786206" y="996833"/>
            <a:ext cx="3660727" cy="461665"/>
          </a:xfrm>
          <a:prstGeom prst="rect">
            <a:avLst/>
          </a:prstGeom>
          <a:noFill/>
        </p:spPr>
        <p:txBody>
          <a:bodyPr wrap="square" rtlCol="0">
            <a:spAutoFit/>
          </a:bodyPr>
          <a:lstStyle/>
          <a:p>
            <a:r>
              <a:rPr lang="en-US" sz="2400" dirty="0">
                <a:solidFill>
                  <a:srgbClr val="FD7D00"/>
                </a:solidFill>
                <a:latin typeface="Segoe Print" panose="02000600000000000000" pitchFamily="2" charset="0"/>
              </a:rPr>
              <a:t>Built-in to webserver</a:t>
            </a:r>
            <a:endParaRPr lang="en-US" dirty="0">
              <a:solidFill>
                <a:srgbClr val="FD7D00"/>
              </a:solidFill>
              <a:latin typeface="Segoe Print" panose="02000600000000000000" pitchFamily="2" charset="0"/>
            </a:endParaRPr>
          </a:p>
        </p:txBody>
      </p:sp>
      <p:sp>
        <p:nvSpPr>
          <p:cNvPr id="110" name="Right Bracket 109">
            <a:extLst>
              <a:ext uri="{FF2B5EF4-FFF2-40B4-BE49-F238E27FC236}">
                <a16:creationId xmlns:a16="http://schemas.microsoft.com/office/drawing/2014/main" id="{D71888A7-C496-45B8-986F-27166CCDEE3A}"/>
              </a:ext>
            </a:extLst>
          </p:cNvPr>
          <p:cNvSpPr/>
          <p:nvPr/>
        </p:nvSpPr>
        <p:spPr>
          <a:xfrm>
            <a:off x="7416800" y="457200"/>
            <a:ext cx="369406" cy="1540933"/>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3" name="TextBox 112">
            <a:extLst>
              <a:ext uri="{FF2B5EF4-FFF2-40B4-BE49-F238E27FC236}">
                <a16:creationId xmlns:a16="http://schemas.microsoft.com/office/drawing/2014/main" id="{9D2CBCF0-C5EF-46F7-B4B2-7045F86CB9F7}"/>
              </a:ext>
            </a:extLst>
          </p:cNvPr>
          <p:cNvSpPr txBox="1"/>
          <p:nvPr/>
        </p:nvSpPr>
        <p:spPr>
          <a:xfrm>
            <a:off x="7786206" y="2333979"/>
            <a:ext cx="3660727" cy="461665"/>
          </a:xfrm>
          <a:prstGeom prst="rect">
            <a:avLst/>
          </a:prstGeom>
          <a:noFill/>
        </p:spPr>
        <p:txBody>
          <a:bodyPr wrap="square" rtlCol="0">
            <a:spAutoFit/>
          </a:bodyPr>
          <a:lstStyle/>
          <a:p>
            <a:r>
              <a:rPr lang="en-US" sz="2400" dirty="0">
                <a:solidFill>
                  <a:srgbClr val="FD7D00"/>
                </a:solidFill>
                <a:latin typeface="Segoe Print" panose="02000600000000000000" pitchFamily="2" charset="0"/>
              </a:rPr>
              <a:t>Roll your own</a:t>
            </a:r>
            <a:endParaRPr lang="en-US" dirty="0">
              <a:solidFill>
                <a:srgbClr val="FD7D00"/>
              </a:solidFill>
              <a:latin typeface="Segoe Print" panose="02000600000000000000" pitchFamily="2" charset="0"/>
            </a:endParaRPr>
          </a:p>
        </p:txBody>
      </p:sp>
      <p:sp>
        <p:nvSpPr>
          <p:cNvPr id="114" name="Right Bracket 113">
            <a:extLst>
              <a:ext uri="{FF2B5EF4-FFF2-40B4-BE49-F238E27FC236}">
                <a16:creationId xmlns:a16="http://schemas.microsoft.com/office/drawing/2014/main" id="{585E841D-B964-49F4-AE85-DC2BDB7FCEB2}"/>
              </a:ext>
            </a:extLst>
          </p:cNvPr>
          <p:cNvSpPr/>
          <p:nvPr/>
        </p:nvSpPr>
        <p:spPr>
          <a:xfrm>
            <a:off x="7416800" y="2119486"/>
            <a:ext cx="369406" cy="1001298"/>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5" name="TextBox 114">
            <a:extLst>
              <a:ext uri="{FF2B5EF4-FFF2-40B4-BE49-F238E27FC236}">
                <a16:creationId xmlns:a16="http://schemas.microsoft.com/office/drawing/2014/main" id="{A1BE0D14-0996-4790-B6DB-7B78F289F867}"/>
              </a:ext>
            </a:extLst>
          </p:cNvPr>
          <p:cNvSpPr txBox="1"/>
          <p:nvPr/>
        </p:nvSpPr>
        <p:spPr>
          <a:xfrm>
            <a:off x="7786206" y="3969217"/>
            <a:ext cx="4286974" cy="461665"/>
          </a:xfrm>
          <a:prstGeom prst="rect">
            <a:avLst/>
          </a:prstGeom>
          <a:noFill/>
        </p:spPr>
        <p:txBody>
          <a:bodyPr wrap="square" rtlCol="0">
            <a:spAutoFit/>
          </a:bodyPr>
          <a:lstStyle/>
          <a:p>
            <a:r>
              <a:rPr lang="en-US" sz="2400" dirty="0">
                <a:solidFill>
                  <a:srgbClr val="FD7D00"/>
                </a:solidFill>
                <a:latin typeface="Segoe Print" panose="02000600000000000000" pitchFamily="2" charset="0"/>
              </a:rPr>
              <a:t>OAuth, OAuth everywhere</a:t>
            </a:r>
            <a:endParaRPr lang="en-US" dirty="0">
              <a:solidFill>
                <a:srgbClr val="FD7D00"/>
              </a:solidFill>
              <a:latin typeface="Segoe Print" panose="02000600000000000000" pitchFamily="2" charset="0"/>
            </a:endParaRPr>
          </a:p>
        </p:txBody>
      </p:sp>
      <p:sp>
        <p:nvSpPr>
          <p:cNvPr id="116" name="Right Bracket 115">
            <a:extLst>
              <a:ext uri="{FF2B5EF4-FFF2-40B4-BE49-F238E27FC236}">
                <a16:creationId xmlns:a16="http://schemas.microsoft.com/office/drawing/2014/main" id="{312F07D0-33EF-4135-91D9-05C3D17FDA8D}"/>
              </a:ext>
            </a:extLst>
          </p:cNvPr>
          <p:cNvSpPr/>
          <p:nvPr/>
        </p:nvSpPr>
        <p:spPr>
          <a:xfrm>
            <a:off x="7416800" y="3202069"/>
            <a:ext cx="369406" cy="2020860"/>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7" name="TextBox 116">
            <a:extLst>
              <a:ext uri="{FF2B5EF4-FFF2-40B4-BE49-F238E27FC236}">
                <a16:creationId xmlns:a16="http://schemas.microsoft.com/office/drawing/2014/main" id="{7F8129E8-090A-4771-928A-BF503370BD2A}"/>
              </a:ext>
            </a:extLst>
          </p:cNvPr>
          <p:cNvSpPr txBox="1"/>
          <p:nvPr/>
        </p:nvSpPr>
        <p:spPr>
          <a:xfrm>
            <a:off x="7786206" y="5520855"/>
            <a:ext cx="4405794" cy="461665"/>
          </a:xfrm>
          <a:prstGeom prst="rect">
            <a:avLst/>
          </a:prstGeom>
          <a:noFill/>
        </p:spPr>
        <p:txBody>
          <a:bodyPr wrap="square" rtlCol="0">
            <a:spAutoFit/>
          </a:bodyPr>
          <a:lstStyle/>
          <a:p>
            <a:r>
              <a:rPr lang="en-US" sz="2400" dirty="0" err="1">
                <a:solidFill>
                  <a:srgbClr val="FD7D00"/>
                </a:solidFill>
                <a:latin typeface="Segoe Print" panose="02000600000000000000" pitchFamily="2" charset="0"/>
              </a:rPr>
              <a:t>Enterprisey</a:t>
            </a:r>
            <a:r>
              <a:rPr lang="en-US" sz="2400" dirty="0">
                <a:solidFill>
                  <a:srgbClr val="FD7D00"/>
                </a:solidFill>
                <a:latin typeface="Segoe Print" panose="02000600000000000000" pitchFamily="2" charset="0"/>
              </a:rPr>
              <a:t> XML stuff</a:t>
            </a:r>
            <a:endParaRPr lang="en-US" dirty="0">
              <a:solidFill>
                <a:srgbClr val="FD7D00"/>
              </a:solidFill>
              <a:latin typeface="Segoe Print" panose="02000600000000000000" pitchFamily="2" charset="0"/>
            </a:endParaRPr>
          </a:p>
        </p:txBody>
      </p:sp>
      <p:sp>
        <p:nvSpPr>
          <p:cNvPr id="118" name="Right Bracket 117">
            <a:extLst>
              <a:ext uri="{FF2B5EF4-FFF2-40B4-BE49-F238E27FC236}">
                <a16:creationId xmlns:a16="http://schemas.microsoft.com/office/drawing/2014/main" id="{5FF349D7-BD99-47D7-8764-3476A85E740D}"/>
              </a:ext>
            </a:extLst>
          </p:cNvPr>
          <p:cNvSpPr/>
          <p:nvPr/>
        </p:nvSpPr>
        <p:spPr>
          <a:xfrm>
            <a:off x="7416800" y="5306362"/>
            <a:ext cx="369406" cy="1001298"/>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134187558"/>
      </p:ext>
    </p:extLst>
  </p:cSld>
  <p:clrMapOvr>
    <a:masterClrMapping/>
  </p:clrMapOvr>
  <p:transition spd="med" advTm="75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0 0 L -0.34232 0 " pathEditMode="relative" rAng="0" ptsTypes="AA">
                                      <p:cBhvr>
                                        <p:cTn id="6" dur="750" fill="hold"/>
                                        <p:tgtEl>
                                          <p:spTgt spid="5"/>
                                        </p:tgtEl>
                                        <p:attrNameLst>
                                          <p:attrName>ppt_x</p:attrName>
                                          <p:attrName>ppt_y</p:attrName>
                                        </p:attrNameLst>
                                      </p:cBhvr>
                                      <p:rCtr x="-17122" y="0"/>
                                    </p:animMotion>
                                  </p:childTnLst>
                                </p:cTn>
                              </p:par>
                              <p:par>
                                <p:cTn id="7" presetID="42" presetClass="path" presetSubtype="0" accel="50000" decel="50000" fill="hold" grpId="0" nodeType="withEffect">
                                  <p:stCondLst>
                                    <p:cond delay="0"/>
                                  </p:stCondLst>
                                  <p:childTnLst>
                                    <p:animMotion origin="layout" path="M -0.0013 0 L -0.71159 0 " pathEditMode="relative" rAng="0" ptsTypes="AA">
                                      <p:cBhvr>
                                        <p:cTn id="8" dur="750" fill="hold"/>
                                        <p:tgtEl>
                                          <p:spTgt spid="4"/>
                                        </p:tgtEl>
                                        <p:attrNameLst>
                                          <p:attrName>ppt_x</p:attrName>
                                          <p:attrName>ppt_y</p:attrName>
                                        </p:attrNameLst>
                                      </p:cBhvr>
                                      <p:rCtr x="-35521" y="0"/>
                                    </p:animMotion>
                                  </p:childTnLst>
                                </p:cTn>
                              </p:par>
                              <p:par>
                                <p:cTn id="9" presetID="10" presetClass="exit" presetSubtype="0" fill="hold" grpId="0" nodeType="withEffect">
                                  <p:stCondLst>
                                    <p:cond delay="250"/>
                                  </p:stCondLst>
                                  <p:childTnLst>
                                    <p:animEffect transition="out" filter="fade">
                                      <p:cBhvr>
                                        <p:cTn id="10" dur="500"/>
                                        <p:tgtEl>
                                          <p:spTgt spid="7"/>
                                        </p:tgtEl>
                                      </p:cBhvr>
                                    </p:animEffect>
                                    <p:set>
                                      <p:cBhvr>
                                        <p:cTn id="11" dur="1" fill="hold">
                                          <p:stCondLst>
                                            <p:cond delay="499"/>
                                          </p:stCondLst>
                                        </p:cTn>
                                        <p:tgtEl>
                                          <p:spTgt spid="7"/>
                                        </p:tgtEl>
                                        <p:attrNameLst>
                                          <p:attrName>style.visibility</p:attrName>
                                        </p:attrNameLst>
                                      </p:cBhvr>
                                      <p:to>
                                        <p:strVal val="hidden"/>
                                      </p:to>
                                    </p:set>
                                  </p:childTnLst>
                                </p:cTn>
                              </p:par>
                              <p:par>
                                <p:cTn id="12" presetID="10" presetClass="exit" presetSubtype="0" fill="hold" grpId="0" nodeType="withEffect">
                                  <p:stCondLst>
                                    <p:cond delay="250"/>
                                  </p:stCondLst>
                                  <p:childTnLst>
                                    <p:animEffect transition="out" filter="fade">
                                      <p:cBhvr>
                                        <p:cTn id="13" dur="500"/>
                                        <p:tgtEl>
                                          <p:spTgt spid="110"/>
                                        </p:tgtEl>
                                      </p:cBhvr>
                                    </p:animEffect>
                                    <p:set>
                                      <p:cBhvr>
                                        <p:cTn id="14" dur="1" fill="hold">
                                          <p:stCondLst>
                                            <p:cond delay="499"/>
                                          </p:stCondLst>
                                        </p:cTn>
                                        <p:tgtEl>
                                          <p:spTgt spid="110"/>
                                        </p:tgtEl>
                                        <p:attrNameLst>
                                          <p:attrName>style.visibility</p:attrName>
                                        </p:attrNameLst>
                                      </p:cBhvr>
                                      <p:to>
                                        <p:strVal val="hidden"/>
                                      </p:to>
                                    </p:set>
                                  </p:childTnLst>
                                </p:cTn>
                              </p:par>
                              <p:par>
                                <p:cTn id="15" presetID="10" presetClass="exit" presetSubtype="0" fill="hold" grpId="0" nodeType="withEffect">
                                  <p:stCondLst>
                                    <p:cond delay="250"/>
                                  </p:stCondLst>
                                  <p:childTnLst>
                                    <p:animEffect transition="out" filter="fade">
                                      <p:cBhvr>
                                        <p:cTn id="16" dur="500"/>
                                        <p:tgtEl>
                                          <p:spTgt spid="113"/>
                                        </p:tgtEl>
                                      </p:cBhvr>
                                    </p:animEffect>
                                    <p:set>
                                      <p:cBhvr>
                                        <p:cTn id="17" dur="1" fill="hold">
                                          <p:stCondLst>
                                            <p:cond delay="499"/>
                                          </p:stCondLst>
                                        </p:cTn>
                                        <p:tgtEl>
                                          <p:spTgt spid="113"/>
                                        </p:tgtEl>
                                        <p:attrNameLst>
                                          <p:attrName>style.visibility</p:attrName>
                                        </p:attrNameLst>
                                      </p:cBhvr>
                                      <p:to>
                                        <p:strVal val="hidden"/>
                                      </p:to>
                                    </p:set>
                                  </p:childTnLst>
                                </p:cTn>
                              </p:par>
                              <p:par>
                                <p:cTn id="18" presetID="10" presetClass="exit" presetSubtype="0" fill="hold" grpId="0" nodeType="withEffect">
                                  <p:stCondLst>
                                    <p:cond delay="250"/>
                                  </p:stCondLst>
                                  <p:childTnLst>
                                    <p:animEffect transition="out" filter="fade">
                                      <p:cBhvr>
                                        <p:cTn id="19" dur="500"/>
                                        <p:tgtEl>
                                          <p:spTgt spid="114"/>
                                        </p:tgtEl>
                                      </p:cBhvr>
                                    </p:animEffect>
                                    <p:set>
                                      <p:cBhvr>
                                        <p:cTn id="20" dur="1" fill="hold">
                                          <p:stCondLst>
                                            <p:cond delay="499"/>
                                          </p:stCondLst>
                                        </p:cTn>
                                        <p:tgtEl>
                                          <p:spTgt spid="114"/>
                                        </p:tgtEl>
                                        <p:attrNameLst>
                                          <p:attrName>style.visibility</p:attrName>
                                        </p:attrNameLst>
                                      </p:cBhvr>
                                      <p:to>
                                        <p:strVal val="hidden"/>
                                      </p:to>
                                    </p:set>
                                  </p:childTnLst>
                                </p:cTn>
                              </p:par>
                              <p:par>
                                <p:cTn id="21" presetID="10" presetClass="exit" presetSubtype="0" fill="hold" grpId="0" nodeType="withEffect">
                                  <p:stCondLst>
                                    <p:cond delay="250"/>
                                  </p:stCondLst>
                                  <p:childTnLst>
                                    <p:animEffect transition="out" filter="fade">
                                      <p:cBhvr>
                                        <p:cTn id="22" dur="500"/>
                                        <p:tgtEl>
                                          <p:spTgt spid="115"/>
                                        </p:tgtEl>
                                      </p:cBhvr>
                                    </p:animEffect>
                                    <p:set>
                                      <p:cBhvr>
                                        <p:cTn id="23" dur="1" fill="hold">
                                          <p:stCondLst>
                                            <p:cond delay="499"/>
                                          </p:stCondLst>
                                        </p:cTn>
                                        <p:tgtEl>
                                          <p:spTgt spid="115"/>
                                        </p:tgtEl>
                                        <p:attrNameLst>
                                          <p:attrName>style.visibility</p:attrName>
                                        </p:attrNameLst>
                                      </p:cBhvr>
                                      <p:to>
                                        <p:strVal val="hidden"/>
                                      </p:to>
                                    </p:set>
                                  </p:childTnLst>
                                </p:cTn>
                              </p:par>
                              <p:par>
                                <p:cTn id="24" presetID="10" presetClass="exit" presetSubtype="0" fill="hold" grpId="0" nodeType="withEffect">
                                  <p:stCondLst>
                                    <p:cond delay="250"/>
                                  </p:stCondLst>
                                  <p:childTnLst>
                                    <p:animEffect transition="out" filter="fade">
                                      <p:cBhvr>
                                        <p:cTn id="25" dur="500"/>
                                        <p:tgtEl>
                                          <p:spTgt spid="116"/>
                                        </p:tgtEl>
                                      </p:cBhvr>
                                    </p:animEffect>
                                    <p:set>
                                      <p:cBhvr>
                                        <p:cTn id="26" dur="1" fill="hold">
                                          <p:stCondLst>
                                            <p:cond delay="499"/>
                                          </p:stCondLst>
                                        </p:cTn>
                                        <p:tgtEl>
                                          <p:spTgt spid="116"/>
                                        </p:tgtEl>
                                        <p:attrNameLst>
                                          <p:attrName>style.visibility</p:attrName>
                                        </p:attrNameLst>
                                      </p:cBhvr>
                                      <p:to>
                                        <p:strVal val="hidden"/>
                                      </p:to>
                                    </p:set>
                                  </p:childTnLst>
                                </p:cTn>
                              </p:par>
                              <p:par>
                                <p:cTn id="27" presetID="10" presetClass="exit" presetSubtype="0" fill="hold" grpId="0" nodeType="withEffect">
                                  <p:stCondLst>
                                    <p:cond delay="250"/>
                                  </p:stCondLst>
                                  <p:childTnLst>
                                    <p:animEffect transition="out" filter="fade">
                                      <p:cBhvr>
                                        <p:cTn id="28" dur="500"/>
                                        <p:tgtEl>
                                          <p:spTgt spid="117"/>
                                        </p:tgtEl>
                                      </p:cBhvr>
                                    </p:animEffect>
                                    <p:set>
                                      <p:cBhvr>
                                        <p:cTn id="29" dur="1" fill="hold">
                                          <p:stCondLst>
                                            <p:cond delay="499"/>
                                          </p:stCondLst>
                                        </p:cTn>
                                        <p:tgtEl>
                                          <p:spTgt spid="117"/>
                                        </p:tgtEl>
                                        <p:attrNameLst>
                                          <p:attrName>style.visibility</p:attrName>
                                        </p:attrNameLst>
                                      </p:cBhvr>
                                      <p:to>
                                        <p:strVal val="hidden"/>
                                      </p:to>
                                    </p:set>
                                  </p:childTnLst>
                                </p:cTn>
                              </p:par>
                              <p:par>
                                <p:cTn id="30" presetID="10" presetClass="exit" presetSubtype="0" fill="hold" grpId="0" nodeType="withEffect">
                                  <p:stCondLst>
                                    <p:cond delay="250"/>
                                  </p:stCondLst>
                                  <p:childTnLst>
                                    <p:animEffect transition="out" filter="fade">
                                      <p:cBhvr>
                                        <p:cTn id="31" dur="500"/>
                                        <p:tgtEl>
                                          <p:spTgt spid="118"/>
                                        </p:tgtEl>
                                      </p:cBhvr>
                                    </p:animEffect>
                                    <p:set>
                                      <p:cBhvr>
                                        <p:cTn id="32" dur="1" fill="hold">
                                          <p:stCondLst>
                                            <p:cond delay="499"/>
                                          </p:stCondLst>
                                        </p:cTn>
                                        <p:tgtEl>
                                          <p:spTgt spid="11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7" grpId="0"/>
      <p:bldP spid="110" grpId="0" animBg="1"/>
      <p:bldP spid="113" grpId="0"/>
      <p:bldP spid="114" grpId="0" animBg="1"/>
      <p:bldP spid="115" grpId="0"/>
      <p:bldP spid="116" grpId="0" animBg="1"/>
      <p:bldP spid="117" grpId="0"/>
      <p:bldP spid="118"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ADED9B9-E281-4C70-A7D3-FAC31FC4D471}"/>
              </a:ext>
            </a:extLst>
          </p:cNvPr>
          <p:cNvSpPr/>
          <p:nvPr/>
        </p:nvSpPr>
        <p:spPr>
          <a:xfrm>
            <a:off x="-16328" y="0"/>
            <a:ext cx="3538728" cy="6858000"/>
          </a:xfrm>
          <a:prstGeom prst="rect">
            <a:avLst/>
          </a:prstGeom>
          <a:solidFill>
            <a:schemeClr val="tx2">
              <a:lumMod val="75000"/>
            </a:schemeClr>
          </a:solidFill>
          <a:ln>
            <a:solidFill>
              <a:srgbClr val="0139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87D4718A-87BF-494F-A7D7-223574DC883F}"/>
              </a:ext>
            </a:extLst>
          </p:cNvPr>
          <p:cNvSpPr txBox="1"/>
          <p:nvPr/>
        </p:nvSpPr>
        <p:spPr>
          <a:xfrm>
            <a:off x="-16328" y="335845"/>
            <a:ext cx="3538728" cy="6186309"/>
          </a:xfrm>
          <a:prstGeom prst="rect">
            <a:avLst/>
          </a:prstGeom>
          <a:noFill/>
        </p:spPr>
        <p:txBody>
          <a:bodyPr wrap="square" rtlCol="0">
            <a:spAutoFit/>
          </a:bodyPr>
          <a:lstStyle/>
          <a:p>
            <a:r>
              <a:rPr lang="en-US" sz="3600" dirty="0">
                <a:solidFill>
                  <a:schemeClr val="bg1"/>
                </a:solidFill>
                <a:latin typeface="Corbel" panose="020B0503020204020204" pitchFamily="34" charset="0"/>
              </a:rPr>
              <a:t>Client Certificates</a:t>
            </a:r>
          </a:p>
          <a:p>
            <a:r>
              <a:rPr lang="en-US" sz="3600" dirty="0">
                <a:solidFill>
                  <a:schemeClr val="bg1"/>
                </a:solidFill>
                <a:latin typeface="Corbel" panose="020B0503020204020204" pitchFamily="34" charset="0"/>
              </a:rPr>
              <a:t>Basic Auth</a:t>
            </a:r>
          </a:p>
          <a:p>
            <a:r>
              <a:rPr lang="en-US" sz="3600" dirty="0">
                <a:solidFill>
                  <a:schemeClr val="bg1"/>
                </a:solidFill>
                <a:latin typeface="Corbel" panose="020B0503020204020204" pitchFamily="34" charset="0"/>
              </a:rPr>
              <a:t>Digest Auth</a:t>
            </a:r>
          </a:p>
          <a:p>
            <a:r>
              <a:rPr lang="en-US" sz="3600" dirty="0">
                <a:solidFill>
                  <a:schemeClr val="bg1"/>
                </a:solidFill>
                <a:latin typeface="Corbel" panose="020B0503020204020204" pitchFamily="34" charset="0"/>
              </a:rPr>
              <a:t>API Keys</a:t>
            </a:r>
          </a:p>
          <a:p>
            <a:r>
              <a:rPr lang="en-US" sz="3600" dirty="0">
                <a:solidFill>
                  <a:schemeClr val="bg1"/>
                </a:solidFill>
                <a:latin typeface="Corbel" panose="020B0503020204020204" pitchFamily="34" charset="0"/>
              </a:rPr>
              <a:t>JWT</a:t>
            </a:r>
          </a:p>
          <a:p>
            <a:r>
              <a:rPr lang="en-US" sz="3600" dirty="0">
                <a:solidFill>
                  <a:schemeClr val="bg1"/>
                </a:solidFill>
                <a:latin typeface="Corbel" panose="020B0503020204020204" pitchFamily="34" charset="0"/>
              </a:rPr>
              <a:t>OAuth 1.0</a:t>
            </a:r>
          </a:p>
          <a:p>
            <a:r>
              <a:rPr lang="en-US" sz="3600" dirty="0">
                <a:solidFill>
                  <a:schemeClr val="bg1"/>
                </a:solidFill>
                <a:latin typeface="Corbel" panose="020B0503020204020204" pitchFamily="34" charset="0"/>
              </a:rPr>
              <a:t>OAuth 2.0</a:t>
            </a:r>
          </a:p>
          <a:p>
            <a:r>
              <a:rPr lang="en-US" sz="3600" dirty="0">
                <a:solidFill>
                  <a:schemeClr val="bg1"/>
                </a:solidFill>
                <a:latin typeface="Corbel" panose="020B0503020204020204" pitchFamily="34" charset="0"/>
              </a:rPr>
              <a:t>OpenID Connect</a:t>
            </a:r>
          </a:p>
          <a:p>
            <a:r>
              <a:rPr lang="en-US" sz="3600" dirty="0">
                <a:solidFill>
                  <a:schemeClr val="bg1"/>
                </a:solidFill>
                <a:latin typeface="Corbel" panose="020B0503020204020204" pitchFamily="34" charset="0"/>
              </a:rPr>
              <a:t>AWS Cognito</a:t>
            </a:r>
          </a:p>
          <a:p>
            <a:r>
              <a:rPr lang="en-US" sz="3600" dirty="0">
                <a:solidFill>
                  <a:schemeClr val="bg1"/>
                </a:solidFill>
                <a:latin typeface="Corbel" panose="020B0503020204020204" pitchFamily="34" charset="0"/>
              </a:rPr>
              <a:t>SAML</a:t>
            </a:r>
          </a:p>
          <a:p>
            <a:r>
              <a:rPr lang="en-US" sz="3600" dirty="0">
                <a:solidFill>
                  <a:schemeClr val="bg1"/>
                </a:solidFill>
                <a:latin typeface="Corbel" panose="020B0503020204020204" pitchFamily="34" charset="0"/>
              </a:rPr>
              <a:t>WS-Security</a:t>
            </a:r>
          </a:p>
        </p:txBody>
      </p:sp>
    </p:spTree>
    <p:extLst>
      <p:ext uri="{BB962C8B-B14F-4D97-AF65-F5344CB8AC3E}">
        <p14:creationId xmlns:p14="http://schemas.microsoft.com/office/powerpoint/2010/main" val="2774869843"/>
      </p:ext>
    </p:extLst>
  </p:cSld>
  <p:clrMapOvr>
    <a:masterClrMapping/>
  </p:clrMapOvr>
  <mc:AlternateContent xmlns:mc="http://schemas.openxmlformats.org/markup-compatibility/2006">
    <mc:Choice xmlns:p14="http://schemas.microsoft.com/office/powerpoint/2010/main" Requires="p14">
      <p:transition spd="slow" p14:dur="2000" advTm="500"/>
    </mc:Choice>
    <mc:Fallback>
      <p:transition spd="slow" advTm="5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mph" presetSubtype="2" fill="hold" nodeType="withEffect">
                                  <p:stCondLst>
                                    <p:cond delay="0"/>
                                  </p:stCondLst>
                                  <p:childTnLst>
                                    <p:animClr clrSpc="rgb" dir="cw">
                                      <p:cBhvr override="childStyle">
                                        <p:cTn id="6" dur="500" fill="hold"/>
                                        <p:tgtEl>
                                          <p:spTgt spid="5">
                                            <p:txEl>
                                              <p:pRg st="1" end="1"/>
                                            </p:txEl>
                                          </p:spTgt>
                                        </p:tgtEl>
                                        <p:attrNameLst>
                                          <p:attrName>style.color</p:attrName>
                                        </p:attrNameLst>
                                      </p:cBhvr>
                                      <p:to>
                                        <a:srgbClr val="747272"/>
                                      </p:to>
                                    </p:animClr>
                                  </p:childTnLst>
                                </p:cTn>
                              </p:par>
                              <p:par>
                                <p:cTn id="7" presetID="3" presetClass="emph" presetSubtype="2" fill="hold" nodeType="withEffect">
                                  <p:stCondLst>
                                    <p:cond delay="0"/>
                                  </p:stCondLst>
                                  <p:childTnLst>
                                    <p:animClr clrSpc="rgb" dir="cw">
                                      <p:cBhvr override="childStyle">
                                        <p:cTn id="8" dur="500" fill="hold"/>
                                        <p:tgtEl>
                                          <p:spTgt spid="5">
                                            <p:txEl>
                                              <p:pRg st="2" end="2"/>
                                            </p:txEl>
                                          </p:spTgt>
                                        </p:tgtEl>
                                        <p:attrNameLst>
                                          <p:attrName>style.color</p:attrName>
                                        </p:attrNameLst>
                                      </p:cBhvr>
                                      <p:to>
                                        <a:srgbClr val="747272"/>
                                      </p:to>
                                    </p:animClr>
                                  </p:childTnLst>
                                </p:cTn>
                              </p:par>
                              <p:par>
                                <p:cTn id="9" presetID="3" presetClass="emph" presetSubtype="2" fill="hold" nodeType="withEffect">
                                  <p:stCondLst>
                                    <p:cond delay="0"/>
                                  </p:stCondLst>
                                  <p:childTnLst>
                                    <p:animClr clrSpc="rgb" dir="cw">
                                      <p:cBhvr override="childStyle">
                                        <p:cTn id="10" dur="500" fill="hold"/>
                                        <p:tgtEl>
                                          <p:spTgt spid="5">
                                            <p:txEl>
                                              <p:pRg st="3" end="3"/>
                                            </p:txEl>
                                          </p:spTgt>
                                        </p:tgtEl>
                                        <p:attrNameLst>
                                          <p:attrName>style.color</p:attrName>
                                        </p:attrNameLst>
                                      </p:cBhvr>
                                      <p:to>
                                        <a:srgbClr val="747272"/>
                                      </p:to>
                                    </p:animClr>
                                  </p:childTnLst>
                                </p:cTn>
                              </p:par>
                              <p:par>
                                <p:cTn id="11" presetID="3" presetClass="emph" presetSubtype="2" fill="hold" nodeType="withEffect">
                                  <p:stCondLst>
                                    <p:cond delay="0"/>
                                  </p:stCondLst>
                                  <p:childTnLst>
                                    <p:animClr clrSpc="rgb" dir="cw">
                                      <p:cBhvr override="childStyle">
                                        <p:cTn id="12" dur="500" fill="hold"/>
                                        <p:tgtEl>
                                          <p:spTgt spid="5">
                                            <p:txEl>
                                              <p:pRg st="4" end="4"/>
                                            </p:txEl>
                                          </p:spTgt>
                                        </p:tgtEl>
                                        <p:attrNameLst>
                                          <p:attrName>style.color</p:attrName>
                                        </p:attrNameLst>
                                      </p:cBhvr>
                                      <p:to>
                                        <a:srgbClr val="747272"/>
                                      </p:to>
                                    </p:animClr>
                                  </p:childTnLst>
                                </p:cTn>
                              </p:par>
                              <p:par>
                                <p:cTn id="13" presetID="3" presetClass="emph" presetSubtype="2" fill="hold" nodeType="withEffect">
                                  <p:stCondLst>
                                    <p:cond delay="0"/>
                                  </p:stCondLst>
                                  <p:childTnLst>
                                    <p:animClr clrSpc="rgb" dir="cw">
                                      <p:cBhvr override="childStyle">
                                        <p:cTn id="14" dur="500" fill="hold"/>
                                        <p:tgtEl>
                                          <p:spTgt spid="5">
                                            <p:txEl>
                                              <p:pRg st="5" end="5"/>
                                            </p:txEl>
                                          </p:spTgt>
                                        </p:tgtEl>
                                        <p:attrNameLst>
                                          <p:attrName>style.color</p:attrName>
                                        </p:attrNameLst>
                                      </p:cBhvr>
                                      <p:to>
                                        <a:srgbClr val="747272"/>
                                      </p:to>
                                    </p:animClr>
                                  </p:childTnLst>
                                </p:cTn>
                              </p:par>
                              <p:par>
                                <p:cTn id="15" presetID="3" presetClass="emph" presetSubtype="2" fill="hold" nodeType="withEffect">
                                  <p:stCondLst>
                                    <p:cond delay="0"/>
                                  </p:stCondLst>
                                  <p:childTnLst>
                                    <p:animClr clrSpc="rgb" dir="cw">
                                      <p:cBhvr override="childStyle">
                                        <p:cTn id="16" dur="500" fill="hold"/>
                                        <p:tgtEl>
                                          <p:spTgt spid="5">
                                            <p:txEl>
                                              <p:pRg st="6" end="6"/>
                                            </p:txEl>
                                          </p:spTgt>
                                        </p:tgtEl>
                                        <p:attrNameLst>
                                          <p:attrName>style.color</p:attrName>
                                        </p:attrNameLst>
                                      </p:cBhvr>
                                      <p:to>
                                        <a:srgbClr val="747272"/>
                                      </p:to>
                                    </p:animClr>
                                  </p:childTnLst>
                                </p:cTn>
                              </p:par>
                              <p:par>
                                <p:cTn id="17" presetID="3" presetClass="emph" presetSubtype="2" fill="hold" nodeType="withEffect">
                                  <p:stCondLst>
                                    <p:cond delay="0"/>
                                  </p:stCondLst>
                                  <p:childTnLst>
                                    <p:animClr clrSpc="rgb" dir="cw">
                                      <p:cBhvr override="childStyle">
                                        <p:cTn id="18" dur="500" fill="hold"/>
                                        <p:tgtEl>
                                          <p:spTgt spid="5">
                                            <p:txEl>
                                              <p:pRg st="7" end="7"/>
                                            </p:txEl>
                                          </p:spTgt>
                                        </p:tgtEl>
                                        <p:attrNameLst>
                                          <p:attrName>style.color</p:attrName>
                                        </p:attrNameLst>
                                      </p:cBhvr>
                                      <p:to>
                                        <a:srgbClr val="747272"/>
                                      </p:to>
                                    </p:animClr>
                                  </p:childTnLst>
                                </p:cTn>
                              </p:par>
                              <p:par>
                                <p:cTn id="19" presetID="3" presetClass="emph" presetSubtype="2" fill="hold" nodeType="withEffect">
                                  <p:stCondLst>
                                    <p:cond delay="0"/>
                                  </p:stCondLst>
                                  <p:childTnLst>
                                    <p:animClr clrSpc="rgb" dir="cw">
                                      <p:cBhvr override="childStyle">
                                        <p:cTn id="20" dur="500" fill="hold"/>
                                        <p:tgtEl>
                                          <p:spTgt spid="5">
                                            <p:txEl>
                                              <p:pRg st="8" end="8"/>
                                            </p:txEl>
                                          </p:spTgt>
                                        </p:tgtEl>
                                        <p:attrNameLst>
                                          <p:attrName>style.color</p:attrName>
                                        </p:attrNameLst>
                                      </p:cBhvr>
                                      <p:to>
                                        <a:srgbClr val="747272"/>
                                      </p:to>
                                    </p:animClr>
                                  </p:childTnLst>
                                </p:cTn>
                              </p:par>
                              <p:par>
                                <p:cTn id="21" presetID="3" presetClass="emph" presetSubtype="2" fill="hold" nodeType="withEffect">
                                  <p:stCondLst>
                                    <p:cond delay="0"/>
                                  </p:stCondLst>
                                  <p:childTnLst>
                                    <p:animClr clrSpc="rgb" dir="cw">
                                      <p:cBhvr override="childStyle">
                                        <p:cTn id="22" dur="500" fill="hold"/>
                                        <p:tgtEl>
                                          <p:spTgt spid="5">
                                            <p:txEl>
                                              <p:pRg st="9" end="9"/>
                                            </p:txEl>
                                          </p:spTgt>
                                        </p:tgtEl>
                                        <p:attrNameLst>
                                          <p:attrName>style.color</p:attrName>
                                        </p:attrNameLst>
                                      </p:cBhvr>
                                      <p:to>
                                        <a:srgbClr val="747272"/>
                                      </p:to>
                                    </p:animClr>
                                  </p:childTnLst>
                                </p:cTn>
                              </p:par>
                              <p:par>
                                <p:cTn id="23" presetID="3" presetClass="emph" presetSubtype="2" fill="hold" nodeType="withEffect">
                                  <p:stCondLst>
                                    <p:cond delay="0"/>
                                  </p:stCondLst>
                                  <p:childTnLst>
                                    <p:animClr clrSpc="rgb" dir="cw">
                                      <p:cBhvr override="childStyle">
                                        <p:cTn id="24" dur="500" fill="hold"/>
                                        <p:tgtEl>
                                          <p:spTgt spid="5">
                                            <p:txEl>
                                              <p:pRg st="10" end="10"/>
                                            </p:txEl>
                                          </p:spTgt>
                                        </p:tgtEl>
                                        <p:attrNameLst>
                                          <p:attrName>style.color</p:attrName>
                                        </p:attrNameLst>
                                      </p:cBhvr>
                                      <p:to>
                                        <a:srgbClr val="747272"/>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ADED9B9-E281-4C70-A7D3-FAC31FC4D471}"/>
              </a:ext>
            </a:extLst>
          </p:cNvPr>
          <p:cNvSpPr/>
          <p:nvPr/>
        </p:nvSpPr>
        <p:spPr>
          <a:xfrm>
            <a:off x="-16328" y="0"/>
            <a:ext cx="3538728" cy="6858000"/>
          </a:xfrm>
          <a:prstGeom prst="rect">
            <a:avLst/>
          </a:prstGeom>
          <a:solidFill>
            <a:schemeClr val="tx2">
              <a:lumMod val="75000"/>
            </a:schemeClr>
          </a:solidFill>
          <a:ln>
            <a:solidFill>
              <a:srgbClr val="0139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87D4718A-87BF-494F-A7D7-223574DC883F}"/>
              </a:ext>
            </a:extLst>
          </p:cNvPr>
          <p:cNvSpPr txBox="1"/>
          <p:nvPr/>
        </p:nvSpPr>
        <p:spPr>
          <a:xfrm>
            <a:off x="-16328" y="335845"/>
            <a:ext cx="3538728" cy="6186309"/>
          </a:xfrm>
          <a:prstGeom prst="rect">
            <a:avLst/>
          </a:prstGeom>
          <a:noFill/>
        </p:spPr>
        <p:txBody>
          <a:bodyPr wrap="square" rtlCol="0">
            <a:spAutoFit/>
          </a:bodyPr>
          <a:lstStyle/>
          <a:p>
            <a:r>
              <a:rPr lang="en-US" sz="3600" u="sng" dirty="0">
                <a:solidFill>
                  <a:schemeClr val="bg1"/>
                </a:solidFill>
                <a:latin typeface="Corbel" panose="020B0503020204020204" pitchFamily="34" charset="0"/>
              </a:rPr>
              <a:t>Client Certificates</a:t>
            </a:r>
          </a:p>
          <a:p>
            <a:r>
              <a:rPr lang="en-US" sz="3600" dirty="0">
                <a:solidFill>
                  <a:srgbClr val="747272"/>
                </a:solidFill>
                <a:latin typeface="Corbel" panose="020B0503020204020204" pitchFamily="34" charset="0"/>
              </a:rPr>
              <a:t>Basic Auth</a:t>
            </a:r>
          </a:p>
          <a:p>
            <a:r>
              <a:rPr lang="en-US" sz="3600" dirty="0">
                <a:solidFill>
                  <a:srgbClr val="747272"/>
                </a:solidFill>
                <a:latin typeface="Corbel" panose="020B0503020204020204" pitchFamily="34" charset="0"/>
              </a:rPr>
              <a:t>Digest Auth</a:t>
            </a:r>
          </a:p>
          <a:p>
            <a:r>
              <a:rPr lang="en-US" sz="3600" dirty="0">
                <a:solidFill>
                  <a:srgbClr val="747272"/>
                </a:solidFill>
                <a:latin typeface="Corbel" panose="020B0503020204020204" pitchFamily="34" charset="0"/>
              </a:rPr>
              <a:t>API Keys</a:t>
            </a:r>
          </a:p>
          <a:p>
            <a:r>
              <a:rPr lang="en-US" sz="3600" dirty="0">
                <a:solidFill>
                  <a:srgbClr val="747272"/>
                </a:solidFill>
                <a:latin typeface="Corbel" panose="020B0503020204020204" pitchFamily="34" charset="0"/>
              </a:rPr>
              <a:t>JWT</a:t>
            </a:r>
          </a:p>
          <a:p>
            <a:r>
              <a:rPr lang="en-US" sz="3600" dirty="0">
                <a:solidFill>
                  <a:srgbClr val="747272"/>
                </a:solidFill>
                <a:latin typeface="Corbel" panose="020B0503020204020204" pitchFamily="34" charset="0"/>
              </a:rPr>
              <a:t>OAuth 1.0</a:t>
            </a:r>
          </a:p>
          <a:p>
            <a:r>
              <a:rPr lang="en-US" sz="3600" dirty="0">
                <a:solidFill>
                  <a:srgbClr val="747272"/>
                </a:solidFill>
                <a:latin typeface="Corbel" panose="020B0503020204020204" pitchFamily="34" charset="0"/>
              </a:rPr>
              <a:t>OAuth 2.0</a:t>
            </a:r>
          </a:p>
          <a:p>
            <a:r>
              <a:rPr lang="en-US" sz="3600" dirty="0">
                <a:solidFill>
                  <a:srgbClr val="747272"/>
                </a:solidFill>
                <a:latin typeface="Corbel" panose="020B0503020204020204" pitchFamily="34" charset="0"/>
              </a:rPr>
              <a:t>OpenID Connect</a:t>
            </a:r>
          </a:p>
          <a:p>
            <a:r>
              <a:rPr lang="en-US" sz="3600" dirty="0">
                <a:solidFill>
                  <a:srgbClr val="747272"/>
                </a:solidFill>
                <a:latin typeface="Corbel" panose="020B0503020204020204" pitchFamily="34" charset="0"/>
              </a:rPr>
              <a:t>AWS Cognito</a:t>
            </a:r>
          </a:p>
          <a:p>
            <a:r>
              <a:rPr lang="en-US" sz="3600" dirty="0">
                <a:solidFill>
                  <a:srgbClr val="747272"/>
                </a:solidFill>
                <a:latin typeface="Corbel" panose="020B0503020204020204" pitchFamily="34" charset="0"/>
              </a:rPr>
              <a:t>SAML</a:t>
            </a:r>
          </a:p>
          <a:p>
            <a:r>
              <a:rPr lang="en-US" sz="3600" dirty="0">
                <a:solidFill>
                  <a:srgbClr val="747272"/>
                </a:solidFill>
                <a:latin typeface="Corbel" panose="020B0503020204020204" pitchFamily="34" charset="0"/>
              </a:rPr>
              <a:t>WS-Security</a:t>
            </a:r>
          </a:p>
        </p:txBody>
      </p:sp>
      <p:sp>
        <p:nvSpPr>
          <p:cNvPr id="6" name="Content Placeholder 2">
            <a:extLst>
              <a:ext uri="{FF2B5EF4-FFF2-40B4-BE49-F238E27FC236}">
                <a16:creationId xmlns:a16="http://schemas.microsoft.com/office/drawing/2014/main" id="{5F2CDEA2-3B6A-44C2-9C8E-3101072C10D8}"/>
              </a:ext>
            </a:extLst>
          </p:cNvPr>
          <p:cNvSpPr>
            <a:spLocks noGrp="1"/>
          </p:cNvSpPr>
          <p:nvPr>
            <p:ph idx="1"/>
          </p:nvPr>
        </p:nvSpPr>
        <p:spPr>
          <a:xfrm>
            <a:off x="3735092" y="1176251"/>
            <a:ext cx="8456908" cy="4505498"/>
          </a:xfrm>
        </p:spPr>
        <p:txBody>
          <a:bodyPr>
            <a:noAutofit/>
          </a:bodyPr>
          <a:lstStyle/>
          <a:p>
            <a:r>
              <a:rPr lang="en-US" sz="3200" dirty="0">
                <a:solidFill>
                  <a:srgbClr val="333F50"/>
                </a:solidFill>
              </a:rPr>
              <a:t>“Reverse TLS” – proves client identity to server</a:t>
            </a:r>
          </a:p>
          <a:p>
            <a:endParaRPr lang="en-US" sz="3200" dirty="0">
              <a:solidFill>
                <a:srgbClr val="333F50"/>
              </a:solidFill>
            </a:endParaRPr>
          </a:p>
          <a:p>
            <a:r>
              <a:rPr lang="en-US" sz="3200" dirty="0">
                <a:solidFill>
                  <a:srgbClr val="333F50"/>
                </a:solidFill>
              </a:rPr>
              <a:t>No usernames or passwords</a:t>
            </a:r>
          </a:p>
          <a:p>
            <a:endParaRPr lang="en-US" sz="3200" dirty="0">
              <a:solidFill>
                <a:srgbClr val="333F50"/>
              </a:solidFill>
            </a:endParaRPr>
          </a:p>
          <a:p>
            <a:r>
              <a:rPr lang="en-US" sz="3200" dirty="0">
                <a:solidFill>
                  <a:srgbClr val="333F50"/>
                </a:solidFill>
              </a:rPr>
              <a:t>Ideal for internal apps, not public facing</a:t>
            </a:r>
          </a:p>
          <a:p>
            <a:endParaRPr lang="en-US" sz="3200" dirty="0">
              <a:solidFill>
                <a:srgbClr val="333F50"/>
              </a:solidFill>
            </a:endParaRPr>
          </a:p>
          <a:p>
            <a:r>
              <a:rPr lang="en-US" sz="3200" dirty="0">
                <a:solidFill>
                  <a:srgbClr val="333F50"/>
                </a:solidFill>
              </a:rPr>
              <a:t>On IIS, only “simple” w/ Active Directory</a:t>
            </a:r>
          </a:p>
          <a:p>
            <a:endParaRPr lang="en-US" sz="3200" dirty="0">
              <a:solidFill>
                <a:srgbClr val="333F50"/>
              </a:solidFill>
            </a:endParaRPr>
          </a:p>
          <a:p>
            <a:pPr marL="0" indent="0">
              <a:buNone/>
            </a:pPr>
            <a:endParaRPr lang="en-US" sz="3200" dirty="0">
              <a:solidFill>
                <a:srgbClr val="333F50"/>
              </a:solidFill>
            </a:endParaRPr>
          </a:p>
          <a:p>
            <a:endParaRPr lang="en-US" sz="3200" dirty="0">
              <a:solidFill>
                <a:srgbClr val="333F50"/>
              </a:solidFill>
            </a:endParaRPr>
          </a:p>
          <a:p>
            <a:pPr>
              <a:buFont typeface="Corbel" panose="020B0503020204020204" pitchFamily="34" charset="0"/>
              <a:buChar char="+"/>
            </a:pPr>
            <a:endParaRPr lang="en-US" sz="3200" dirty="0">
              <a:solidFill>
                <a:srgbClr val="333F50"/>
              </a:solidFill>
            </a:endParaRPr>
          </a:p>
          <a:p>
            <a:pPr marL="0" indent="0">
              <a:buNone/>
            </a:pPr>
            <a:endParaRPr lang="en-US" sz="3200" dirty="0">
              <a:solidFill>
                <a:srgbClr val="333F50"/>
              </a:solidFill>
            </a:endParaRPr>
          </a:p>
        </p:txBody>
      </p:sp>
    </p:spTree>
    <p:extLst>
      <p:ext uri="{BB962C8B-B14F-4D97-AF65-F5344CB8AC3E}">
        <p14:creationId xmlns:p14="http://schemas.microsoft.com/office/powerpoint/2010/main" val="2589700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xEl>
                                              <p:pRg st="2" end="2"/>
                                            </p:txEl>
                                          </p:spTgt>
                                        </p:tgtEl>
                                        <p:attrNameLst>
                                          <p:attrName>style.visibility</p:attrName>
                                        </p:attrNameLst>
                                      </p:cBhvr>
                                      <p:to>
                                        <p:strVal val="visible"/>
                                      </p:to>
                                    </p:set>
                                    <p:animEffect transition="in" filter="fade">
                                      <p:cBhvr>
                                        <p:cTn id="10" dur="500"/>
                                        <p:tgtEl>
                                          <p:spTgt spid="6">
                                            <p:txEl>
                                              <p:pRg st="2" end="2"/>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xEl>
                                              <p:pRg st="4" end="4"/>
                                            </p:txEl>
                                          </p:spTgt>
                                        </p:tgtEl>
                                        <p:attrNameLst>
                                          <p:attrName>style.visibility</p:attrName>
                                        </p:attrNameLst>
                                      </p:cBhvr>
                                      <p:to>
                                        <p:strVal val="visible"/>
                                      </p:to>
                                    </p:set>
                                    <p:animEffect transition="in" filter="fade">
                                      <p:cBhvr>
                                        <p:cTn id="13" dur="500"/>
                                        <p:tgtEl>
                                          <p:spTgt spid="6">
                                            <p:txEl>
                                              <p:pRg st="4" end="4"/>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xEl>
                                              <p:pRg st="6" end="6"/>
                                            </p:txEl>
                                          </p:spTgt>
                                        </p:tgtEl>
                                        <p:attrNameLst>
                                          <p:attrName>style.visibility</p:attrName>
                                        </p:attrNameLst>
                                      </p:cBhvr>
                                      <p:to>
                                        <p:strVal val="visible"/>
                                      </p:to>
                                    </p:set>
                                    <p:animEffect transition="in" filter="fade">
                                      <p:cBhvr>
                                        <p:cTn id="16"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Client certificates</a:t>
            </a:r>
          </a:p>
        </p:txBody>
      </p:sp>
      <p:sp>
        <p:nvSpPr>
          <p:cNvPr id="3" name="Content Placeholder 2"/>
          <p:cNvSpPr>
            <a:spLocks noGrp="1"/>
          </p:cNvSpPr>
          <p:nvPr>
            <p:ph idx="1"/>
          </p:nvPr>
        </p:nvSpPr>
        <p:spPr>
          <a:xfrm>
            <a:off x="838200" y="1928553"/>
            <a:ext cx="11215255" cy="4505498"/>
          </a:xfrm>
        </p:spPr>
        <p:txBody>
          <a:bodyPr>
            <a:noAutofit/>
          </a:bodyPr>
          <a:lstStyle/>
          <a:p>
            <a:r>
              <a:rPr lang="en-US" sz="4000" dirty="0"/>
              <a:t>“Reverse TLS” – proves client identity to server</a:t>
            </a:r>
          </a:p>
          <a:p>
            <a:endParaRPr lang="en-US" sz="4000" dirty="0"/>
          </a:p>
          <a:p>
            <a:r>
              <a:rPr lang="en-US" sz="4000" dirty="0"/>
              <a:t>No usernames or passwords</a:t>
            </a:r>
          </a:p>
          <a:p>
            <a:endParaRPr lang="en-US" sz="4000" dirty="0"/>
          </a:p>
          <a:p>
            <a:r>
              <a:rPr lang="en-US" sz="4000" dirty="0"/>
              <a:t>Ideal for internal apps, not public facing</a:t>
            </a:r>
          </a:p>
          <a:p>
            <a:endParaRPr lang="en-US" sz="4000" dirty="0"/>
          </a:p>
          <a:p>
            <a:r>
              <a:rPr lang="en-US" sz="4000" dirty="0"/>
              <a:t>On IIS, only “simple” w/ Active Directory</a:t>
            </a:r>
          </a:p>
          <a:p>
            <a:endParaRPr lang="en-US" sz="4000" dirty="0"/>
          </a:p>
          <a:p>
            <a:endParaRPr lang="en-US" sz="4000" dirty="0"/>
          </a:p>
          <a:p>
            <a:endParaRPr lang="en-US" sz="4000" dirty="0"/>
          </a:p>
          <a:p>
            <a:pPr>
              <a:buFont typeface="Corbel" panose="020B0503020204020204" pitchFamily="34" charset="0"/>
              <a:buChar char="+"/>
            </a:pPr>
            <a:endParaRPr lang="en-US" sz="4000" dirty="0"/>
          </a:p>
          <a:p>
            <a:pPr marL="0" indent="0">
              <a:buNone/>
            </a:pPr>
            <a:endParaRPr lang="en-US" sz="4000" dirty="0"/>
          </a:p>
        </p:txBody>
      </p:sp>
    </p:spTree>
    <p:extLst>
      <p:ext uri="{BB962C8B-B14F-4D97-AF65-F5344CB8AC3E}">
        <p14:creationId xmlns:p14="http://schemas.microsoft.com/office/powerpoint/2010/main" val="14391716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HTTP Basic Authentication</a:t>
            </a:r>
          </a:p>
        </p:txBody>
      </p:sp>
      <p:pic>
        <p:nvPicPr>
          <p:cNvPr id="3" name="Picture 2"/>
          <p:cNvPicPr>
            <a:picLocks noChangeAspect="1"/>
          </p:cNvPicPr>
          <p:nvPr/>
        </p:nvPicPr>
        <p:blipFill>
          <a:blip r:embed="rId3"/>
          <a:stretch>
            <a:fillRect/>
          </a:stretch>
        </p:blipFill>
        <p:spPr>
          <a:xfrm>
            <a:off x="838200" y="2846954"/>
            <a:ext cx="10480098" cy="1618366"/>
          </a:xfrm>
          <a:prstGeom prst="rect">
            <a:avLst/>
          </a:prstGeom>
        </p:spPr>
      </p:pic>
    </p:spTree>
    <p:extLst>
      <p:ext uri="{BB962C8B-B14F-4D97-AF65-F5344CB8AC3E}">
        <p14:creationId xmlns:p14="http://schemas.microsoft.com/office/powerpoint/2010/main" val="40972465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HTTP Basic Authentication</a:t>
            </a:r>
          </a:p>
        </p:txBody>
      </p:sp>
      <p:pic>
        <p:nvPicPr>
          <p:cNvPr id="3" name="Picture 2"/>
          <p:cNvPicPr>
            <a:picLocks noChangeAspect="1"/>
          </p:cNvPicPr>
          <p:nvPr/>
        </p:nvPicPr>
        <p:blipFill>
          <a:blip r:embed="rId3"/>
          <a:stretch>
            <a:fillRect/>
          </a:stretch>
        </p:blipFill>
        <p:spPr>
          <a:xfrm>
            <a:off x="838200" y="2846954"/>
            <a:ext cx="10480098" cy="1618366"/>
          </a:xfrm>
          <a:prstGeom prst="rect">
            <a:avLst/>
          </a:prstGeom>
        </p:spPr>
      </p:pic>
      <p:pic>
        <p:nvPicPr>
          <p:cNvPr id="4" name="Picture 3"/>
          <p:cNvPicPr>
            <a:picLocks noChangeAspect="1"/>
          </p:cNvPicPr>
          <p:nvPr/>
        </p:nvPicPr>
        <p:blipFill>
          <a:blip r:embed="rId4"/>
          <a:stretch>
            <a:fillRect/>
          </a:stretch>
        </p:blipFill>
        <p:spPr>
          <a:xfrm>
            <a:off x="655320" y="5415369"/>
            <a:ext cx="11377462" cy="412433"/>
          </a:xfrm>
          <a:prstGeom prst="rect">
            <a:avLst/>
          </a:prstGeom>
        </p:spPr>
      </p:pic>
      <p:pic>
        <p:nvPicPr>
          <p:cNvPr id="5" name="Picture 4"/>
          <p:cNvPicPr>
            <a:picLocks noChangeAspect="1"/>
          </p:cNvPicPr>
          <p:nvPr/>
        </p:nvPicPr>
        <p:blipFill>
          <a:blip r:embed="rId5"/>
          <a:stretch>
            <a:fillRect/>
          </a:stretch>
        </p:blipFill>
        <p:spPr>
          <a:xfrm>
            <a:off x="92739" y="5325085"/>
            <a:ext cx="590550" cy="581025"/>
          </a:xfrm>
          <a:prstGeom prst="rect">
            <a:avLst/>
          </a:prstGeom>
        </p:spPr>
      </p:pic>
    </p:spTree>
    <p:extLst>
      <p:ext uri="{BB962C8B-B14F-4D97-AF65-F5344CB8AC3E}">
        <p14:creationId xmlns:p14="http://schemas.microsoft.com/office/powerpoint/2010/main" val="6987182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HTTP Basic Authentication</a:t>
            </a:r>
          </a:p>
        </p:txBody>
      </p:sp>
      <p:sp>
        <p:nvSpPr>
          <p:cNvPr id="3" name="Content Placeholder 2"/>
          <p:cNvSpPr>
            <a:spLocks noGrp="1"/>
          </p:cNvSpPr>
          <p:nvPr>
            <p:ph idx="1"/>
          </p:nvPr>
        </p:nvSpPr>
        <p:spPr>
          <a:xfrm>
            <a:off x="838200" y="1928553"/>
            <a:ext cx="11215255" cy="4505498"/>
          </a:xfrm>
        </p:spPr>
        <p:txBody>
          <a:bodyPr>
            <a:noAutofit/>
          </a:bodyPr>
          <a:lstStyle/>
          <a:p>
            <a:r>
              <a:rPr lang="en-US" sz="4000" dirty="0"/>
              <a:t>Active Directory supported “out of the box” on IIS</a:t>
            </a:r>
          </a:p>
          <a:p>
            <a:endParaRPr lang="en-US" sz="4000" dirty="0"/>
          </a:p>
          <a:p>
            <a:endParaRPr lang="en-US" sz="4000" dirty="0"/>
          </a:p>
          <a:p>
            <a:endParaRPr lang="en-US" sz="4000" dirty="0"/>
          </a:p>
          <a:p>
            <a:endParaRPr lang="en-US" sz="4000" dirty="0"/>
          </a:p>
          <a:p>
            <a:r>
              <a:rPr lang="en-US" sz="4000" dirty="0"/>
              <a:t>Easily authenticate against custom database (ASP.NET, </a:t>
            </a:r>
            <a:r>
              <a:rPr lang="en-US" sz="4000" dirty="0" err="1"/>
              <a:t>WebAPI</a:t>
            </a:r>
            <a:r>
              <a:rPr lang="en-US" sz="4000" dirty="0"/>
              <a:t>, OWIN)</a:t>
            </a:r>
          </a:p>
        </p:txBody>
      </p:sp>
      <p:pic>
        <p:nvPicPr>
          <p:cNvPr id="4" name="Picture 3"/>
          <p:cNvPicPr>
            <a:picLocks noChangeAspect="1"/>
          </p:cNvPicPr>
          <p:nvPr/>
        </p:nvPicPr>
        <p:blipFill>
          <a:blip r:embed="rId3"/>
          <a:stretch>
            <a:fillRect/>
          </a:stretch>
        </p:blipFill>
        <p:spPr>
          <a:xfrm>
            <a:off x="1162050" y="2762510"/>
            <a:ext cx="8946226" cy="2055214"/>
          </a:xfrm>
          <a:prstGeom prst="rect">
            <a:avLst/>
          </a:prstGeom>
        </p:spPr>
      </p:pic>
    </p:spTree>
    <p:extLst>
      <p:ext uri="{BB962C8B-B14F-4D97-AF65-F5344CB8AC3E}">
        <p14:creationId xmlns:p14="http://schemas.microsoft.com/office/powerpoint/2010/main" val="156036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My rookie mistake</a:t>
            </a:r>
          </a:p>
        </p:txBody>
      </p:sp>
      <p:pic>
        <p:nvPicPr>
          <p:cNvPr id="4" name="Content Placeholder 3"/>
          <p:cNvPicPr>
            <a:picLocks noGrp="1" noChangeAspect="1"/>
          </p:cNvPicPr>
          <p:nvPr>
            <p:ph idx="1"/>
          </p:nvPr>
        </p:nvPicPr>
        <p:blipFill>
          <a:blip r:embed="rId3"/>
          <a:stretch>
            <a:fillRect/>
          </a:stretch>
        </p:blipFill>
        <p:spPr>
          <a:xfrm>
            <a:off x="2183323" y="1690688"/>
            <a:ext cx="7825353" cy="5053657"/>
          </a:xfrm>
          <a:prstGeom prst="rect">
            <a:avLst/>
          </a:prstGeom>
        </p:spPr>
      </p:pic>
    </p:spTree>
    <p:extLst>
      <p:ext uri="{BB962C8B-B14F-4D97-AF65-F5344CB8AC3E}">
        <p14:creationId xmlns:p14="http://schemas.microsoft.com/office/powerpoint/2010/main" val="42208885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HTTP Basic Authentication - drawbacks</a:t>
            </a:r>
          </a:p>
        </p:txBody>
      </p:sp>
      <p:sp>
        <p:nvSpPr>
          <p:cNvPr id="3" name="Content Placeholder 2"/>
          <p:cNvSpPr>
            <a:spLocks noGrp="1"/>
          </p:cNvSpPr>
          <p:nvPr>
            <p:ph idx="1"/>
          </p:nvPr>
        </p:nvSpPr>
        <p:spPr>
          <a:xfrm>
            <a:off x="838200" y="1928553"/>
            <a:ext cx="11215255" cy="4638502"/>
          </a:xfrm>
        </p:spPr>
        <p:txBody>
          <a:bodyPr>
            <a:noAutofit/>
          </a:bodyPr>
          <a:lstStyle/>
          <a:p>
            <a:r>
              <a:rPr lang="en-US" sz="4000" dirty="0"/>
              <a:t>Couples API calls to primary account password</a:t>
            </a:r>
          </a:p>
          <a:p>
            <a:endParaRPr lang="en-US" sz="4000" dirty="0"/>
          </a:p>
          <a:p>
            <a:pPr>
              <a:buFont typeface="Corbel" panose="020B0503020204020204" pitchFamily="34" charset="0"/>
              <a:buChar char="-"/>
            </a:pPr>
            <a:endParaRPr lang="en-US" sz="4000" dirty="0"/>
          </a:p>
          <a:p>
            <a:pPr>
              <a:buFont typeface="Corbel" panose="020B0503020204020204" pitchFamily="34" charset="0"/>
              <a:buChar char="-"/>
            </a:pPr>
            <a:endParaRPr lang="en-US" sz="4000" dirty="0"/>
          </a:p>
          <a:p>
            <a:pPr>
              <a:buFont typeface="Corbel" panose="020B0503020204020204" pitchFamily="34" charset="0"/>
              <a:buChar char="-"/>
            </a:pPr>
            <a:endParaRPr lang="en-US" sz="4000" dirty="0"/>
          </a:p>
          <a:p>
            <a:pPr marL="0" indent="0">
              <a:buNone/>
            </a:pPr>
            <a:r>
              <a:rPr lang="en-US" sz="4000" dirty="0"/>
              <a:t> </a:t>
            </a:r>
          </a:p>
        </p:txBody>
      </p:sp>
    </p:spTree>
    <p:extLst>
      <p:ext uri="{BB962C8B-B14F-4D97-AF65-F5344CB8AC3E}">
        <p14:creationId xmlns:p14="http://schemas.microsoft.com/office/powerpoint/2010/main" val="17959619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HTTP Basic Authentication - drawbacks</a:t>
            </a:r>
          </a:p>
        </p:txBody>
      </p:sp>
      <p:sp>
        <p:nvSpPr>
          <p:cNvPr id="3" name="Content Placeholder 2"/>
          <p:cNvSpPr>
            <a:spLocks noGrp="1"/>
          </p:cNvSpPr>
          <p:nvPr>
            <p:ph idx="1"/>
          </p:nvPr>
        </p:nvSpPr>
        <p:spPr>
          <a:xfrm>
            <a:off x="838200" y="1928553"/>
            <a:ext cx="11215255" cy="4638502"/>
          </a:xfrm>
        </p:spPr>
        <p:txBody>
          <a:bodyPr>
            <a:noAutofit/>
          </a:bodyPr>
          <a:lstStyle/>
          <a:p>
            <a:r>
              <a:rPr lang="en-US" sz="4000" dirty="0"/>
              <a:t>Couples API calls to primary account password</a:t>
            </a:r>
          </a:p>
          <a:p>
            <a:endParaRPr lang="en-US" sz="4000" dirty="0"/>
          </a:p>
          <a:p>
            <a:r>
              <a:rPr lang="en-US" sz="4000" dirty="0"/>
              <a:t>Credentials passed as clear text – </a:t>
            </a:r>
            <a:r>
              <a:rPr lang="en-US" sz="4000" b="1" dirty="0"/>
              <a:t>requires TLS</a:t>
            </a:r>
          </a:p>
          <a:p>
            <a:pPr>
              <a:buFont typeface="Corbel" panose="020B0503020204020204" pitchFamily="34" charset="0"/>
              <a:buChar char="-"/>
            </a:pPr>
            <a:endParaRPr lang="en-US" sz="4000" dirty="0"/>
          </a:p>
          <a:p>
            <a:pPr>
              <a:buFont typeface="Corbel" panose="020B0503020204020204" pitchFamily="34" charset="0"/>
              <a:buChar char="-"/>
            </a:pPr>
            <a:endParaRPr lang="en-US" sz="4000" dirty="0"/>
          </a:p>
          <a:p>
            <a:pPr>
              <a:buFont typeface="Corbel" panose="020B0503020204020204" pitchFamily="34" charset="0"/>
              <a:buChar char="-"/>
            </a:pPr>
            <a:endParaRPr lang="en-US" sz="4000" dirty="0"/>
          </a:p>
          <a:p>
            <a:pPr marL="0" indent="0">
              <a:buNone/>
            </a:pPr>
            <a:r>
              <a:rPr lang="en-US" sz="4000" dirty="0"/>
              <a:t> </a:t>
            </a:r>
          </a:p>
        </p:txBody>
      </p:sp>
    </p:spTree>
    <p:extLst>
      <p:ext uri="{BB962C8B-B14F-4D97-AF65-F5344CB8AC3E}">
        <p14:creationId xmlns:p14="http://schemas.microsoft.com/office/powerpoint/2010/main" val="21390189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ADED9B9-E281-4C70-A7D3-FAC31FC4D471}"/>
              </a:ext>
            </a:extLst>
          </p:cNvPr>
          <p:cNvSpPr/>
          <p:nvPr/>
        </p:nvSpPr>
        <p:spPr>
          <a:xfrm>
            <a:off x="-16328" y="0"/>
            <a:ext cx="3538728" cy="6858000"/>
          </a:xfrm>
          <a:prstGeom prst="rect">
            <a:avLst/>
          </a:prstGeom>
          <a:solidFill>
            <a:schemeClr val="tx2">
              <a:lumMod val="75000"/>
            </a:schemeClr>
          </a:solidFill>
          <a:ln>
            <a:solidFill>
              <a:srgbClr val="0139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87D4718A-87BF-494F-A7D7-223574DC883F}"/>
              </a:ext>
            </a:extLst>
          </p:cNvPr>
          <p:cNvSpPr txBox="1"/>
          <p:nvPr/>
        </p:nvSpPr>
        <p:spPr>
          <a:xfrm>
            <a:off x="-16328" y="335845"/>
            <a:ext cx="3538728" cy="6186309"/>
          </a:xfrm>
          <a:prstGeom prst="rect">
            <a:avLst/>
          </a:prstGeom>
          <a:noFill/>
        </p:spPr>
        <p:txBody>
          <a:bodyPr wrap="square" rtlCol="0">
            <a:spAutoFit/>
          </a:bodyPr>
          <a:lstStyle/>
          <a:p>
            <a:r>
              <a:rPr lang="en-US" sz="3600" dirty="0">
                <a:solidFill>
                  <a:srgbClr val="747272"/>
                </a:solidFill>
                <a:latin typeface="Corbel" panose="020B0503020204020204" pitchFamily="34" charset="0"/>
              </a:rPr>
              <a:t>Client Certificates</a:t>
            </a:r>
          </a:p>
          <a:p>
            <a:r>
              <a:rPr lang="en-US" sz="3600" u="sng" dirty="0">
                <a:solidFill>
                  <a:schemeClr val="bg1"/>
                </a:solidFill>
                <a:latin typeface="Corbel" panose="020B0503020204020204" pitchFamily="34" charset="0"/>
              </a:rPr>
              <a:t>Basic Auth</a:t>
            </a:r>
          </a:p>
          <a:p>
            <a:r>
              <a:rPr lang="en-US" sz="3600" dirty="0">
                <a:solidFill>
                  <a:srgbClr val="747272"/>
                </a:solidFill>
                <a:latin typeface="Corbel" panose="020B0503020204020204" pitchFamily="34" charset="0"/>
              </a:rPr>
              <a:t>Digest Auth</a:t>
            </a:r>
          </a:p>
          <a:p>
            <a:r>
              <a:rPr lang="en-US" sz="3600" dirty="0">
                <a:solidFill>
                  <a:srgbClr val="747272"/>
                </a:solidFill>
                <a:latin typeface="Corbel" panose="020B0503020204020204" pitchFamily="34" charset="0"/>
              </a:rPr>
              <a:t>API Keys</a:t>
            </a:r>
          </a:p>
          <a:p>
            <a:r>
              <a:rPr lang="en-US" sz="3600" dirty="0">
                <a:solidFill>
                  <a:srgbClr val="747272"/>
                </a:solidFill>
                <a:latin typeface="Corbel" panose="020B0503020204020204" pitchFamily="34" charset="0"/>
              </a:rPr>
              <a:t>JWT</a:t>
            </a:r>
          </a:p>
          <a:p>
            <a:r>
              <a:rPr lang="en-US" sz="3600" dirty="0">
                <a:solidFill>
                  <a:srgbClr val="747272"/>
                </a:solidFill>
                <a:latin typeface="Corbel" panose="020B0503020204020204" pitchFamily="34" charset="0"/>
              </a:rPr>
              <a:t>OAuth 1.0</a:t>
            </a:r>
          </a:p>
          <a:p>
            <a:r>
              <a:rPr lang="en-US" sz="3600" dirty="0">
                <a:solidFill>
                  <a:srgbClr val="747272"/>
                </a:solidFill>
                <a:latin typeface="Corbel" panose="020B0503020204020204" pitchFamily="34" charset="0"/>
              </a:rPr>
              <a:t>OAuth 2.0</a:t>
            </a:r>
          </a:p>
          <a:p>
            <a:r>
              <a:rPr lang="en-US" sz="3600" dirty="0">
                <a:solidFill>
                  <a:srgbClr val="747272"/>
                </a:solidFill>
                <a:latin typeface="Corbel" panose="020B0503020204020204" pitchFamily="34" charset="0"/>
              </a:rPr>
              <a:t>OpenID Connect</a:t>
            </a:r>
          </a:p>
          <a:p>
            <a:r>
              <a:rPr lang="en-US" sz="3600" dirty="0">
                <a:solidFill>
                  <a:srgbClr val="747272"/>
                </a:solidFill>
                <a:latin typeface="Corbel" panose="020B0503020204020204" pitchFamily="34" charset="0"/>
              </a:rPr>
              <a:t>AWS Cognito</a:t>
            </a:r>
          </a:p>
          <a:p>
            <a:r>
              <a:rPr lang="en-US" sz="3600" dirty="0">
                <a:solidFill>
                  <a:srgbClr val="747272"/>
                </a:solidFill>
                <a:latin typeface="Corbel" panose="020B0503020204020204" pitchFamily="34" charset="0"/>
              </a:rPr>
              <a:t>SAML</a:t>
            </a:r>
          </a:p>
          <a:p>
            <a:r>
              <a:rPr lang="en-US" sz="3600" dirty="0">
                <a:solidFill>
                  <a:srgbClr val="747272"/>
                </a:solidFill>
                <a:latin typeface="Corbel" panose="020B0503020204020204" pitchFamily="34" charset="0"/>
              </a:rPr>
              <a:t>WS-Security</a:t>
            </a:r>
          </a:p>
        </p:txBody>
      </p:sp>
      <p:pic>
        <p:nvPicPr>
          <p:cNvPr id="7" name="Picture 6">
            <a:extLst>
              <a:ext uri="{FF2B5EF4-FFF2-40B4-BE49-F238E27FC236}">
                <a16:creationId xmlns:a16="http://schemas.microsoft.com/office/drawing/2014/main" id="{31B6569F-03D0-4E20-B88A-55341018293D}"/>
              </a:ext>
            </a:extLst>
          </p:cNvPr>
          <p:cNvPicPr>
            <a:picLocks noChangeAspect="1"/>
          </p:cNvPicPr>
          <p:nvPr/>
        </p:nvPicPr>
        <p:blipFill>
          <a:blip r:embed="rId3"/>
          <a:stretch>
            <a:fillRect/>
          </a:stretch>
        </p:blipFill>
        <p:spPr>
          <a:xfrm>
            <a:off x="3751881" y="2791203"/>
            <a:ext cx="8260395" cy="1275594"/>
          </a:xfrm>
          <a:prstGeom prst="rect">
            <a:avLst/>
          </a:prstGeom>
        </p:spPr>
      </p:pic>
      <p:pic>
        <p:nvPicPr>
          <p:cNvPr id="8" name="Picture 7">
            <a:extLst>
              <a:ext uri="{FF2B5EF4-FFF2-40B4-BE49-F238E27FC236}">
                <a16:creationId xmlns:a16="http://schemas.microsoft.com/office/drawing/2014/main" id="{D7BCBC38-8E50-4CFC-9ACF-4F086B986562}"/>
              </a:ext>
            </a:extLst>
          </p:cNvPr>
          <p:cNvPicPr>
            <a:picLocks noChangeAspect="1"/>
          </p:cNvPicPr>
          <p:nvPr/>
        </p:nvPicPr>
        <p:blipFill>
          <a:blip r:embed="rId4"/>
          <a:stretch>
            <a:fillRect/>
          </a:stretch>
        </p:blipFill>
        <p:spPr>
          <a:xfrm>
            <a:off x="3631468" y="5166733"/>
            <a:ext cx="8390860" cy="304169"/>
          </a:xfrm>
          <a:prstGeom prst="rect">
            <a:avLst/>
          </a:prstGeom>
        </p:spPr>
      </p:pic>
    </p:spTree>
    <p:extLst>
      <p:ext uri="{BB962C8B-B14F-4D97-AF65-F5344CB8AC3E}">
        <p14:creationId xmlns:p14="http://schemas.microsoft.com/office/powerpoint/2010/main" val="2421418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ADED9B9-E281-4C70-A7D3-FAC31FC4D471}"/>
              </a:ext>
            </a:extLst>
          </p:cNvPr>
          <p:cNvSpPr/>
          <p:nvPr/>
        </p:nvSpPr>
        <p:spPr>
          <a:xfrm>
            <a:off x="-16328" y="0"/>
            <a:ext cx="3538728" cy="6858000"/>
          </a:xfrm>
          <a:prstGeom prst="rect">
            <a:avLst/>
          </a:prstGeom>
          <a:solidFill>
            <a:schemeClr val="tx2">
              <a:lumMod val="75000"/>
            </a:schemeClr>
          </a:solidFill>
          <a:ln>
            <a:solidFill>
              <a:srgbClr val="0139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87D4718A-87BF-494F-A7D7-223574DC883F}"/>
              </a:ext>
            </a:extLst>
          </p:cNvPr>
          <p:cNvSpPr txBox="1"/>
          <p:nvPr/>
        </p:nvSpPr>
        <p:spPr>
          <a:xfrm>
            <a:off x="-16328" y="335845"/>
            <a:ext cx="3538728" cy="6186309"/>
          </a:xfrm>
          <a:prstGeom prst="rect">
            <a:avLst/>
          </a:prstGeom>
          <a:noFill/>
        </p:spPr>
        <p:txBody>
          <a:bodyPr wrap="square" rtlCol="0">
            <a:spAutoFit/>
          </a:bodyPr>
          <a:lstStyle/>
          <a:p>
            <a:r>
              <a:rPr lang="en-US" sz="3600" dirty="0">
                <a:solidFill>
                  <a:srgbClr val="747272"/>
                </a:solidFill>
                <a:latin typeface="Corbel" panose="020B0503020204020204" pitchFamily="34" charset="0"/>
              </a:rPr>
              <a:t>Client Certificates</a:t>
            </a:r>
          </a:p>
          <a:p>
            <a:r>
              <a:rPr lang="en-US" sz="3600" u="sng" dirty="0">
                <a:solidFill>
                  <a:schemeClr val="bg1"/>
                </a:solidFill>
                <a:latin typeface="Corbel" panose="020B0503020204020204" pitchFamily="34" charset="0"/>
              </a:rPr>
              <a:t>Basic Auth</a:t>
            </a:r>
          </a:p>
          <a:p>
            <a:r>
              <a:rPr lang="en-US" sz="3600" dirty="0">
                <a:solidFill>
                  <a:srgbClr val="747272"/>
                </a:solidFill>
                <a:latin typeface="Corbel" panose="020B0503020204020204" pitchFamily="34" charset="0"/>
              </a:rPr>
              <a:t>Digest Auth</a:t>
            </a:r>
          </a:p>
          <a:p>
            <a:r>
              <a:rPr lang="en-US" sz="3600" dirty="0">
                <a:solidFill>
                  <a:srgbClr val="747272"/>
                </a:solidFill>
                <a:latin typeface="Corbel" panose="020B0503020204020204" pitchFamily="34" charset="0"/>
              </a:rPr>
              <a:t>API Keys</a:t>
            </a:r>
          </a:p>
          <a:p>
            <a:r>
              <a:rPr lang="en-US" sz="3600" dirty="0">
                <a:solidFill>
                  <a:srgbClr val="747272"/>
                </a:solidFill>
                <a:latin typeface="Corbel" panose="020B0503020204020204" pitchFamily="34" charset="0"/>
              </a:rPr>
              <a:t>JWT</a:t>
            </a:r>
          </a:p>
          <a:p>
            <a:r>
              <a:rPr lang="en-US" sz="3600" dirty="0">
                <a:solidFill>
                  <a:srgbClr val="747272"/>
                </a:solidFill>
                <a:latin typeface="Corbel" panose="020B0503020204020204" pitchFamily="34" charset="0"/>
              </a:rPr>
              <a:t>OAuth 1.0</a:t>
            </a:r>
          </a:p>
          <a:p>
            <a:r>
              <a:rPr lang="en-US" sz="3600" dirty="0">
                <a:solidFill>
                  <a:srgbClr val="747272"/>
                </a:solidFill>
                <a:latin typeface="Corbel" panose="020B0503020204020204" pitchFamily="34" charset="0"/>
              </a:rPr>
              <a:t>OAuth 2.0</a:t>
            </a:r>
          </a:p>
          <a:p>
            <a:r>
              <a:rPr lang="en-US" sz="3600" dirty="0">
                <a:solidFill>
                  <a:srgbClr val="747272"/>
                </a:solidFill>
                <a:latin typeface="Corbel" panose="020B0503020204020204" pitchFamily="34" charset="0"/>
              </a:rPr>
              <a:t>OpenID Connect</a:t>
            </a:r>
          </a:p>
          <a:p>
            <a:r>
              <a:rPr lang="en-US" sz="3600" dirty="0">
                <a:solidFill>
                  <a:srgbClr val="747272"/>
                </a:solidFill>
                <a:latin typeface="Corbel" panose="020B0503020204020204" pitchFamily="34" charset="0"/>
              </a:rPr>
              <a:t>AWS Cognito</a:t>
            </a:r>
          </a:p>
          <a:p>
            <a:r>
              <a:rPr lang="en-US" sz="3600" dirty="0">
                <a:solidFill>
                  <a:srgbClr val="747272"/>
                </a:solidFill>
                <a:latin typeface="Corbel" panose="020B0503020204020204" pitchFamily="34" charset="0"/>
              </a:rPr>
              <a:t>SAML</a:t>
            </a:r>
          </a:p>
          <a:p>
            <a:r>
              <a:rPr lang="en-US" sz="3600" dirty="0">
                <a:solidFill>
                  <a:srgbClr val="747272"/>
                </a:solidFill>
                <a:latin typeface="Corbel" panose="020B0503020204020204" pitchFamily="34" charset="0"/>
              </a:rPr>
              <a:t>WS-Security</a:t>
            </a:r>
          </a:p>
        </p:txBody>
      </p:sp>
      <p:sp>
        <p:nvSpPr>
          <p:cNvPr id="6" name="Content Placeholder 2">
            <a:extLst>
              <a:ext uri="{FF2B5EF4-FFF2-40B4-BE49-F238E27FC236}">
                <a16:creationId xmlns:a16="http://schemas.microsoft.com/office/drawing/2014/main" id="{F27D8182-3339-4980-93FD-23292ACEF68C}"/>
              </a:ext>
            </a:extLst>
          </p:cNvPr>
          <p:cNvSpPr>
            <a:spLocks noGrp="1"/>
          </p:cNvSpPr>
          <p:nvPr>
            <p:ph idx="1"/>
          </p:nvPr>
        </p:nvSpPr>
        <p:spPr>
          <a:xfrm>
            <a:off x="3772096" y="626694"/>
            <a:ext cx="8380357" cy="4968193"/>
          </a:xfrm>
        </p:spPr>
        <p:txBody>
          <a:bodyPr>
            <a:noAutofit/>
          </a:bodyPr>
          <a:lstStyle/>
          <a:p>
            <a:r>
              <a:rPr lang="en-US" sz="3200" dirty="0">
                <a:solidFill>
                  <a:srgbClr val="333F50"/>
                </a:solidFill>
              </a:rPr>
              <a:t>Active Directory supported “out of the box” on IIS</a:t>
            </a:r>
          </a:p>
          <a:p>
            <a:endParaRPr lang="en-US" sz="3200" dirty="0">
              <a:solidFill>
                <a:srgbClr val="333F50"/>
              </a:solidFill>
            </a:endParaRPr>
          </a:p>
          <a:p>
            <a:endParaRPr lang="en-US" sz="3200" dirty="0">
              <a:solidFill>
                <a:srgbClr val="333F50"/>
              </a:solidFill>
            </a:endParaRPr>
          </a:p>
          <a:p>
            <a:endParaRPr lang="en-US" sz="3200" dirty="0">
              <a:solidFill>
                <a:srgbClr val="333F50"/>
              </a:solidFill>
            </a:endParaRPr>
          </a:p>
          <a:p>
            <a:endParaRPr lang="en-US" sz="3200" dirty="0">
              <a:solidFill>
                <a:srgbClr val="333F50"/>
              </a:solidFill>
            </a:endParaRPr>
          </a:p>
          <a:p>
            <a:r>
              <a:rPr lang="en-US" sz="3200" dirty="0">
                <a:solidFill>
                  <a:srgbClr val="333F50"/>
                </a:solidFill>
              </a:rPr>
              <a:t>Easily authenticate against custom database (ASP.NET, </a:t>
            </a:r>
            <a:r>
              <a:rPr lang="en-US" sz="3200" dirty="0" err="1">
                <a:solidFill>
                  <a:srgbClr val="333F50"/>
                </a:solidFill>
              </a:rPr>
              <a:t>WebAPI</a:t>
            </a:r>
            <a:r>
              <a:rPr lang="en-US" sz="3200" dirty="0">
                <a:solidFill>
                  <a:srgbClr val="333F50"/>
                </a:solidFill>
              </a:rPr>
              <a:t>, OWIN)</a:t>
            </a:r>
          </a:p>
        </p:txBody>
      </p:sp>
      <p:pic>
        <p:nvPicPr>
          <p:cNvPr id="10" name="Picture 9">
            <a:extLst>
              <a:ext uri="{FF2B5EF4-FFF2-40B4-BE49-F238E27FC236}">
                <a16:creationId xmlns:a16="http://schemas.microsoft.com/office/drawing/2014/main" id="{C61D42EA-602D-48B9-9DF7-07CE3BDC145D}"/>
              </a:ext>
            </a:extLst>
          </p:cNvPr>
          <p:cNvPicPr>
            <a:picLocks noChangeAspect="1"/>
          </p:cNvPicPr>
          <p:nvPr/>
        </p:nvPicPr>
        <p:blipFill>
          <a:blip r:embed="rId3"/>
          <a:stretch>
            <a:fillRect/>
          </a:stretch>
        </p:blipFill>
        <p:spPr>
          <a:xfrm>
            <a:off x="4091230" y="1719818"/>
            <a:ext cx="7052052" cy="1620066"/>
          </a:xfrm>
          <a:prstGeom prst="rect">
            <a:avLst/>
          </a:prstGeom>
        </p:spPr>
      </p:pic>
    </p:spTree>
    <p:extLst>
      <p:ext uri="{BB962C8B-B14F-4D97-AF65-F5344CB8AC3E}">
        <p14:creationId xmlns:p14="http://schemas.microsoft.com/office/powerpoint/2010/main" val="14845020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ADED9B9-E281-4C70-A7D3-FAC31FC4D471}"/>
              </a:ext>
            </a:extLst>
          </p:cNvPr>
          <p:cNvSpPr/>
          <p:nvPr/>
        </p:nvSpPr>
        <p:spPr>
          <a:xfrm>
            <a:off x="-16328" y="0"/>
            <a:ext cx="3538728" cy="6858000"/>
          </a:xfrm>
          <a:prstGeom prst="rect">
            <a:avLst/>
          </a:prstGeom>
          <a:solidFill>
            <a:schemeClr val="tx2">
              <a:lumMod val="75000"/>
            </a:schemeClr>
          </a:solidFill>
          <a:ln>
            <a:solidFill>
              <a:srgbClr val="0139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87D4718A-87BF-494F-A7D7-223574DC883F}"/>
              </a:ext>
            </a:extLst>
          </p:cNvPr>
          <p:cNvSpPr txBox="1"/>
          <p:nvPr/>
        </p:nvSpPr>
        <p:spPr>
          <a:xfrm>
            <a:off x="-16328" y="335845"/>
            <a:ext cx="3538728" cy="6186309"/>
          </a:xfrm>
          <a:prstGeom prst="rect">
            <a:avLst/>
          </a:prstGeom>
          <a:noFill/>
        </p:spPr>
        <p:txBody>
          <a:bodyPr wrap="square" rtlCol="0">
            <a:spAutoFit/>
          </a:bodyPr>
          <a:lstStyle/>
          <a:p>
            <a:r>
              <a:rPr lang="en-US" sz="3600" dirty="0">
                <a:solidFill>
                  <a:srgbClr val="747272"/>
                </a:solidFill>
                <a:latin typeface="Corbel" panose="020B0503020204020204" pitchFamily="34" charset="0"/>
              </a:rPr>
              <a:t>Client Certificates</a:t>
            </a:r>
          </a:p>
          <a:p>
            <a:r>
              <a:rPr lang="en-US" sz="3600" u="sng" dirty="0">
                <a:solidFill>
                  <a:schemeClr val="bg1"/>
                </a:solidFill>
                <a:latin typeface="Corbel" panose="020B0503020204020204" pitchFamily="34" charset="0"/>
              </a:rPr>
              <a:t>Basic Auth</a:t>
            </a:r>
          </a:p>
          <a:p>
            <a:r>
              <a:rPr lang="en-US" sz="3600" dirty="0">
                <a:solidFill>
                  <a:srgbClr val="747272"/>
                </a:solidFill>
                <a:latin typeface="Corbel" panose="020B0503020204020204" pitchFamily="34" charset="0"/>
              </a:rPr>
              <a:t>Digest Auth</a:t>
            </a:r>
          </a:p>
          <a:p>
            <a:r>
              <a:rPr lang="en-US" sz="3600" dirty="0">
                <a:solidFill>
                  <a:srgbClr val="747272"/>
                </a:solidFill>
                <a:latin typeface="Corbel" panose="020B0503020204020204" pitchFamily="34" charset="0"/>
              </a:rPr>
              <a:t>API Keys</a:t>
            </a:r>
          </a:p>
          <a:p>
            <a:r>
              <a:rPr lang="en-US" sz="3600" dirty="0">
                <a:solidFill>
                  <a:srgbClr val="747272"/>
                </a:solidFill>
                <a:latin typeface="Corbel" panose="020B0503020204020204" pitchFamily="34" charset="0"/>
              </a:rPr>
              <a:t>JWT</a:t>
            </a:r>
          </a:p>
          <a:p>
            <a:r>
              <a:rPr lang="en-US" sz="3600" dirty="0">
                <a:solidFill>
                  <a:srgbClr val="747272"/>
                </a:solidFill>
                <a:latin typeface="Corbel" panose="020B0503020204020204" pitchFamily="34" charset="0"/>
              </a:rPr>
              <a:t>OAuth 1.0</a:t>
            </a:r>
          </a:p>
          <a:p>
            <a:r>
              <a:rPr lang="en-US" sz="3600" dirty="0">
                <a:solidFill>
                  <a:srgbClr val="747272"/>
                </a:solidFill>
                <a:latin typeface="Corbel" panose="020B0503020204020204" pitchFamily="34" charset="0"/>
              </a:rPr>
              <a:t>OAuth 2.0</a:t>
            </a:r>
          </a:p>
          <a:p>
            <a:r>
              <a:rPr lang="en-US" sz="3600" dirty="0">
                <a:solidFill>
                  <a:srgbClr val="747272"/>
                </a:solidFill>
                <a:latin typeface="Corbel" panose="020B0503020204020204" pitchFamily="34" charset="0"/>
              </a:rPr>
              <a:t>OpenID Connect</a:t>
            </a:r>
          </a:p>
          <a:p>
            <a:r>
              <a:rPr lang="en-US" sz="3600" dirty="0">
                <a:solidFill>
                  <a:srgbClr val="747272"/>
                </a:solidFill>
                <a:latin typeface="Corbel" panose="020B0503020204020204" pitchFamily="34" charset="0"/>
              </a:rPr>
              <a:t>AWS Cognito</a:t>
            </a:r>
          </a:p>
          <a:p>
            <a:r>
              <a:rPr lang="en-US" sz="3600" dirty="0">
                <a:solidFill>
                  <a:srgbClr val="747272"/>
                </a:solidFill>
                <a:latin typeface="Corbel" panose="020B0503020204020204" pitchFamily="34" charset="0"/>
              </a:rPr>
              <a:t>SAML</a:t>
            </a:r>
          </a:p>
          <a:p>
            <a:r>
              <a:rPr lang="en-US" sz="3600" dirty="0">
                <a:solidFill>
                  <a:srgbClr val="747272"/>
                </a:solidFill>
                <a:latin typeface="Corbel" panose="020B0503020204020204" pitchFamily="34" charset="0"/>
              </a:rPr>
              <a:t>WS-Security</a:t>
            </a:r>
          </a:p>
        </p:txBody>
      </p:sp>
      <p:sp>
        <p:nvSpPr>
          <p:cNvPr id="7" name="Rectangle 6">
            <a:extLst>
              <a:ext uri="{FF2B5EF4-FFF2-40B4-BE49-F238E27FC236}">
                <a16:creationId xmlns:a16="http://schemas.microsoft.com/office/drawing/2014/main" id="{55896959-2EDF-498A-82CD-C7FDE2BD91AF}"/>
              </a:ext>
            </a:extLst>
          </p:cNvPr>
          <p:cNvSpPr/>
          <p:nvPr/>
        </p:nvSpPr>
        <p:spPr>
          <a:xfrm>
            <a:off x="3704095" y="674400"/>
            <a:ext cx="8276095" cy="2554545"/>
          </a:xfrm>
          <a:prstGeom prst="rect">
            <a:avLst/>
          </a:prstGeom>
        </p:spPr>
        <p:txBody>
          <a:bodyPr wrap="square">
            <a:spAutoFit/>
          </a:bodyPr>
          <a:lstStyle/>
          <a:p>
            <a:r>
              <a:rPr lang="en-US" sz="3200" b="1" dirty="0">
                <a:solidFill>
                  <a:srgbClr val="013947"/>
                </a:solidFill>
                <a:latin typeface="Corbel" panose="020B0503020204020204" pitchFamily="34" charset="0"/>
              </a:rPr>
              <a:t>Drawbacks to Basic Auth</a:t>
            </a:r>
          </a:p>
          <a:p>
            <a:endParaRPr lang="en-US" sz="3200" dirty="0">
              <a:solidFill>
                <a:srgbClr val="013947"/>
              </a:solidFill>
              <a:latin typeface="Corbel" panose="020B0503020204020204" pitchFamily="34" charset="0"/>
            </a:endParaRPr>
          </a:p>
          <a:p>
            <a:pPr marL="457200" indent="-457200">
              <a:buFont typeface="Arial" panose="020B0604020202020204" pitchFamily="34" charset="0"/>
              <a:buChar char="•"/>
            </a:pPr>
            <a:r>
              <a:rPr lang="en-US" sz="3200" dirty="0">
                <a:solidFill>
                  <a:srgbClr val="013947"/>
                </a:solidFill>
                <a:latin typeface="Corbel" panose="020B0503020204020204" pitchFamily="34" charset="0"/>
              </a:rPr>
              <a:t>Couples API calls to primary account password</a:t>
            </a:r>
          </a:p>
          <a:p>
            <a:r>
              <a:rPr lang="en-US" sz="3200" dirty="0">
                <a:solidFill>
                  <a:srgbClr val="013947"/>
                </a:solidFill>
                <a:latin typeface="Corbel" panose="020B0503020204020204" pitchFamily="34" charset="0"/>
              </a:rPr>
              <a:t> </a:t>
            </a:r>
          </a:p>
        </p:txBody>
      </p:sp>
      <p:sp>
        <p:nvSpPr>
          <p:cNvPr id="9" name="Rectangle 8">
            <a:extLst>
              <a:ext uri="{FF2B5EF4-FFF2-40B4-BE49-F238E27FC236}">
                <a16:creationId xmlns:a16="http://schemas.microsoft.com/office/drawing/2014/main" id="{C2CB6B73-22D8-42E0-B46D-FEEC37FC33DD}"/>
              </a:ext>
            </a:extLst>
          </p:cNvPr>
          <p:cNvSpPr/>
          <p:nvPr/>
        </p:nvSpPr>
        <p:spPr>
          <a:xfrm>
            <a:off x="3704095" y="2791012"/>
            <a:ext cx="8276095" cy="2062103"/>
          </a:xfrm>
          <a:prstGeom prst="rect">
            <a:avLst/>
          </a:prstGeom>
        </p:spPr>
        <p:txBody>
          <a:bodyPr wrap="square">
            <a:spAutoFit/>
          </a:bodyPr>
          <a:lstStyle/>
          <a:p>
            <a:endParaRPr lang="en-US" sz="3200" dirty="0">
              <a:solidFill>
                <a:srgbClr val="013947"/>
              </a:solidFill>
              <a:latin typeface="Corbel" panose="020B0503020204020204" pitchFamily="34" charset="0"/>
            </a:endParaRPr>
          </a:p>
          <a:p>
            <a:pPr marL="457200" indent="-457200">
              <a:buFont typeface="Arial" panose="020B0604020202020204" pitchFamily="34" charset="0"/>
              <a:buChar char="•"/>
            </a:pPr>
            <a:r>
              <a:rPr lang="en-US" sz="3200" dirty="0">
                <a:solidFill>
                  <a:srgbClr val="013947"/>
                </a:solidFill>
                <a:latin typeface="Corbel" panose="020B0503020204020204" pitchFamily="34" charset="0"/>
              </a:rPr>
              <a:t>Credentials passed as clear text – </a:t>
            </a:r>
            <a:r>
              <a:rPr lang="en-US" sz="3200" b="1" dirty="0">
                <a:solidFill>
                  <a:srgbClr val="013947"/>
                </a:solidFill>
                <a:latin typeface="Corbel" panose="020B0503020204020204" pitchFamily="34" charset="0"/>
              </a:rPr>
              <a:t>requires TLS</a:t>
            </a:r>
            <a:endParaRPr lang="en-US" sz="3200" dirty="0">
              <a:solidFill>
                <a:srgbClr val="013947"/>
              </a:solidFill>
              <a:latin typeface="Corbel" panose="020B0503020204020204" pitchFamily="34" charset="0"/>
            </a:endParaRPr>
          </a:p>
          <a:p>
            <a:r>
              <a:rPr lang="en-US" sz="3200" dirty="0">
                <a:solidFill>
                  <a:srgbClr val="013947"/>
                </a:solidFill>
                <a:latin typeface="Corbel" panose="020B0503020204020204" pitchFamily="34" charset="0"/>
              </a:rPr>
              <a:t> </a:t>
            </a:r>
          </a:p>
        </p:txBody>
      </p:sp>
    </p:spTree>
    <p:extLst>
      <p:ext uri="{BB962C8B-B14F-4D97-AF65-F5344CB8AC3E}">
        <p14:creationId xmlns:p14="http://schemas.microsoft.com/office/powerpoint/2010/main" val="4196535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HTTP Digest Authentication</a:t>
            </a:r>
          </a:p>
        </p:txBody>
      </p:sp>
      <p:pic>
        <p:nvPicPr>
          <p:cNvPr id="4" name="Picture 3"/>
          <p:cNvPicPr>
            <a:picLocks noChangeAspect="1"/>
          </p:cNvPicPr>
          <p:nvPr/>
        </p:nvPicPr>
        <p:blipFill>
          <a:blip r:embed="rId3"/>
          <a:stretch>
            <a:fillRect/>
          </a:stretch>
        </p:blipFill>
        <p:spPr>
          <a:xfrm>
            <a:off x="422563" y="1482869"/>
            <a:ext cx="11085211" cy="5375131"/>
          </a:xfrm>
          <a:prstGeom prst="rect">
            <a:avLst/>
          </a:prstGeom>
        </p:spPr>
      </p:pic>
      <p:pic>
        <p:nvPicPr>
          <p:cNvPr id="5" name="Picture 4"/>
          <p:cNvPicPr>
            <a:picLocks noChangeAspect="1"/>
          </p:cNvPicPr>
          <p:nvPr/>
        </p:nvPicPr>
        <p:blipFill>
          <a:blip r:embed="rId4"/>
          <a:stretch>
            <a:fillRect/>
          </a:stretch>
        </p:blipFill>
        <p:spPr>
          <a:xfrm>
            <a:off x="2596515" y="3674268"/>
            <a:ext cx="7322010" cy="1979771"/>
          </a:xfrm>
          <a:prstGeom prst="rect">
            <a:avLst/>
          </a:prstGeom>
        </p:spPr>
      </p:pic>
      <p:pic>
        <p:nvPicPr>
          <p:cNvPr id="6" name="Picture 5"/>
          <p:cNvPicPr>
            <a:picLocks noChangeAspect="1"/>
          </p:cNvPicPr>
          <p:nvPr/>
        </p:nvPicPr>
        <p:blipFill>
          <a:blip r:embed="rId4"/>
          <a:stretch>
            <a:fillRect/>
          </a:stretch>
        </p:blipFill>
        <p:spPr>
          <a:xfrm>
            <a:off x="2596515" y="4878229"/>
            <a:ext cx="7322010" cy="1979771"/>
          </a:xfrm>
          <a:prstGeom prst="rect">
            <a:avLst/>
          </a:prstGeom>
        </p:spPr>
      </p:pic>
      <p:pic>
        <p:nvPicPr>
          <p:cNvPr id="7" name="Picture 6"/>
          <p:cNvPicPr>
            <a:picLocks noChangeAspect="1"/>
          </p:cNvPicPr>
          <p:nvPr/>
        </p:nvPicPr>
        <p:blipFill>
          <a:blip r:embed="rId4"/>
          <a:stretch>
            <a:fillRect/>
          </a:stretch>
        </p:blipFill>
        <p:spPr>
          <a:xfrm>
            <a:off x="3648075" y="4276248"/>
            <a:ext cx="7322010" cy="1979771"/>
          </a:xfrm>
          <a:prstGeom prst="rect">
            <a:avLst/>
          </a:prstGeom>
        </p:spPr>
      </p:pic>
    </p:spTree>
    <p:extLst>
      <p:ext uri="{BB962C8B-B14F-4D97-AF65-F5344CB8AC3E}">
        <p14:creationId xmlns:p14="http://schemas.microsoft.com/office/powerpoint/2010/main" val="41011100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HTTP Digest Authentication</a:t>
            </a:r>
          </a:p>
        </p:txBody>
      </p:sp>
      <p:pic>
        <p:nvPicPr>
          <p:cNvPr id="4" name="Picture 3"/>
          <p:cNvPicPr>
            <a:picLocks noChangeAspect="1"/>
          </p:cNvPicPr>
          <p:nvPr/>
        </p:nvPicPr>
        <p:blipFill>
          <a:blip r:embed="rId3"/>
          <a:stretch>
            <a:fillRect/>
          </a:stretch>
        </p:blipFill>
        <p:spPr>
          <a:xfrm>
            <a:off x="422563" y="1482869"/>
            <a:ext cx="11085211" cy="5375131"/>
          </a:xfrm>
          <a:prstGeom prst="rect">
            <a:avLst/>
          </a:prstGeom>
        </p:spPr>
      </p:pic>
      <p:pic>
        <p:nvPicPr>
          <p:cNvPr id="5" name="Picture 4"/>
          <p:cNvPicPr>
            <a:picLocks noChangeAspect="1"/>
          </p:cNvPicPr>
          <p:nvPr/>
        </p:nvPicPr>
        <p:blipFill>
          <a:blip r:embed="rId4"/>
          <a:stretch>
            <a:fillRect/>
          </a:stretch>
        </p:blipFill>
        <p:spPr>
          <a:xfrm>
            <a:off x="2596515" y="3674268"/>
            <a:ext cx="7322010" cy="1979771"/>
          </a:xfrm>
          <a:prstGeom prst="rect">
            <a:avLst/>
          </a:prstGeom>
        </p:spPr>
      </p:pic>
      <p:pic>
        <p:nvPicPr>
          <p:cNvPr id="6" name="Picture 5"/>
          <p:cNvPicPr>
            <a:picLocks noChangeAspect="1"/>
          </p:cNvPicPr>
          <p:nvPr/>
        </p:nvPicPr>
        <p:blipFill>
          <a:blip r:embed="rId4"/>
          <a:stretch>
            <a:fillRect/>
          </a:stretch>
        </p:blipFill>
        <p:spPr>
          <a:xfrm>
            <a:off x="2596515" y="4878229"/>
            <a:ext cx="7322010" cy="1979771"/>
          </a:xfrm>
          <a:prstGeom prst="rect">
            <a:avLst/>
          </a:prstGeom>
        </p:spPr>
      </p:pic>
      <p:pic>
        <p:nvPicPr>
          <p:cNvPr id="7" name="Picture 6"/>
          <p:cNvPicPr>
            <a:picLocks noChangeAspect="1"/>
          </p:cNvPicPr>
          <p:nvPr/>
        </p:nvPicPr>
        <p:blipFill>
          <a:blip r:embed="rId4"/>
          <a:stretch>
            <a:fillRect/>
          </a:stretch>
        </p:blipFill>
        <p:spPr>
          <a:xfrm>
            <a:off x="3648075" y="4276248"/>
            <a:ext cx="7322010" cy="1979771"/>
          </a:xfrm>
          <a:prstGeom prst="rect">
            <a:avLst/>
          </a:prstGeom>
        </p:spPr>
      </p:pic>
      <p:pic>
        <p:nvPicPr>
          <p:cNvPr id="3" name="Picture 2"/>
          <p:cNvPicPr>
            <a:picLocks noChangeAspect="1"/>
          </p:cNvPicPr>
          <p:nvPr/>
        </p:nvPicPr>
        <p:blipFill>
          <a:blip r:embed="rId5"/>
          <a:stretch>
            <a:fillRect/>
          </a:stretch>
        </p:blipFill>
        <p:spPr>
          <a:xfrm>
            <a:off x="1050228" y="4992169"/>
            <a:ext cx="10457546" cy="661870"/>
          </a:xfrm>
          <a:prstGeom prst="rect">
            <a:avLst/>
          </a:prstGeom>
        </p:spPr>
      </p:pic>
    </p:spTree>
    <p:extLst>
      <p:ext uri="{BB962C8B-B14F-4D97-AF65-F5344CB8AC3E}">
        <p14:creationId xmlns:p14="http://schemas.microsoft.com/office/powerpoint/2010/main" val="22102278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HTTP Digest Authentication</a:t>
            </a:r>
          </a:p>
        </p:txBody>
      </p:sp>
      <p:pic>
        <p:nvPicPr>
          <p:cNvPr id="4" name="Picture 3"/>
          <p:cNvPicPr>
            <a:picLocks noChangeAspect="1"/>
          </p:cNvPicPr>
          <p:nvPr/>
        </p:nvPicPr>
        <p:blipFill>
          <a:blip r:embed="rId3"/>
          <a:stretch>
            <a:fillRect/>
          </a:stretch>
        </p:blipFill>
        <p:spPr>
          <a:xfrm>
            <a:off x="422563" y="1482869"/>
            <a:ext cx="11085211" cy="5375131"/>
          </a:xfrm>
          <a:prstGeom prst="rect">
            <a:avLst/>
          </a:prstGeom>
        </p:spPr>
      </p:pic>
      <p:pic>
        <p:nvPicPr>
          <p:cNvPr id="3" name="Picture 2"/>
          <p:cNvPicPr>
            <a:picLocks noChangeAspect="1"/>
          </p:cNvPicPr>
          <p:nvPr/>
        </p:nvPicPr>
        <p:blipFill>
          <a:blip r:embed="rId4"/>
          <a:stretch>
            <a:fillRect/>
          </a:stretch>
        </p:blipFill>
        <p:spPr>
          <a:xfrm>
            <a:off x="2579913" y="6042931"/>
            <a:ext cx="7882467" cy="815069"/>
          </a:xfrm>
          <a:prstGeom prst="rect">
            <a:avLst/>
          </a:prstGeom>
        </p:spPr>
      </p:pic>
    </p:spTree>
    <p:extLst>
      <p:ext uri="{BB962C8B-B14F-4D97-AF65-F5344CB8AC3E}">
        <p14:creationId xmlns:p14="http://schemas.microsoft.com/office/powerpoint/2010/main" val="3413227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HTTP Digest Authentication</a:t>
            </a:r>
          </a:p>
        </p:txBody>
      </p:sp>
      <p:pic>
        <p:nvPicPr>
          <p:cNvPr id="4" name="Picture 3"/>
          <p:cNvPicPr>
            <a:picLocks noChangeAspect="1"/>
          </p:cNvPicPr>
          <p:nvPr/>
        </p:nvPicPr>
        <p:blipFill>
          <a:blip r:embed="rId3"/>
          <a:stretch>
            <a:fillRect/>
          </a:stretch>
        </p:blipFill>
        <p:spPr>
          <a:xfrm>
            <a:off x="422563" y="1482869"/>
            <a:ext cx="11085211" cy="5375131"/>
          </a:xfrm>
          <a:prstGeom prst="rect">
            <a:avLst/>
          </a:prstGeom>
        </p:spPr>
      </p:pic>
      <p:pic>
        <p:nvPicPr>
          <p:cNvPr id="3" name="Picture 2"/>
          <p:cNvPicPr>
            <a:picLocks noChangeAspect="1"/>
          </p:cNvPicPr>
          <p:nvPr/>
        </p:nvPicPr>
        <p:blipFill>
          <a:blip r:embed="rId4"/>
          <a:stretch>
            <a:fillRect/>
          </a:stretch>
        </p:blipFill>
        <p:spPr>
          <a:xfrm>
            <a:off x="608450" y="6191249"/>
            <a:ext cx="11334747" cy="666751"/>
          </a:xfrm>
          <a:prstGeom prst="rect">
            <a:avLst/>
          </a:prstGeom>
        </p:spPr>
      </p:pic>
    </p:spTree>
    <p:extLst>
      <p:ext uri="{BB962C8B-B14F-4D97-AF65-F5344CB8AC3E}">
        <p14:creationId xmlns:p14="http://schemas.microsoft.com/office/powerpoint/2010/main" val="19743649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HTTP Digest Authentication</a:t>
            </a:r>
          </a:p>
        </p:txBody>
      </p:sp>
      <p:sp>
        <p:nvSpPr>
          <p:cNvPr id="3" name="Content Placeholder 2"/>
          <p:cNvSpPr>
            <a:spLocks noGrp="1"/>
          </p:cNvSpPr>
          <p:nvPr>
            <p:ph idx="1"/>
          </p:nvPr>
        </p:nvSpPr>
        <p:spPr>
          <a:xfrm>
            <a:off x="838200" y="1928553"/>
            <a:ext cx="11215255" cy="4505498"/>
          </a:xfrm>
        </p:spPr>
        <p:txBody>
          <a:bodyPr>
            <a:noAutofit/>
          </a:bodyPr>
          <a:lstStyle/>
          <a:p>
            <a:r>
              <a:rPr lang="en-US" sz="4000" dirty="0"/>
              <a:t>Easily integrates w/ other standards-based systems</a:t>
            </a:r>
          </a:p>
          <a:p>
            <a:endParaRPr lang="en-US" sz="4000" dirty="0"/>
          </a:p>
          <a:p>
            <a:r>
              <a:rPr lang="en-US" sz="4000" dirty="0"/>
              <a:t>TLS not required</a:t>
            </a:r>
          </a:p>
          <a:p>
            <a:endParaRPr lang="en-US" sz="4000" dirty="0"/>
          </a:p>
          <a:p>
            <a:endParaRPr lang="en-US" sz="4000" dirty="0"/>
          </a:p>
        </p:txBody>
      </p:sp>
    </p:spTree>
    <p:extLst>
      <p:ext uri="{BB962C8B-B14F-4D97-AF65-F5344CB8AC3E}">
        <p14:creationId xmlns:p14="http://schemas.microsoft.com/office/powerpoint/2010/main" val="26762986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05934" y="2380192"/>
            <a:ext cx="10515600" cy="1325563"/>
          </a:xfrm>
        </p:spPr>
        <p:txBody>
          <a:bodyPr>
            <a:normAutofit/>
          </a:bodyPr>
          <a:lstStyle/>
          <a:p>
            <a:pPr algn="ctr"/>
            <a:r>
              <a:rPr lang="en-US" sz="4800" dirty="0"/>
              <a:t>Today’s goal: No more rookie mistakes!</a:t>
            </a:r>
          </a:p>
        </p:txBody>
      </p:sp>
    </p:spTree>
    <p:extLst>
      <p:ext uri="{BB962C8B-B14F-4D97-AF65-F5344CB8AC3E}">
        <p14:creationId xmlns:p14="http://schemas.microsoft.com/office/powerpoint/2010/main" val="5221476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HTTP Digest Authentication</a:t>
            </a:r>
          </a:p>
        </p:txBody>
      </p:sp>
      <p:sp>
        <p:nvSpPr>
          <p:cNvPr id="3" name="Content Placeholder 2"/>
          <p:cNvSpPr>
            <a:spLocks noGrp="1"/>
          </p:cNvSpPr>
          <p:nvPr>
            <p:ph idx="1"/>
          </p:nvPr>
        </p:nvSpPr>
        <p:spPr>
          <a:xfrm>
            <a:off x="838200" y="1928553"/>
            <a:ext cx="11215255" cy="4505498"/>
          </a:xfrm>
        </p:spPr>
        <p:txBody>
          <a:bodyPr>
            <a:noAutofit/>
          </a:bodyPr>
          <a:lstStyle/>
          <a:p>
            <a:r>
              <a:rPr lang="en-US" sz="4000" dirty="0"/>
              <a:t>Easily integrates w/ other standards-based systems</a:t>
            </a:r>
          </a:p>
          <a:p>
            <a:endParaRPr lang="en-US" sz="4000" dirty="0"/>
          </a:p>
          <a:p>
            <a:r>
              <a:rPr lang="en-US" sz="4000" dirty="0"/>
              <a:t>TLS not required</a:t>
            </a:r>
          </a:p>
          <a:p>
            <a:endParaRPr lang="en-US" sz="4000" dirty="0"/>
          </a:p>
          <a:p>
            <a:r>
              <a:rPr lang="en-US" sz="4000" dirty="0">
                <a:solidFill>
                  <a:srgbClr val="C00000"/>
                </a:solidFill>
              </a:rPr>
              <a:t>Prevents storing passwords with strong encryption!</a:t>
            </a:r>
          </a:p>
          <a:p>
            <a:endParaRPr lang="en-US" sz="4000" dirty="0"/>
          </a:p>
        </p:txBody>
      </p:sp>
    </p:spTree>
    <p:extLst>
      <p:ext uri="{BB962C8B-B14F-4D97-AF65-F5344CB8AC3E}">
        <p14:creationId xmlns:p14="http://schemas.microsoft.com/office/powerpoint/2010/main" val="29736217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idebar BG">
            <a:extLst>
              <a:ext uri="{FF2B5EF4-FFF2-40B4-BE49-F238E27FC236}">
                <a16:creationId xmlns:a16="http://schemas.microsoft.com/office/drawing/2014/main" id="{5ADED9B9-E281-4C70-A7D3-FAC31FC4D471}"/>
              </a:ext>
            </a:extLst>
          </p:cNvPr>
          <p:cNvSpPr/>
          <p:nvPr/>
        </p:nvSpPr>
        <p:spPr>
          <a:xfrm>
            <a:off x="-16328" y="0"/>
            <a:ext cx="3538728" cy="6858000"/>
          </a:xfrm>
          <a:prstGeom prst="rect">
            <a:avLst/>
          </a:prstGeom>
          <a:solidFill>
            <a:schemeClr val="tx2">
              <a:lumMod val="75000"/>
            </a:schemeClr>
          </a:solidFill>
          <a:ln>
            <a:solidFill>
              <a:srgbClr val="0139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idebar">
            <a:extLst>
              <a:ext uri="{FF2B5EF4-FFF2-40B4-BE49-F238E27FC236}">
                <a16:creationId xmlns:a16="http://schemas.microsoft.com/office/drawing/2014/main" id="{87D4718A-87BF-494F-A7D7-223574DC883F}"/>
              </a:ext>
            </a:extLst>
          </p:cNvPr>
          <p:cNvSpPr txBox="1"/>
          <p:nvPr/>
        </p:nvSpPr>
        <p:spPr>
          <a:xfrm>
            <a:off x="-16328" y="335845"/>
            <a:ext cx="3538728" cy="6186309"/>
          </a:xfrm>
          <a:prstGeom prst="rect">
            <a:avLst/>
          </a:prstGeom>
          <a:noFill/>
        </p:spPr>
        <p:txBody>
          <a:bodyPr wrap="square" rtlCol="0">
            <a:spAutoFit/>
          </a:bodyPr>
          <a:lstStyle/>
          <a:p>
            <a:r>
              <a:rPr lang="en-US" sz="3600" dirty="0">
                <a:solidFill>
                  <a:srgbClr val="747272"/>
                </a:solidFill>
                <a:latin typeface="Corbel" panose="020B0503020204020204" pitchFamily="34" charset="0"/>
              </a:rPr>
              <a:t>Client Certificates</a:t>
            </a:r>
          </a:p>
          <a:p>
            <a:r>
              <a:rPr lang="en-US" sz="3600" dirty="0">
                <a:solidFill>
                  <a:srgbClr val="747272"/>
                </a:solidFill>
                <a:latin typeface="Corbel" panose="020B0503020204020204" pitchFamily="34" charset="0"/>
              </a:rPr>
              <a:t>Basic Auth</a:t>
            </a:r>
          </a:p>
          <a:p>
            <a:r>
              <a:rPr lang="en-US" sz="3600" u="sng" dirty="0">
                <a:solidFill>
                  <a:schemeClr val="bg1"/>
                </a:solidFill>
                <a:latin typeface="Corbel" panose="020B0503020204020204" pitchFamily="34" charset="0"/>
              </a:rPr>
              <a:t>Digest Auth</a:t>
            </a:r>
          </a:p>
          <a:p>
            <a:r>
              <a:rPr lang="en-US" sz="3600" dirty="0">
                <a:solidFill>
                  <a:srgbClr val="747272"/>
                </a:solidFill>
                <a:latin typeface="Corbel" panose="020B0503020204020204" pitchFamily="34" charset="0"/>
              </a:rPr>
              <a:t>API Keys</a:t>
            </a:r>
          </a:p>
          <a:p>
            <a:r>
              <a:rPr lang="en-US" sz="3600" dirty="0">
                <a:solidFill>
                  <a:srgbClr val="747272"/>
                </a:solidFill>
                <a:latin typeface="Corbel" panose="020B0503020204020204" pitchFamily="34" charset="0"/>
              </a:rPr>
              <a:t>JWT</a:t>
            </a:r>
          </a:p>
          <a:p>
            <a:r>
              <a:rPr lang="en-US" sz="3600" dirty="0">
                <a:solidFill>
                  <a:srgbClr val="747272"/>
                </a:solidFill>
                <a:latin typeface="Corbel" panose="020B0503020204020204" pitchFamily="34" charset="0"/>
              </a:rPr>
              <a:t>OAuth 1.0</a:t>
            </a:r>
          </a:p>
          <a:p>
            <a:r>
              <a:rPr lang="en-US" sz="3600" dirty="0">
                <a:solidFill>
                  <a:srgbClr val="747272"/>
                </a:solidFill>
                <a:latin typeface="Corbel" panose="020B0503020204020204" pitchFamily="34" charset="0"/>
              </a:rPr>
              <a:t>OAuth 2.0</a:t>
            </a:r>
          </a:p>
          <a:p>
            <a:r>
              <a:rPr lang="en-US" sz="3600" dirty="0">
                <a:solidFill>
                  <a:srgbClr val="747272"/>
                </a:solidFill>
                <a:latin typeface="Corbel" panose="020B0503020204020204" pitchFamily="34" charset="0"/>
              </a:rPr>
              <a:t>OpenID Connect</a:t>
            </a:r>
          </a:p>
          <a:p>
            <a:r>
              <a:rPr lang="en-US" sz="3600" dirty="0">
                <a:solidFill>
                  <a:srgbClr val="747272"/>
                </a:solidFill>
                <a:latin typeface="Corbel" panose="020B0503020204020204" pitchFamily="34" charset="0"/>
              </a:rPr>
              <a:t>AWS Cognito</a:t>
            </a:r>
          </a:p>
          <a:p>
            <a:r>
              <a:rPr lang="en-US" sz="3600" dirty="0">
                <a:solidFill>
                  <a:srgbClr val="747272"/>
                </a:solidFill>
                <a:latin typeface="Corbel" panose="020B0503020204020204" pitchFamily="34" charset="0"/>
              </a:rPr>
              <a:t>SAML</a:t>
            </a:r>
          </a:p>
          <a:p>
            <a:r>
              <a:rPr lang="en-US" sz="3600" dirty="0">
                <a:solidFill>
                  <a:srgbClr val="747272"/>
                </a:solidFill>
                <a:latin typeface="Corbel" panose="020B0503020204020204" pitchFamily="34" charset="0"/>
              </a:rPr>
              <a:t>WS-Security</a:t>
            </a:r>
          </a:p>
        </p:txBody>
      </p:sp>
      <p:pic>
        <p:nvPicPr>
          <p:cNvPr id="6" name="Infographic">
            <a:extLst>
              <a:ext uri="{FF2B5EF4-FFF2-40B4-BE49-F238E27FC236}">
                <a16:creationId xmlns:a16="http://schemas.microsoft.com/office/drawing/2014/main" id="{99AD9883-31C4-4276-81D0-0DDDBC93F881}"/>
              </a:ext>
            </a:extLst>
          </p:cNvPr>
          <p:cNvPicPr>
            <a:picLocks noChangeAspect="1"/>
          </p:cNvPicPr>
          <p:nvPr/>
        </p:nvPicPr>
        <p:blipFill>
          <a:blip r:embed="rId3"/>
          <a:stretch>
            <a:fillRect/>
          </a:stretch>
        </p:blipFill>
        <p:spPr>
          <a:xfrm>
            <a:off x="3750589" y="1434984"/>
            <a:ext cx="8224579" cy="3988033"/>
          </a:xfrm>
          <a:prstGeom prst="rect">
            <a:avLst/>
          </a:prstGeom>
        </p:spPr>
      </p:pic>
      <p:sp>
        <p:nvSpPr>
          <p:cNvPr id="3" name="Overlay 1-1">
            <a:extLst>
              <a:ext uri="{FF2B5EF4-FFF2-40B4-BE49-F238E27FC236}">
                <a16:creationId xmlns:a16="http://schemas.microsoft.com/office/drawing/2014/main" id="{B1585AFF-C75F-4D68-BCD0-884BA4846220}"/>
              </a:ext>
            </a:extLst>
          </p:cNvPr>
          <p:cNvSpPr/>
          <p:nvPr/>
        </p:nvSpPr>
        <p:spPr>
          <a:xfrm>
            <a:off x="5269424" y="2991173"/>
            <a:ext cx="5517395" cy="322364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erlay 1-2">
            <a:extLst>
              <a:ext uri="{FF2B5EF4-FFF2-40B4-BE49-F238E27FC236}">
                <a16:creationId xmlns:a16="http://schemas.microsoft.com/office/drawing/2014/main" id="{A70ACC88-4DEC-4713-A6A0-F3FCDF5C5253}"/>
              </a:ext>
            </a:extLst>
          </p:cNvPr>
          <p:cNvSpPr/>
          <p:nvPr/>
        </p:nvSpPr>
        <p:spPr>
          <a:xfrm>
            <a:off x="6971655" y="3428999"/>
            <a:ext cx="4822556" cy="29382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E081FFE7-3F6F-4DF5-A001-0C2EC0094976}"/>
              </a:ext>
            </a:extLst>
          </p:cNvPr>
          <p:cNvPicPr>
            <a:picLocks noChangeAspect="1"/>
          </p:cNvPicPr>
          <p:nvPr/>
        </p:nvPicPr>
        <p:blipFill>
          <a:blip r:embed="rId4"/>
          <a:stretch>
            <a:fillRect/>
          </a:stretch>
        </p:blipFill>
        <p:spPr>
          <a:xfrm>
            <a:off x="3750589" y="4922917"/>
            <a:ext cx="8441411" cy="534267"/>
          </a:xfrm>
          <a:prstGeom prst="rect">
            <a:avLst/>
          </a:prstGeom>
        </p:spPr>
      </p:pic>
    </p:spTree>
    <p:extLst>
      <p:ext uri="{BB962C8B-B14F-4D97-AF65-F5344CB8AC3E}">
        <p14:creationId xmlns:p14="http://schemas.microsoft.com/office/powerpoint/2010/main" val="285591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idebar BG">
            <a:extLst>
              <a:ext uri="{FF2B5EF4-FFF2-40B4-BE49-F238E27FC236}">
                <a16:creationId xmlns:a16="http://schemas.microsoft.com/office/drawing/2014/main" id="{5ADED9B9-E281-4C70-A7D3-FAC31FC4D471}"/>
              </a:ext>
            </a:extLst>
          </p:cNvPr>
          <p:cNvSpPr/>
          <p:nvPr/>
        </p:nvSpPr>
        <p:spPr>
          <a:xfrm>
            <a:off x="-16328" y="0"/>
            <a:ext cx="3538728" cy="6858000"/>
          </a:xfrm>
          <a:prstGeom prst="rect">
            <a:avLst/>
          </a:prstGeom>
          <a:solidFill>
            <a:schemeClr val="tx2">
              <a:lumMod val="75000"/>
            </a:schemeClr>
          </a:solidFill>
          <a:ln>
            <a:solidFill>
              <a:srgbClr val="0139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idebar">
            <a:extLst>
              <a:ext uri="{FF2B5EF4-FFF2-40B4-BE49-F238E27FC236}">
                <a16:creationId xmlns:a16="http://schemas.microsoft.com/office/drawing/2014/main" id="{87D4718A-87BF-494F-A7D7-223574DC883F}"/>
              </a:ext>
            </a:extLst>
          </p:cNvPr>
          <p:cNvSpPr txBox="1"/>
          <p:nvPr/>
        </p:nvSpPr>
        <p:spPr>
          <a:xfrm>
            <a:off x="-16328" y="335845"/>
            <a:ext cx="3538728" cy="6186309"/>
          </a:xfrm>
          <a:prstGeom prst="rect">
            <a:avLst/>
          </a:prstGeom>
          <a:noFill/>
        </p:spPr>
        <p:txBody>
          <a:bodyPr wrap="square" rtlCol="0">
            <a:spAutoFit/>
          </a:bodyPr>
          <a:lstStyle/>
          <a:p>
            <a:r>
              <a:rPr lang="en-US" sz="3600" dirty="0">
                <a:solidFill>
                  <a:srgbClr val="747272"/>
                </a:solidFill>
                <a:latin typeface="Corbel" panose="020B0503020204020204" pitchFamily="34" charset="0"/>
              </a:rPr>
              <a:t>Client Certificates</a:t>
            </a:r>
          </a:p>
          <a:p>
            <a:r>
              <a:rPr lang="en-US" sz="3600" dirty="0">
                <a:solidFill>
                  <a:srgbClr val="747272"/>
                </a:solidFill>
                <a:latin typeface="Corbel" panose="020B0503020204020204" pitchFamily="34" charset="0"/>
              </a:rPr>
              <a:t>Basic Auth</a:t>
            </a:r>
          </a:p>
          <a:p>
            <a:r>
              <a:rPr lang="en-US" sz="3600" u="sng" dirty="0">
                <a:solidFill>
                  <a:schemeClr val="bg1"/>
                </a:solidFill>
                <a:latin typeface="Corbel" panose="020B0503020204020204" pitchFamily="34" charset="0"/>
              </a:rPr>
              <a:t>Digest Auth</a:t>
            </a:r>
          </a:p>
          <a:p>
            <a:r>
              <a:rPr lang="en-US" sz="3600" dirty="0">
                <a:solidFill>
                  <a:srgbClr val="747272"/>
                </a:solidFill>
                <a:latin typeface="Corbel" panose="020B0503020204020204" pitchFamily="34" charset="0"/>
              </a:rPr>
              <a:t>API Keys</a:t>
            </a:r>
          </a:p>
          <a:p>
            <a:r>
              <a:rPr lang="en-US" sz="3600" dirty="0">
                <a:solidFill>
                  <a:srgbClr val="747272"/>
                </a:solidFill>
                <a:latin typeface="Corbel" panose="020B0503020204020204" pitchFamily="34" charset="0"/>
              </a:rPr>
              <a:t>JWT</a:t>
            </a:r>
          </a:p>
          <a:p>
            <a:r>
              <a:rPr lang="en-US" sz="3600" dirty="0">
                <a:solidFill>
                  <a:srgbClr val="747272"/>
                </a:solidFill>
                <a:latin typeface="Corbel" panose="020B0503020204020204" pitchFamily="34" charset="0"/>
              </a:rPr>
              <a:t>OAuth 1.0</a:t>
            </a:r>
          </a:p>
          <a:p>
            <a:r>
              <a:rPr lang="en-US" sz="3600" dirty="0">
                <a:solidFill>
                  <a:srgbClr val="747272"/>
                </a:solidFill>
                <a:latin typeface="Corbel" panose="020B0503020204020204" pitchFamily="34" charset="0"/>
              </a:rPr>
              <a:t>OAuth 2.0</a:t>
            </a:r>
          </a:p>
          <a:p>
            <a:r>
              <a:rPr lang="en-US" sz="3600" dirty="0">
                <a:solidFill>
                  <a:srgbClr val="747272"/>
                </a:solidFill>
                <a:latin typeface="Corbel" panose="020B0503020204020204" pitchFamily="34" charset="0"/>
              </a:rPr>
              <a:t>OpenID Connect</a:t>
            </a:r>
          </a:p>
          <a:p>
            <a:r>
              <a:rPr lang="en-US" sz="3600" dirty="0">
                <a:solidFill>
                  <a:srgbClr val="747272"/>
                </a:solidFill>
                <a:latin typeface="Corbel" panose="020B0503020204020204" pitchFamily="34" charset="0"/>
              </a:rPr>
              <a:t>AWS Cognito</a:t>
            </a:r>
          </a:p>
          <a:p>
            <a:r>
              <a:rPr lang="en-US" sz="3600" dirty="0">
                <a:solidFill>
                  <a:srgbClr val="747272"/>
                </a:solidFill>
                <a:latin typeface="Corbel" panose="020B0503020204020204" pitchFamily="34" charset="0"/>
              </a:rPr>
              <a:t>SAML</a:t>
            </a:r>
          </a:p>
          <a:p>
            <a:r>
              <a:rPr lang="en-US" sz="3600" dirty="0">
                <a:solidFill>
                  <a:srgbClr val="747272"/>
                </a:solidFill>
                <a:latin typeface="Corbel" panose="020B0503020204020204" pitchFamily="34" charset="0"/>
              </a:rPr>
              <a:t>WS-Security</a:t>
            </a:r>
          </a:p>
        </p:txBody>
      </p:sp>
      <p:pic>
        <p:nvPicPr>
          <p:cNvPr id="6" name="Infographic">
            <a:extLst>
              <a:ext uri="{FF2B5EF4-FFF2-40B4-BE49-F238E27FC236}">
                <a16:creationId xmlns:a16="http://schemas.microsoft.com/office/drawing/2014/main" id="{99AD9883-31C4-4276-81D0-0DDDBC93F881}"/>
              </a:ext>
            </a:extLst>
          </p:cNvPr>
          <p:cNvPicPr>
            <a:picLocks noChangeAspect="1"/>
          </p:cNvPicPr>
          <p:nvPr/>
        </p:nvPicPr>
        <p:blipFill>
          <a:blip r:embed="rId3"/>
          <a:stretch>
            <a:fillRect/>
          </a:stretch>
        </p:blipFill>
        <p:spPr>
          <a:xfrm>
            <a:off x="3750589" y="1434984"/>
            <a:ext cx="8224579" cy="3988033"/>
          </a:xfrm>
          <a:prstGeom prst="rect">
            <a:avLst/>
          </a:prstGeom>
        </p:spPr>
      </p:pic>
      <p:sp>
        <p:nvSpPr>
          <p:cNvPr id="3" name="Overlay 1-1">
            <a:extLst>
              <a:ext uri="{FF2B5EF4-FFF2-40B4-BE49-F238E27FC236}">
                <a16:creationId xmlns:a16="http://schemas.microsoft.com/office/drawing/2014/main" id="{B1585AFF-C75F-4D68-BCD0-884BA4846220}"/>
              </a:ext>
            </a:extLst>
          </p:cNvPr>
          <p:cNvSpPr/>
          <p:nvPr/>
        </p:nvSpPr>
        <p:spPr>
          <a:xfrm>
            <a:off x="5269424" y="2991173"/>
            <a:ext cx="5517395" cy="322364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erlay 1-2">
            <a:extLst>
              <a:ext uri="{FF2B5EF4-FFF2-40B4-BE49-F238E27FC236}">
                <a16:creationId xmlns:a16="http://schemas.microsoft.com/office/drawing/2014/main" id="{A70ACC88-4DEC-4713-A6A0-F3FCDF5C5253}"/>
              </a:ext>
            </a:extLst>
          </p:cNvPr>
          <p:cNvSpPr/>
          <p:nvPr/>
        </p:nvSpPr>
        <p:spPr>
          <a:xfrm>
            <a:off x="6971655" y="3428999"/>
            <a:ext cx="4822556" cy="29382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inal overlay">
            <a:extLst>
              <a:ext uri="{FF2B5EF4-FFF2-40B4-BE49-F238E27FC236}">
                <a16:creationId xmlns:a16="http://schemas.microsoft.com/office/drawing/2014/main" id="{3959C196-1164-4A7C-95A1-1E66B2CD3C01}"/>
              </a:ext>
            </a:extLst>
          </p:cNvPr>
          <p:cNvSpPr/>
          <p:nvPr/>
        </p:nvSpPr>
        <p:spPr>
          <a:xfrm>
            <a:off x="5166101" y="4819973"/>
            <a:ext cx="6550618" cy="177828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hash img">
            <a:extLst>
              <a:ext uri="{FF2B5EF4-FFF2-40B4-BE49-F238E27FC236}">
                <a16:creationId xmlns:a16="http://schemas.microsoft.com/office/drawing/2014/main" id="{E081FFE7-3F6F-4DF5-A001-0C2EC0094976}"/>
              </a:ext>
            </a:extLst>
          </p:cNvPr>
          <p:cNvPicPr>
            <a:picLocks noChangeAspect="1"/>
          </p:cNvPicPr>
          <p:nvPr/>
        </p:nvPicPr>
        <p:blipFill>
          <a:blip r:embed="rId4"/>
          <a:stretch>
            <a:fillRect/>
          </a:stretch>
        </p:blipFill>
        <p:spPr>
          <a:xfrm>
            <a:off x="3750589" y="4922917"/>
            <a:ext cx="8441411" cy="534267"/>
          </a:xfrm>
          <a:prstGeom prst="rect">
            <a:avLst/>
          </a:prstGeom>
        </p:spPr>
      </p:pic>
    </p:spTree>
    <p:extLst>
      <p:ext uri="{BB962C8B-B14F-4D97-AF65-F5344CB8AC3E}">
        <p14:creationId xmlns:p14="http://schemas.microsoft.com/office/powerpoint/2010/main" val="847763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0"/>
                                  </p:stCondLst>
                                  <p:childTnLst>
                                    <p:animEffect transition="out" filter="fade">
                                      <p:cBhvr>
                                        <p:cTn id="6" dur="500"/>
                                        <p:tgtEl>
                                          <p:spTgt spid="11"/>
                                        </p:tgtEl>
                                      </p:cBhvr>
                                    </p:animEffect>
                                    <p:set>
                                      <p:cBhvr>
                                        <p:cTn id="7" dur="1" fill="hold">
                                          <p:stCondLst>
                                            <p:cond delay="499"/>
                                          </p:stCondLst>
                                        </p:cTn>
                                        <p:tgtEl>
                                          <p:spTgt spid="11"/>
                                        </p:tgtEl>
                                        <p:attrNameLst>
                                          <p:attrName>style.visibility</p:attrName>
                                        </p:attrNameLst>
                                      </p:cBhvr>
                                      <p:to>
                                        <p:strVal val="hidden"/>
                                      </p:to>
                                    </p:set>
                                  </p:childTnLst>
                                </p:cTn>
                              </p:par>
                            </p:childTnLst>
                          </p:cTn>
                        </p:par>
                        <p:par>
                          <p:cTn id="8" fill="hold">
                            <p:stCondLst>
                              <p:cond delay="500"/>
                            </p:stCondLst>
                            <p:childTnLst>
                              <p:par>
                                <p:cTn id="9" presetID="10" presetClass="exit" presetSubtype="0" fill="hold" grpId="0" nodeType="afterEffect">
                                  <p:stCondLst>
                                    <p:cond delay="0"/>
                                  </p:stCondLst>
                                  <p:childTnLst>
                                    <p:animEffect transition="out" filter="fade">
                                      <p:cBhvr>
                                        <p:cTn id="10" dur="500"/>
                                        <p:tgtEl>
                                          <p:spTgt spid="10"/>
                                        </p:tgtEl>
                                      </p:cBhvr>
                                    </p:animEffect>
                                    <p:set>
                                      <p:cBhvr>
                                        <p:cTn id="11" dur="1" fill="hold">
                                          <p:stCondLst>
                                            <p:cond delay="499"/>
                                          </p:stCondLst>
                                        </p:cTn>
                                        <p:tgtEl>
                                          <p:spTgt spid="10"/>
                                        </p:tgtEl>
                                        <p:attrNameLst>
                                          <p:attrName>style.visibility</p:attrName>
                                        </p:attrNameLst>
                                      </p:cBhvr>
                                      <p:to>
                                        <p:strVal val="hidden"/>
                                      </p:to>
                                    </p:set>
                                  </p:childTnLst>
                                </p:cTn>
                              </p:par>
                              <p:par>
                                <p:cTn id="12" presetID="10" presetClass="exit" presetSubtype="0" fill="hold" grpId="0" nodeType="withEffect">
                                  <p:stCondLst>
                                    <p:cond delay="0"/>
                                  </p:stCondLst>
                                  <p:childTnLst>
                                    <p:animEffect transition="out" filter="fade">
                                      <p:cBhvr>
                                        <p:cTn id="13" dur="500"/>
                                        <p:tgtEl>
                                          <p:spTgt spid="3"/>
                                        </p:tgtEl>
                                      </p:cBhvr>
                                    </p:animEffect>
                                    <p:set>
                                      <p:cBhvr>
                                        <p:cTn id="14"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0"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idebar BG">
            <a:extLst>
              <a:ext uri="{FF2B5EF4-FFF2-40B4-BE49-F238E27FC236}">
                <a16:creationId xmlns:a16="http://schemas.microsoft.com/office/drawing/2014/main" id="{5ADED9B9-E281-4C70-A7D3-FAC31FC4D471}"/>
              </a:ext>
            </a:extLst>
          </p:cNvPr>
          <p:cNvSpPr/>
          <p:nvPr/>
        </p:nvSpPr>
        <p:spPr>
          <a:xfrm>
            <a:off x="-16328" y="0"/>
            <a:ext cx="3538728" cy="6858000"/>
          </a:xfrm>
          <a:prstGeom prst="rect">
            <a:avLst/>
          </a:prstGeom>
          <a:solidFill>
            <a:schemeClr val="tx2">
              <a:lumMod val="75000"/>
            </a:schemeClr>
          </a:solidFill>
          <a:ln>
            <a:solidFill>
              <a:srgbClr val="0139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idebar">
            <a:extLst>
              <a:ext uri="{FF2B5EF4-FFF2-40B4-BE49-F238E27FC236}">
                <a16:creationId xmlns:a16="http://schemas.microsoft.com/office/drawing/2014/main" id="{87D4718A-87BF-494F-A7D7-223574DC883F}"/>
              </a:ext>
            </a:extLst>
          </p:cNvPr>
          <p:cNvSpPr txBox="1"/>
          <p:nvPr/>
        </p:nvSpPr>
        <p:spPr>
          <a:xfrm>
            <a:off x="-16328" y="335845"/>
            <a:ext cx="3538728" cy="6186309"/>
          </a:xfrm>
          <a:prstGeom prst="rect">
            <a:avLst/>
          </a:prstGeom>
          <a:noFill/>
        </p:spPr>
        <p:txBody>
          <a:bodyPr wrap="square" rtlCol="0">
            <a:spAutoFit/>
          </a:bodyPr>
          <a:lstStyle/>
          <a:p>
            <a:r>
              <a:rPr lang="en-US" sz="3600" dirty="0">
                <a:solidFill>
                  <a:srgbClr val="747272"/>
                </a:solidFill>
                <a:latin typeface="Corbel" panose="020B0503020204020204" pitchFamily="34" charset="0"/>
              </a:rPr>
              <a:t>Client Certificates</a:t>
            </a:r>
          </a:p>
          <a:p>
            <a:r>
              <a:rPr lang="en-US" sz="3600" dirty="0">
                <a:solidFill>
                  <a:srgbClr val="747272"/>
                </a:solidFill>
                <a:latin typeface="Corbel" panose="020B0503020204020204" pitchFamily="34" charset="0"/>
              </a:rPr>
              <a:t>Basic Auth</a:t>
            </a:r>
          </a:p>
          <a:p>
            <a:r>
              <a:rPr lang="en-US" sz="3600" u="sng" dirty="0">
                <a:solidFill>
                  <a:schemeClr val="bg1"/>
                </a:solidFill>
                <a:latin typeface="Corbel" panose="020B0503020204020204" pitchFamily="34" charset="0"/>
              </a:rPr>
              <a:t>Digest Auth</a:t>
            </a:r>
          </a:p>
          <a:p>
            <a:r>
              <a:rPr lang="en-US" sz="3600" dirty="0">
                <a:solidFill>
                  <a:srgbClr val="747272"/>
                </a:solidFill>
                <a:latin typeface="Corbel" panose="020B0503020204020204" pitchFamily="34" charset="0"/>
              </a:rPr>
              <a:t>API Keys</a:t>
            </a:r>
          </a:p>
          <a:p>
            <a:r>
              <a:rPr lang="en-US" sz="3600" dirty="0">
                <a:solidFill>
                  <a:srgbClr val="747272"/>
                </a:solidFill>
                <a:latin typeface="Corbel" panose="020B0503020204020204" pitchFamily="34" charset="0"/>
              </a:rPr>
              <a:t>JWT</a:t>
            </a:r>
          </a:p>
          <a:p>
            <a:r>
              <a:rPr lang="en-US" sz="3600" dirty="0">
                <a:solidFill>
                  <a:srgbClr val="747272"/>
                </a:solidFill>
                <a:latin typeface="Corbel" panose="020B0503020204020204" pitchFamily="34" charset="0"/>
              </a:rPr>
              <a:t>OAuth 1.0</a:t>
            </a:r>
          </a:p>
          <a:p>
            <a:r>
              <a:rPr lang="en-US" sz="3600" dirty="0">
                <a:solidFill>
                  <a:srgbClr val="747272"/>
                </a:solidFill>
                <a:latin typeface="Corbel" panose="020B0503020204020204" pitchFamily="34" charset="0"/>
              </a:rPr>
              <a:t>OAuth 2.0</a:t>
            </a:r>
          </a:p>
          <a:p>
            <a:r>
              <a:rPr lang="en-US" sz="3600" dirty="0">
                <a:solidFill>
                  <a:srgbClr val="747272"/>
                </a:solidFill>
                <a:latin typeface="Corbel" panose="020B0503020204020204" pitchFamily="34" charset="0"/>
              </a:rPr>
              <a:t>OpenID Connect</a:t>
            </a:r>
          </a:p>
          <a:p>
            <a:r>
              <a:rPr lang="en-US" sz="3600" dirty="0">
                <a:solidFill>
                  <a:srgbClr val="747272"/>
                </a:solidFill>
                <a:latin typeface="Corbel" panose="020B0503020204020204" pitchFamily="34" charset="0"/>
              </a:rPr>
              <a:t>AWS Cognito</a:t>
            </a:r>
          </a:p>
          <a:p>
            <a:r>
              <a:rPr lang="en-US" sz="3600" dirty="0">
                <a:solidFill>
                  <a:srgbClr val="747272"/>
                </a:solidFill>
                <a:latin typeface="Corbel" panose="020B0503020204020204" pitchFamily="34" charset="0"/>
              </a:rPr>
              <a:t>SAML</a:t>
            </a:r>
          </a:p>
          <a:p>
            <a:r>
              <a:rPr lang="en-US" sz="3600" dirty="0">
                <a:solidFill>
                  <a:srgbClr val="747272"/>
                </a:solidFill>
                <a:latin typeface="Corbel" panose="020B0503020204020204" pitchFamily="34" charset="0"/>
              </a:rPr>
              <a:t>WS-Security</a:t>
            </a:r>
          </a:p>
        </p:txBody>
      </p:sp>
      <p:pic>
        <p:nvPicPr>
          <p:cNvPr id="6" name="Infographic">
            <a:extLst>
              <a:ext uri="{FF2B5EF4-FFF2-40B4-BE49-F238E27FC236}">
                <a16:creationId xmlns:a16="http://schemas.microsoft.com/office/drawing/2014/main" id="{99AD9883-31C4-4276-81D0-0DDDBC93F881}"/>
              </a:ext>
            </a:extLst>
          </p:cNvPr>
          <p:cNvPicPr>
            <a:picLocks noChangeAspect="1"/>
          </p:cNvPicPr>
          <p:nvPr/>
        </p:nvPicPr>
        <p:blipFill>
          <a:blip r:embed="rId3"/>
          <a:stretch>
            <a:fillRect/>
          </a:stretch>
        </p:blipFill>
        <p:spPr>
          <a:xfrm>
            <a:off x="3750589" y="1434984"/>
            <a:ext cx="8224579" cy="3988033"/>
          </a:xfrm>
          <a:prstGeom prst="rect">
            <a:avLst/>
          </a:prstGeom>
        </p:spPr>
      </p:pic>
      <p:sp>
        <p:nvSpPr>
          <p:cNvPr id="8" name="Final overlay">
            <a:extLst>
              <a:ext uri="{FF2B5EF4-FFF2-40B4-BE49-F238E27FC236}">
                <a16:creationId xmlns:a16="http://schemas.microsoft.com/office/drawing/2014/main" id="{3959C196-1164-4A7C-95A1-1E66B2CD3C01}"/>
              </a:ext>
            </a:extLst>
          </p:cNvPr>
          <p:cNvSpPr/>
          <p:nvPr/>
        </p:nvSpPr>
        <p:spPr>
          <a:xfrm>
            <a:off x="5166101" y="4819973"/>
            <a:ext cx="6550618" cy="177828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hash img">
            <a:extLst>
              <a:ext uri="{FF2B5EF4-FFF2-40B4-BE49-F238E27FC236}">
                <a16:creationId xmlns:a16="http://schemas.microsoft.com/office/drawing/2014/main" id="{E081FFE7-3F6F-4DF5-A001-0C2EC0094976}"/>
              </a:ext>
            </a:extLst>
          </p:cNvPr>
          <p:cNvPicPr>
            <a:picLocks noChangeAspect="1"/>
          </p:cNvPicPr>
          <p:nvPr/>
        </p:nvPicPr>
        <p:blipFill>
          <a:blip r:embed="rId4"/>
          <a:stretch>
            <a:fillRect/>
          </a:stretch>
        </p:blipFill>
        <p:spPr>
          <a:xfrm>
            <a:off x="3750589" y="4819973"/>
            <a:ext cx="8441411" cy="534267"/>
          </a:xfrm>
          <a:prstGeom prst="rect">
            <a:avLst/>
          </a:prstGeom>
        </p:spPr>
      </p:pic>
    </p:spTree>
    <p:extLst>
      <p:ext uri="{BB962C8B-B14F-4D97-AF65-F5344CB8AC3E}">
        <p14:creationId xmlns:p14="http://schemas.microsoft.com/office/powerpoint/2010/main" val="2744725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idebar BG">
            <a:extLst>
              <a:ext uri="{FF2B5EF4-FFF2-40B4-BE49-F238E27FC236}">
                <a16:creationId xmlns:a16="http://schemas.microsoft.com/office/drawing/2014/main" id="{5ADED9B9-E281-4C70-A7D3-FAC31FC4D471}"/>
              </a:ext>
            </a:extLst>
          </p:cNvPr>
          <p:cNvSpPr/>
          <p:nvPr/>
        </p:nvSpPr>
        <p:spPr>
          <a:xfrm>
            <a:off x="-16328" y="0"/>
            <a:ext cx="3538728" cy="6858000"/>
          </a:xfrm>
          <a:prstGeom prst="rect">
            <a:avLst/>
          </a:prstGeom>
          <a:solidFill>
            <a:schemeClr val="tx2">
              <a:lumMod val="75000"/>
            </a:schemeClr>
          </a:solidFill>
          <a:ln>
            <a:solidFill>
              <a:srgbClr val="0139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idebar">
            <a:extLst>
              <a:ext uri="{FF2B5EF4-FFF2-40B4-BE49-F238E27FC236}">
                <a16:creationId xmlns:a16="http://schemas.microsoft.com/office/drawing/2014/main" id="{87D4718A-87BF-494F-A7D7-223574DC883F}"/>
              </a:ext>
            </a:extLst>
          </p:cNvPr>
          <p:cNvSpPr txBox="1"/>
          <p:nvPr/>
        </p:nvSpPr>
        <p:spPr>
          <a:xfrm>
            <a:off x="-16328" y="335845"/>
            <a:ext cx="3538728" cy="6186309"/>
          </a:xfrm>
          <a:prstGeom prst="rect">
            <a:avLst/>
          </a:prstGeom>
          <a:noFill/>
        </p:spPr>
        <p:txBody>
          <a:bodyPr wrap="square" rtlCol="0">
            <a:spAutoFit/>
          </a:bodyPr>
          <a:lstStyle/>
          <a:p>
            <a:r>
              <a:rPr lang="en-US" sz="3600" dirty="0">
                <a:solidFill>
                  <a:srgbClr val="747272"/>
                </a:solidFill>
                <a:latin typeface="Corbel" panose="020B0503020204020204" pitchFamily="34" charset="0"/>
              </a:rPr>
              <a:t>Client Certificates</a:t>
            </a:r>
          </a:p>
          <a:p>
            <a:r>
              <a:rPr lang="en-US" sz="3600" dirty="0">
                <a:solidFill>
                  <a:srgbClr val="747272"/>
                </a:solidFill>
                <a:latin typeface="Corbel" panose="020B0503020204020204" pitchFamily="34" charset="0"/>
              </a:rPr>
              <a:t>Basic Auth</a:t>
            </a:r>
          </a:p>
          <a:p>
            <a:r>
              <a:rPr lang="en-US" sz="3600" u="sng" dirty="0">
                <a:solidFill>
                  <a:schemeClr val="bg1"/>
                </a:solidFill>
                <a:latin typeface="Corbel" panose="020B0503020204020204" pitchFamily="34" charset="0"/>
              </a:rPr>
              <a:t>Digest Auth</a:t>
            </a:r>
          </a:p>
          <a:p>
            <a:r>
              <a:rPr lang="en-US" sz="3600" dirty="0">
                <a:solidFill>
                  <a:srgbClr val="747272"/>
                </a:solidFill>
                <a:latin typeface="Corbel" panose="020B0503020204020204" pitchFamily="34" charset="0"/>
              </a:rPr>
              <a:t>API Keys</a:t>
            </a:r>
          </a:p>
          <a:p>
            <a:r>
              <a:rPr lang="en-US" sz="3600" dirty="0">
                <a:solidFill>
                  <a:srgbClr val="747272"/>
                </a:solidFill>
                <a:latin typeface="Corbel" panose="020B0503020204020204" pitchFamily="34" charset="0"/>
              </a:rPr>
              <a:t>JWT</a:t>
            </a:r>
          </a:p>
          <a:p>
            <a:r>
              <a:rPr lang="en-US" sz="3600" dirty="0">
                <a:solidFill>
                  <a:srgbClr val="747272"/>
                </a:solidFill>
                <a:latin typeface="Corbel" panose="020B0503020204020204" pitchFamily="34" charset="0"/>
              </a:rPr>
              <a:t>OAuth 1.0</a:t>
            </a:r>
          </a:p>
          <a:p>
            <a:r>
              <a:rPr lang="en-US" sz="3600" dirty="0">
                <a:solidFill>
                  <a:srgbClr val="747272"/>
                </a:solidFill>
                <a:latin typeface="Corbel" panose="020B0503020204020204" pitchFamily="34" charset="0"/>
              </a:rPr>
              <a:t>OAuth 2.0</a:t>
            </a:r>
          </a:p>
          <a:p>
            <a:r>
              <a:rPr lang="en-US" sz="3600" dirty="0">
                <a:solidFill>
                  <a:srgbClr val="747272"/>
                </a:solidFill>
                <a:latin typeface="Corbel" panose="020B0503020204020204" pitchFamily="34" charset="0"/>
              </a:rPr>
              <a:t>OpenID Connect</a:t>
            </a:r>
          </a:p>
          <a:p>
            <a:r>
              <a:rPr lang="en-US" sz="3600" dirty="0">
                <a:solidFill>
                  <a:srgbClr val="747272"/>
                </a:solidFill>
                <a:latin typeface="Corbel" panose="020B0503020204020204" pitchFamily="34" charset="0"/>
              </a:rPr>
              <a:t>AWS Cognito</a:t>
            </a:r>
          </a:p>
          <a:p>
            <a:r>
              <a:rPr lang="en-US" sz="3600" dirty="0">
                <a:solidFill>
                  <a:srgbClr val="747272"/>
                </a:solidFill>
                <a:latin typeface="Corbel" panose="020B0503020204020204" pitchFamily="34" charset="0"/>
              </a:rPr>
              <a:t>SAML</a:t>
            </a:r>
          </a:p>
          <a:p>
            <a:r>
              <a:rPr lang="en-US" sz="3600" dirty="0">
                <a:solidFill>
                  <a:srgbClr val="747272"/>
                </a:solidFill>
                <a:latin typeface="Corbel" panose="020B0503020204020204" pitchFamily="34" charset="0"/>
              </a:rPr>
              <a:t>WS-Security</a:t>
            </a:r>
          </a:p>
        </p:txBody>
      </p:sp>
      <p:sp>
        <p:nvSpPr>
          <p:cNvPr id="7" name="Rectangle 6">
            <a:extLst>
              <a:ext uri="{FF2B5EF4-FFF2-40B4-BE49-F238E27FC236}">
                <a16:creationId xmlns:a16="http://schemas.microsoft.com/office/drawing/2014/main" id="{C905E624-6E16-4160-B4E4-B916EAA18080}"/>
              </a:ext>
            </a:extLst>
          </p:cNvPr>
          <p:cNvSpPr/>
          <p:nvPr/>
        </p:nvSpPr>
        <p:spPr>
          <a:xfrm>
            <a:off x="3704095" y="674400"/>
            <a:ext cx="8276095" cy="2554545"/>
          </a:xfrm>
          <a:prstGeom prst="rect">
            <a:avLst/>
          </a:prstGeom>
        </p:spPr>
        <p:txBody>
          <a:bodyPr wrap="square">
            <a:spAutoFit/>
          </a:bodyPr>
          <a:lstStyle/>
          <a:p>
            <a:pPr marL="457200" indent="-457200">
              <a:buFont typeface="Arial" panose="020B0604020202020204" pitchFamily="34" charset="0"/>
              <a:buChar char="•"/>
            </a:pPr>
            <a:r>
              <a:rPr lang="en-US" sz="3200" dirty="0">
                <a:solidFill>
                  <a:srgbClr val="013947"/>
                </a:solidFill>
              </a:rPr>
              <a:t>Easily integrates w/ other standards-based systems</a:t>
            </a:r>
          </a:p>
          <a:p>
            <a:pPr marL="457200" indent="-457200">
              <a:buFont typeface="Arial" panose="020B0604020202020204" pitchFamily="34" charset="0"/>
              <a:buChar char="•"/>
            </a:pPr>
            <a:endParaRPr lang="en-US" sz="3200" dirty="0">
              <a:solidFill>
                <a:srgbClr val="013947"/>
              </a:solidFill>
            </a:endParaRPr>
          </a:p>
          <a:p>
            <a:pPr marL="457200" indent="-457200">
              <a:buFont typeface="Arial" panose="020B0604020202020204" pitchFamily="34" charset="0"/>
              <a:buChar char="•"/>
            </a:pPr>
            <a:r>
              <a:rPr lang="en-US" sz="3200" dirty="0">
                <a:solidFill>
                  <a:srgbClr val="013947"/>
                </a:solidFill>
              </a:rPr>
              <a:t>TLS not required</a:t>
            </a:r>
          </a:p>
          <a:p>
            <a:r>
              <a:rPr lang="en-US" sz="3200" dirty="0">
                <a:solidFill>
                  <a:srgbClr val="013947"/>
                </a:solidFill>
                <a:latin typeface="Corbel" panose="020B0503020204020204" pitchFamily="34" charset="0"/>
              </a:rPr>
              <a:t> </a:t>
            </a:r>
          </a:p>
        </p:txBody>
      </p:sp>
    </p:spTree>
    <p:extLst>
      <p:ext uri="{BB962C8B-B14F-4D97-AF65-F5344CB8AC3E}">
        <p14:creationId xmlns:p14="http://schemas.microsoft.com/office/powerpoint/2010/main" val="248825715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idebar BG">
            <a:extLst>
              <a:ext uri="{FF2B5EF4-FFF2-40B4-BE49-F238E27FC236}">
                <a16:creationId xmlns:a16="http://schemas.microsoft.com/office/drawing/2014/main" id="{5ADED9B9-E281-4C70-A7D3-FAC31FC4D471}"/>
              </a:ext>
            </a:extLst>
          </p:cNvPr>
          <p:cNvSpPr/>
          <p:nvPr/>
        </p:nvSpPr>
        <p:spPr>
          <a:xfrm>
            <a:off x="-16328" y="0"/>
            <a:ext cx="3538728" cy="6858000"/>
          </a:xfrm>
          <a:prstGeom prst="rect">
            <a:avLst/>
          </a:prstGeom>
          <a:solidFill>
            <a:schemeClr val="tx2">
              <a:lumMod val="75000"/>
            </a:schemeClr>
          </a:solidFill>
          <a:ln>
            <a:solidFill>
              <a:srgbClr val="0139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idebar">
            <a:extLst>
              <a:ext uri="{FF2B5EF4-FFF2-40B4-BE49-F238E27FC236}">
                <a16:creationId xmlns:a16="http://schemas.microsoft.com/office/drawing/2014/main" id="{87D4718A-87BF-494F-A7D7-223574DC883F}"/>
              </a:ext>
            </a:extLst>
          </p:cNvPr>
          <p:cNvSpPr txBox="1"/>
          <p:nvPr/>
        </p:nvSpPr>
        <p:spPr>
          <a:xfrm>
            <a:off x="-16328" y="335845"/>
            <a:ext cx="3538728" cy="6186309"/>
          </a:xfrm>
          <a:prstGeom prst="rect">
            <a:avLst/>
          </a:prstGeom>
          <a:noFill/>
        </p:spPr>
        <p:txBody>
          <a:bodyPr wrap="square" rtlCol="0">
            <a:spAutoFit/>
          </a:bodyPr>
          <a:lstStyle/>
          <a:p>
            <a:r>
              <a:rPr lang="en-US" sz="3600" dirty="0">
                <a:solidFill>
                  <a:srgbClr val="747272"/>
                </a:solidFill>
                <a:latin typeface="Corbel" panose="020B0503020204020204" pitchFamily="34" charset="0"/>
              </a:rPr>
              <a:t>Client Certificates</a:t>
            </a:r>
          </a:p>
          <a:p>
            <a:r>
              <a:rPr lang="en-US" sz="3600" dirty="0">
                <a:solidFill>
                  <a:srgbClr val="747272"/>
                </a:solidFill>
                <a:latin typeface="Corbel" panose="020B0503020204020204" pitchFamily="34" charset="0"/>
              </a:rPr>
              <a:t>Basic Auth</a:t>
            </a:r>
          </a:p>
          <a:p>
            <a:r>
              <a:rPr lang="en-US" sz="3600" u="sng" dirty="0">
                <a:solidFill>
                  <a:schemeClr val="bg1"/>
                </a:solidFill>
                <a:latin typeface="Corbel" panose="020B0503020204020204" pitchFamily="34" charset="0"/>
              </a:rPr>
              <a:t>Digest Auth</a:t>
            </a:r>
          </a:p>
          <a:p>
            <a:r>
              <a:rPr lang="en-US" sz="3600" dirty="0">
                <a:solidFill>
                  <a:srgbClr val="747272"/>
                </a:solidFill>
                <a:latin typeface="Corbel" panose="020B0503020204020204" pitchFamily="34" charset="0"/>
              </a:rPr>
              <a:t>API Keys</a:t>
            </a:r>
          </a:p>
          <a:p>
            <a:r>
              <a:rPr lang="en-US" sz="3600" dirty="0">
                <a:solidFill>
                  <a:srgbClr val="747272"/>
                </a:solidFill>
                <a:latin typeface="Corbel" panose="020B0503020204020204" pitchFamily="34" charset="0"/>
              </a:rPr>
              <a:t>JWT</a:t>
            </a:r>
          </a:p>
          <a:p>
            <a:r>
              <a:rPr lang="en-US" sz="3600" dirty="0">
                <a:solidFill>
                  <a:srgbClr val="747272"/>
                </a:solidFill>
                <a:latin typeface="Corbel" panose="020B0503020204020204" pitchFamily="34" charset="0"/>
              </a:rPr>
              <a:t>OAuth 1.0</a:t>
            </a:r>
          </a:p>
          <a:p>
            <a:r>
              <a:rPr lang="en-US" sz="3600" dirty="0">
                <a:solidFill>
                  <a:srgbClr val="747272"/>
                </a:solidFill>
                <a:latin typeface="Corbel" panose="020B0503020204020204" pitchFamily="34" charset="0"/>
              </a:rPr>
              <a:t>OAuth 2.0</a:t>
            </a:r>
          </a:p>
          <a:p>
            <a:r>
              <a:rPr lang="en-US" sz="3600" dirty="0">
                <a:solidFill>
                  <a:srgbClr val="747272"/>
                </a:solidFill>
                <a:latin typeface="Corbel" panose="020B0503020204020204" pitchFamily="34" charset="0"/>
              </a:rPr>
              <a:t>OpenID Connect</a:t>
            </a:r>
          </a:p>
          <a:p>
            <a:r>
              <a:rPr lang="en-US" sz="3600" dirty="0">
                <a:solidFill>
                  <a:srgbClr val="747272"/>
                </a:solidFill>
                <a:latin typeface="Corbel" panose="020B0503020204020204" pitchFamily="34" charset="0"/>
              </a:rPr>
              <a:t>AWS Cognito</a:t>
            </a:r>
          </a:p>
          <a:p>
            <a:r>
              <a:rPr lang="en-US" sz="3600" dirty="0">
                <a:solidFill>
                  <a:srgbClr val="747272"/>
                </a:solidFill>
                <a:latin typeface="Corbel" panose="020B0503020204020204" pitchFamily="34" charset="0"/>
              </a:rPr>
              <a:t>SAML</a:t>
            </a:r>
          </a:p>
          <a:p>
            <a:r>
              <a:rPr lang="en-US" sz="3600" dirty="0">
                <a:solidFill>
                  <a:srgbClr val="747272"/>
                </a:solidFill>
                <a:latin typeface="Corbel" panose="020B0503020204020204" pitchFamily="34" charset="0"/>
              </a:rPr>
              <a:t>WS-Security</a:t>
            </a:r>
          </a:p>
        </p:txBody>
      </p:sp>
      <p:sp>
        <p:nvSpPr>
          <p:cNvPr id="7" name="Rectangle 6">
            <a:extLst>
              <a:ext uri="{FF2B5EF4-FFF2-40B4-BE49-F238E27FC236}">
                <a16:creationId xmlns:a16="http://schemas.microsoft.com/office/drawing/2014/main" id="{C905E624-6E16-4160-B4E4-B916EAA18080}"/>
              </a:ext>
            </a:extLst>
          </p:cNvPr>
          <p:cNvSpPr/>
          <p:nvPr/>
        </p:nvSpPr>
        <p:spPr>
          <a:xfrm>
            <a:off x="3704095" y="674400"/>
            <a:ext cx="8276095" cy="2554545"/>
          </a:xfrm>
          <a:prstGeom prst="rect">
            <a:avLst/>
          </a:prstGeom>
        </p:spPr>
        <p:txBody>
          <a:bodyPr wrap="square">
            <a:spAutoFit/>
          </a:bodyPr>
          <a:lstStyle/>
          <a:p>
            <a:pPr marL="457200" indent="-457200">
              <a:buFont typeface="Arial" panose="020B0604020202020204" pitchFamily="34" charset="0"/>
              <a:buChar char="•"/>
            </a:pPr>
            <a:r>
              <a:rPr lang="en-US" sz="3200" dirty="0">
                <a:solidFill>
                  <a:srgbClr val="013947"/>
                </a:solidFill>
              </a:rPr>
              <a:t>Easily integrates w/ other standards-based systems</a:t>
            </a:r>
          </a:p>
          <a:p>
            <a:pPr marL="457200" indent="-457200">
              <a:buFont typeface="Arial" panose="020B0604020202020204" pitchFamily="34" charset="0"/>
              <a:buChar char="•"/>
            </a:pPr>
            <a:endParaRPr lang="en-US" sz="3200" dirty="0">
              <a:solidFill>
                <a:srgbClr val="013947"/>
              </a:solidFill>
            </a:endParaRPr>
          </a:p>
          <a:p>
            <a:pPr marL="457200" indent="-457200">
              <a:buFont typeface="Arial" panose="020B0604020202020204" pitchFamily="34" charset="0"/>
              <a:buChar char="•"/>
            </a:pPr>
            <a:r>
              <a:rPr lang="en-US" sz="3200" dirty="0">
                <a:solidFill>
                  <a:srgbClr val="013947"/>
                </a:solidFill>
              </a:rPr>
              <a:t>TLS not required</a:t>
            </a:r>
          </a:p>
          <a:p>
            <a:r>
              <a:rPr lang="en-US" sz="3200" dirty="0">
                <a:solidFill>
                  <a:srgbClr val="013947"/>
                </a:solidFill>
                <a:latin typeface="Corbel" panose="020B0503020204020204" pitchFamily="34" charset="0"/>
              </a:rPr>
              <a:t> </a:t>
            </a:r>
          </a:p>
        </p:txBody>
      </p:sp>
      <p:sp>
        <p:nvSpPr>
          <p:cNvPr id="6" name="Rectangle 5">
            <a:extLst>
              <a:ext uri="{FF2B5EF4-FFF2-40B4-BE49-F238E27FC236}">
                <a16:creationId xmlns:a16="http://schemas.microsoft.com/office/drawing/2014/main" id="{8382A901-0712-4A46-88BF-5E9A95246A60}"/>
              </a:ext>
            </a:extLst>
          </p:cNvPr>
          <p:cNvSpPr/>
          <p:nvPr/>
        </p:nvSpPr>
        <p:spPr>
          <a:xfrm>
            <a:off x="3704094" y="3228945"/>
            <a:ext cx="8276095" cy="1077218"/>
          </a:xfrm>
          <a:prstGeom prst="rect">
            <a:avLst/>
          </a:prstGeom>
        </p:spPr>
        <p:txBody>
          <a:bodyPr wrap="square">
            <a:spAutoFit/>
          </a:bodyPr>
          <a:lstStyle/>
          <a:p>
            <a:pPr marL="457200" indent="-457200">
              <a:buFont typeface="Arial" panose="020B0604020202020204" pitchFamily="34" charset="0"/>
              <a:buChar char="•"/>
            </a:pPr>
            <a:r>
              <a:rPr lang="en-US" sz="3200" dirty="0">
                <a:solidFill>
                  <a:srgbClr val="C00000"/>
                </a:solidFill>
              </a:rPr>
              <a:t>Prevents use of strong password encryption!</a:t>
            </a:r>
          </a:p>
          <a:p>
            <a:r>
              <a:rPr lang="en-US" sz="3200" dirty="0">
                <a:solidFill>
                  <a:srgbClr val="013947"/>
                </a:solidFill>
                <a:latin typeface="Corbel" panose="020B0503020204020204" pitchFamily="34" charset="0"/>
              </a:rPr>
              <a:t> </a:t>
            </a:r>
          </a:p>
        </p:txBody>
      </p:sp>
    </p:spTree>
    <p:extLst>
      <p:ext uri="{BB962C8B-B14F-4D97-AF65-F5344CB8AC3E}">
        <p14:creationId xmlns:p14="http://schemas.microsoft.com/office/powerpoint/2010/main" val="3298759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2009550" y="562707"/>
            <a:ext cx="8862380" cy="6084277"/>
          </a:xfrm>
          <a:prstGeom prst="rect">
            <a:avLst/>
          </a:prstGeom>
        </p:spPr>
      </p:pic>
    </p:spTree>
    <p:extLst>
      <p:ext uri="{BB962C8B-B14F-4D97-AF65-F5344CB8AC3E}">
        <p14:creationId xmlns:p14="http://schemas.microsoft.com/office/powerpoint/2010/main" val="234252935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API Keys</a:t>
            </a:r>
          </a:p>
        </p:txBody>
      </p:sp>
      <p:sp>
        <p:nvSpPr>
          <p:cNvPr id="3" name="Content Placeholder 2"/>
          <p:cNvSpPr>
            <a:spLocks noGrp="1"/>
          </p:cNvSpPr>
          <p:nvPr>
            <p:ph idx="1"/>
          </p:nvPr>
        </p:nvSpPr>
        <p:spPr>
          <a:xfrm>
            <a:off x="838200" y="1928553"/>
            <a:ext cx="11215255" cy="4505498"/>
          </a:xfrm>
        </p:spPr>
        <p:txBody>
          <a:bodyPr>
            <a:noAutofit/>
          </a:bodyPr>
          <a:lstStyle/>
          <a:p>
            <a:r>
              <a:rPr lang="en-US" sz="4000" dirty="0"/>
              <a:t>Use something </a:t>
            </a:r>
            <a:r>
              <a:rPr lang="en-US" sz="4000" u="sng" dirty="0"/>
              <a:t>other than primary account credentials</a:t>
            </a:r>
            <a:r>
              <a:rPr lang="en-US" sz="4000" i="1" dirty="0"/>
              <a:t> </a:t>
            </a:r>
            <a:r>
              <a:rPr lang="en-US" sz="4000" dirty="0"/>
              <a:t>as proof of identity</a:t>
            </a:r>
          </a:p>
          <a:p>
            <a:endParaRPr lang="en-US" sz="4000" dirty="0"/>
          </a:p>
          <a:p>
            <a:endParaRPr lang="en-US" sz="4000" u="sng" dirty="0"/>
          </a:p>
          <a:p>
            <a:endParaRPr lang="en-US" sz="4000" dirty="0"/>
          </a:p>
          <a:p>
            <a:endParaRPr lang="en-US" sz="4000" dirty="0"/>
          </a:p>
        </p:txBody>
      </p:sp>
    </p:spTree>
    <p:extLst>
      <p:ext uri="{BB962C8B-B14F-4D97-AF65-F5344CB8AC3E}">
        <p14:creationId xmlns:p14="http://schemas.microsoft.com/office/powerpoint/2010/main" val="191868173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API Keys</a:t>
            </a:r>
          </a:p>
        </p:txBody>
      </p:sp>
      <p:sp>
        <p:nvSpPr>
          <p:cNvPr id="3" name="Content Placeholder 2"/>
          <p:cNvSpPr>
            <a:spLocks noGrp="1"/>
          </p:cNvSpPr>
          <p:nvPr>
            <p:ph idx="1"/>
          </p:nvPr>
        </p:nvSpPr>
        <p:spPr>
          <a:xfrm>
            <a:off x="838200" y="1928553"/>
            <a:ext cx="11215255" cy="4505498"/>
          </a:xfrm>
        </p:spPr>
        <p:txBody>
          <a:bodyPr>
            <a:noAutofit/>
          </a:bodyPr>
          <a:lstStyle/>
          <a:p>
            <a:r>
              <a:rPr lang="en-US" sz="4000" dirty="0"/>
              <a:t>Use something </a:t>
            </a:r>
            <a:r>
              <a:rPr lang="en-US" sz="4000" u="sng" dirty="0"/>
              <a:t>other than primary account credentials</a:t>
            </a:r>
            <a:r>
              <a:rPr lang="en-US" sz="4000" i="1" dirty="0"/>
              <a:t> </a:t>
            </a:r>
            <a:r>
              <a:rPr lang="en-US" sz="4000" dirty="0"/>
              <a:t>as proof of identity</a:t>
            </a:r>
          </a:p>
          <a:p>
            <a:endParaRPr lang="en-US" sz="4000" dirty="0"/>
          </a:p>
          <a:p>
            <a:r>
              <a:rPr lang="en-US" sz="4000" dirty="0"/>
              <a:t>Unique, random, site-assigned</a:t>
            </a:r>
          </a:p>
          <a:p>
            <a:endParaRPr lang="en-US" sz="4000" dirty="0"/>
          </a:p>
        </p:txBody>
      </p:sp>
    </p:spTree>
    <p:extLst>
      <p:ext uri="{BB962C8B-B14F-4D97-AF65-F5344CB8AC3E}">
        <p14:creationId xmlns:p14="http://schemas.microsoft.com/office/powerpoint/2010/main" val="166021708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API Keys as "</a:t>
            </a:r>
            <a:r>
              <a:rPr lang="en-US" sz="4800" b="1" dirty="0"/>
              <a:t>bearer tokens</a:t>
            </a:r>
            <a:r>
              <a:rPr lang="en-US" sz="4800" dirty="0"/>
              <a:t>“</a:t>
            </a:r>
          </a:p>
        </p:txBody>
      </p:sp>
      <p:sp>
        <p:nvSpPr>
          <p:cNvPr id="3" name="Content Placeholder 2"/>
          <p:cNvSpPr>
            <a:spLocks noGrp="1"/>
          </p:cNvSpPr>
          <p:nvPr>
            <p:ph idx="1"/>
          </p:nvPr>
        </p:nvSpPr>
        <p:spPr>
          <a:xfrm>
            <a:off x="838200" y="1928553"/>
            <a:ext cx="11215255" cy="4505498"/>
          </a:xfrm>
        </p:spPr>
        <p:txBody>
          <a:bodyPr>
            <a:noAutofit/>
          </a:bodyPr>
          <a:lstStyle/>
          <a:p>
            <a:r>
              <a:rPr lang="en-US" sz="4000" dirty="0"/>
              <a:t>Pass the key in </a:t>
            </a:r>
            <a:r>
              <a:rPr lang="en-US" sz="4000" b="1" dirty="0"/>
              <a:t>plain text</a:t>
            </a:r>
            <a:r>
              <a:rPr lang="en-US" sz="4000" dirty="0"/>
              <a:t> with each request</a:t>
            </a:r>
            <a:br>
              <a:rPr lang="en-US" sz="4000" dirty="0"/>
            </a:br>
            <a:endParaRPr lang="en-US" sz="4000" dirty="0"/>
          </a:p>
          <a:p>
            <a:r>
              <a:rPr lang="en-US" sz="4000" dirty="0"/>
              <a:t>Anyone that has the key, gets access; </a:t>
            </a:r>
            <a:r>
              <a:rPr lang="en-US" sz="4000" b="1" dirty="0"/>
              <a:t>requires TLS to keep safe!</a:t>
            </a:r>
            <a:endParaRPr lang="en-US" sz="4000" dirty="0"/>
          </a:p>
          <a:p>
            <a:endParaRPr lang="en-US" sz="4000" dirty="0"/>
          </a:p>
          <a:p>
            <a:endParaRPr lang="en-US" sz="4000" dirty="0"/>
          </a:p>
          <a:p>
            <a:endParaRPr lang="en-US" sz="4000" dirty="0"/>
          </a:p>
          <a:p>
            <a:endParaRPr lang="en-US" sz="4000" dirty="0"/>
          </a:p>
          <a:p>
            <a:pPr lvl="1"/>
            <a:endParaRPr lang="en-US" sz="3600" dirty="0"/>
          </a:p>
          <a:p>
            <a:endParaRPr lang="en-US" sz="4000" dirty="0"/>
          </a:p>
        </p:txBody>
      </p:sp>
    </p:spTree>
    <p:extLst>
      <p:ext uri="{BB962C8B-B14F-4D97-AF65-F5344CB8AC3E}">
        <p14:creationId xmlns:p14="http://schemas.microsoft.com/office/powerpoint/2010/main" val="38939844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What’s on the agenda?</a:t>
            </a:r>
          </a:p>
        </p:txBody>
      </p:sp>
      <p:sp>
        <p:nvSpPr>
          <p:cNvPr id="3" name="Content Placeholder 2"/>
          <p:cNvSpPr>
            <a:spLocks noGrp="1"/>
          </p:cNvSpPr>
          <p:nvPr>
            <p:ph idx="1"/>
          </p:nvPr>
        </p:nvSpPr>
        <p:spPr/>
        <p:txBody>
          <a:bodyPr>
            <a:normAutofit/>
          </a:bodyPr>
          <a:lstStyle/>
          <a:p>
            <a:r>
              <a:rPr lang="en-US" sz="4000" dirty="0"/>
              <a:t>Identity </a:t>
            </a:r>
            <a:r>
              <a:rPr lang="en-US" sz="4000" i="1" dirty="0">
                <a:solidFill>
                  <a:schemeClr val="bg1">
                    <a:lumMod val="65000"/>
                  </a:schemeClr>
                </a:solidFill>
              </a:rPr>
              <a:t>vs</a:t>
            </a:r>
            <a:r>
              <a:rPr lang="en-US" sz="4000" dirty="0"/>
              <a:t> Authentication </a:t>
            </a:r>
            <a:r>
              <a:rPr lang="en-US" sz="4000" i="1" dirty="0">
                <a:solidFill>
                  <a:schemeClr val="bg1">
                    <a:lumMod val="65000"/>
                  </a:schemeClr>
                </a:solidFill>
              </a:rPr>
              <a:t>vs</a:t>
            </a:r>
            <a:r>
              <a:rPr lang="en-US" sz="4000" dirty="0"/>
              <a:t> Authorization</a:t>
            </a:r>
            <a:br>
              <a:rPr lang="en-US" sz="4000" dirty="0"/>
            </a:br>
            <a:endParaRPr lang="en-US" sz="4000" dirty="0"/>
          </a:p>
          <a:p>
            <a:r>
              <a:rPr lang="en-US" sz="4000" dirty="0"/>
              <a:t>Compare/contrast security techniques</a:t>
            </a:r>
            <a:br>
              <a:rPr lang="en-US" sz="4000" dirty="0"/>
            </a:br>
            <a:endParaRPr lang="en-US" sz="4000" dirty="0"/>
          </a:p>
          <a:p>
            <a:r>
              <a:rPr lang="en-US" sz="4000" dirty="0"/>
              <a:t>Finding the best one for YOU</a:t>
            </a:r>
          </a:p>
          <a:p>
            <a:endParaRPr lang="en-US" dirty="0"/>
          </a:p>
          <a:p>
            <a:endParaRPr lang="en-US" dirty="0"/>
          </a:p>
          <a:p>
            <a:endParaRPr lang="en-US" dirty="0"/>
          </a:p>
        </p:txBody>
      </p:sp>
    </p:spTree>
    <p:extLst>
      <p:ext uri="{BB962C8B-B14F-4D97-AF65-F5344CB8AC3E}">
        <p14:creationId xmlns:p14="http://schemas.microsoft.com/office/powerpoint/2010/main" val="284363207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DCDC4AE8-8F7B-4B2A-96B5-01C47644D000}"/>
              </a:ext>
            </a:extLst>
          </p:cNvPr>
          <p:cNvSpPr txBox="1"/>
          <p:nvPr/>
        </p:nvSpPr>
        <p:spPr>
          <a:xfrm>
            <a:off x="4020118" y="627501"/>
            <a:ext cx="6255258" cy="1200329"/>
          </a:xfrm>
          <a:prstGeom prst="rect">
            <a:avLst/>
          </a:prstGeom>
          <a:noFill/>
        </p:spPr>
        <p:txBody>
          <a:bodyPr wrap="square" rtlCol="0">
            <a:spAutoFit/>
          </a:bodyPr>
          <a:lstStyle/>
          <a:p>
            <a:r>
              <a:rPr lang="en-US" sz="2400" dirty="0">
                <a:solidFill>
                  <a:srgbClr val="FD7D00"/>
                </a:solidFill>
                <a:latin typeface="Segoe Print" panose="02000600000000000000" pitchFamily="2" charset="0"/>
              </a:rPr>
              <a:t>Built-in to webserver,</a:t>
            </a:r>
          </a:p>
          <a:p>
            <a:endParaRPr lang="en-US" sz="2400" dirty="0">
              <a:solidFill>
                <a:srgbClr val="FD7D00"/>
              </a:solidFill>
              <a:latin typeface="Segoe Print" panose="02000600000000000000" pitchFamily="2" charset="0"/>
            </a:endParaRPr>
          </a:p>
          <a:p>
            <a:r>
              <a:rPr lang="en-US" sz="2400" dirty="0">
                <a:solidFill>
                  <a:srgbClr val="FD7D00"/>
                </a:solidFill>
                <a:latin typeface="Segoe Print" panose="02000600000000000000" pitchFamily="2" charset="0"/>
              </a:rPr>
              <a:t>Full user credentials passed over wire</a:t>
            </a:r>
            <a:endParaRPr lang="en-US" dirty="0">
              <a:solidFill>
                <a:srgbClr val="FD7D00"/>
              </a:solidFill>
              <a:latin typeface="Segoe Print" panose="02000600000000000000" pitchFamily="2" charset="0"/>
            </a:endParaRPr>
          </a:p>
        </p:txBody>
      </p:sp>
      <p:sp>
        <p:nvSpPr>
          <p:cNvPr id="9" name="Right Bracket 8">
            <a:extLst>
              <a:ext uri="{FF2B5EF4-FFF2-40B4-BE49-F238E27FC236}">
                <a16:creationId xmlns:a16="http://schemas.microsoft.com/office/drawing/2014/main" id="{C35B1197-937E-4EF7-A517-7B0CE354E9D1}"/>
              </a:ext>
            </a:extLst>
          </p:cNvPr>
          <p:cNvSpPr/>
          <p:nvPr/>
        </p:nvSpPr>
        <p:spPr>
          <a:xfrm>
            <a:off x="3650712" y="457200"/>
            <a:ext cx="369406" cy="1540933"/>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 name="Sidebar BG">
            <a:extLst>
              <a:ext uri="{FF2B5EF4-FFF2-40B4-BE49-F238E27FC236}">
                <a16:creationId xmlns:a16="http://schemas.microsoft.com/office/drawing/2014/main" id="{5ADED9B9-E281-4C70-A7D3-FAC31FC4D471}"/>
              </a:ext>
            </a:extLst>
          </p:cNvPr>
          <p:cNvSpPr/>
          <p:nvPr/>
        </p:nvSpPr>
        <p:spPr>
          <a:xfrm>
            <a:off x="-16328" y="0"/>
            <a:ext cx="3538728" cy="6858000"/>
          </a:xfrm>
          <a:prstGeom prst="rect">
            <a:avLst/>
          </a:prstGeom>
          <a:solidFill>
            <a:schemeClr val="tx2">
              <a:lumMod val="75000"/>
            </a:schemeClr>
          </a:solidFill>
          <a:ln>
            <a:solidFill>
              <a:srgbClr val="0139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idebar">
            <a:extLst>
              <a:ext uri="{FF2B5EF4-FFF2-40B4-BE49-F238E27FC236}">
                <a16:creationId xmlns:a16="http://schemas.microsoft.com/office/drawing/2014/main" id="{87D4718A-87BF-494F-A7D7-223574DC883F}"/>
              </a:ext>
            </a:extLst>
          </p:cNvPr>
          <p:cNvSpPr txBox="1"/>
          <p:nvPr/>
        </p:nvSpPr>
        <p:spPr>
          <a:xfrm>
            <a:off x="-16328" y="335845"/>
            <a:ext cx="3538728" cy="6186309"/>
          </a:xfrm>
          <a:prstGeom prst="rect">
            <a:avLst/>
          </a:prstGeom>
          <a:noFill/>
        </p:spPr>
        <p:txBody>
          <a:bodyPr wrap="square" rtlCol="0">
            <a:spAutoFit/>
          </a:bodyPr>
          <a:lstStyle/>
          <a:p>
            <a:r>
              <a:rPr lang="en-US" sz="3600" dirty="0">
                <a:solidFill>
                  <a:schemeClr val="bg1"/>
                </a:solidFill>
                <a:latin typeface="Corbel" panose="020B0503020204020204" pitchFamily="34" charset="0"/>
              </a:rPr>
              <a:t>Client Certificates</a:t>
            </a:r>
          </a:p>
          <a:p>
            <a:r>
              <a:rPr lang="en-US" sz="3600" dirty="0">
                <a:solidFill>
                  <a:schemeClr val="bg1"/>
                </a:solidFill>
                <a:latin typeface="Corbel" panose="020B0503020204020204" pitchFamily="34" charset="0"/>
              </a:rPr>
              <a:t>Basic Auth</a:t>
            </a:r>
          </a:p>
          <a:p>
            <a:r>
              <a:rPr lang="en-US" sz="3600" dirty="0">
                <a:solidFill>
                  <a:schemeClr val="bg1"/>
                </a:solidFill>
                <a:latin typeface="Corbel" panose="020B0503020204020204" pitchFamily="34" charset="0"/>
              </a:rPr>
              <a:t>Digest Auth</a:t>
            </a:r>
          </a:p>
          <a:p>
            <a:r>
              <a:rPr lang="en-US" sz="3600" dirty="0">
                <a:solidFill>
                  <a:srgbClr val="747272"/>
                </a:solidFill>
                <a:latin typeface="Corbel" panose="020B0503020204020204" pitchFamily="34" charset="0"/>
              </a:rPr>
              <a:t>API Keys</a:t>
            </a:r>
          </a:p>
          <a:p>
            <a:r>
              <a:rPr lang="en-US" sz="3600" dirty="0">
                <a:solidFill>
                  <a:srgbClr val="747272"/>
                </a:solidFill>
                <a:latin typeface="Corbel" panose="020B0503020204020204" pitchFamily="34" charset="0"/>
              </a:rPr>
              <a:t>JWT</a:t>
            </a:r>
          </a:p>
          <a:p>
            <a:r>
              <a:rPr lang="en-US" sz="3600" dirty="0">
                <a:solidFill>
                  <a:srgbClr val="747272"/>
                </a:solidFill>
                <a:latin typeface="Corbel" panose="020B0503020204020204" pitchFamily="34" charset="0"/>
              </a:rPr>
              <a:t>OAuth 1.0</a:t>
            </a:r>
          </a:p>
          <a:p>
            <a:r>
              <a:rPr lang="en-US" sz="3600" dirty="0">
                <a:solidFill>
                  <a:srgbClr val="747272"/>
                </a:solidFill>
                <a:latin typeface="Corbel" panose="020B0503020204020204" pitchFamily="34" charset="0"/>
              </a:rPr>
              <a:t>OAuth 2.0</a:t>
            </a:r>
          </a:p>
          <a:p>
            <a:r>
              <a:rPr lang="en-US" sz="3600" dirty="0">
                <a:solidFill>
                  <a:srgbClr val="747272"/>
                </a:solidFill>
                <a:latin typeface="Corbel" panose="020B0503020204020204" pitchFamily="34" charset="0"/>
              </a:rPr>
              <a:t>OpenID Connect</a:t>
            </a:r>
          </a:p>
          <a:p>
            <a:r>
              <a:rPr lang="en-US" sz="3600" dirty="0">
                <a:solidFill>
                  <a:srgbClr val="747272"/>
                </a:solidFill>
                <a:latin typeface="Corbel" panose="020B0503020204020204" pitchFamily="34" charset="0"/>
              </a:rPr>
              <a:t>AWS Cognito</a:t>
            </a:r>
          </a:p>
          <a:p>
            <a:r>
              <a:rPr lang="en-US" sz="3600" dirty="0">
                <a:solidFill>
                  <a:srgbClr val="747272"/>
                </a:solidFill>
                <a:latin typeface="Corbel" panose="020B0503020204020204" pitchFamily="34" charset="0"/>
              </a:rPr>
              <a:t>SAML</a:t>
            </a:r>
          </a:p>
          <a:p>
            <a:r>
              <a:rPr lang="en-US" sz="3600" dirty="0">
                <a:solidFill>
                  <a:srgbClr val="747272"/>
                </a:solidFill>
                <a:latin typeface="Corbel" panose="020B0503020204020204" pitchFamily="34" charset="0"/>
              </a:rPr>
              <a:t>WS-Security</a:t>
            </a:r>
          </a:p>
        </p:txBody>
      </p:sp>
    </p:spTree>
    <p:extLst>
      <p:ext uri="{BB962C8B-B14F-4D97-AF65-F5344CB8AC3E}">
        <p14:creationId xmlns:p14="http://schemas.microsoft.com/office/powerpoint/2010/main" val="176455780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DCDC4AE8-8F7B-4B2A-96B5-01C47644D000}"/>
              </a:ext>
            </a:extLst>
          </p:cNvPr>
          <p:cNvSpPr txBox="1"/>
          <p:nvPr/>
        </p:nvSpPr>
        <p:spPr>
          <a:xfrm>
            <a:off x="4020118" y="627501"/>
            <a:ext cx="6255258" cy="1200329"/>
          </a:xfrm>
          <a:prstGeom prst="rect">
            <a:avLst/>
          </a:prstGeom>
          <a:noFill/>
        </p:spPr>
        <p:txBody>
          <a:bodyPr wrap="square" rtlCol="0">
            <a:spAutoFit/>
          </a:bodyPr>
          <a:lstStyle/>
          <a:p>
            <a:r>
              <a:rPr lang="en-US" sz="2400" dirty="0">
                <a:solidFill>
                  <a:srgbClr val="FD7D00"/>
                </a:solidFill>
                <a:latin typeface="Segoe Print" panose="02000600000000000000" pitchFamily="2" charset="0"/>
              </a:rPr>
              <a:t>Built-in to webserver,</a:t>
            </a:r>
          </a:p>
          <a:p>
            <a:endParaRPr lang="en-US" sz="2400" dirty="0">
              <a:solidFill>
                <a:srgbClr val="FD7D00"/>
              </a:solidFill>
              <a:latin typeface="Segoe Print" panose="02000600000000000000" pitchFamily="2" charset="0"/>
            </a:endParaRPr>
          </a:p>
          <a:p>
            <a:r>
              <a:rPr lang="en-US" sz="2400" dirty="0">
                <a:solidFill>
                  <a:srgbClr val="FD7D00"/>
                </a:solidFill>
                <a:latin typeface="Segoe Print" panose="02000600000000000000" pitchFamily="2" charset="0"/>
              </a:rPr>
              <a:t>Full user credentials passed over wire</a:t>
            </a:r>
            <a:endParaRPr lang="en-US" dirty="0">
              <a:solidFill>
                <a:srgbClr val="FD7D00"/>
              </a:solidFill>
              <a:latin typeface="Segoe Print" panose="02000600000000000000" pitchFamily="2" charset="0"/>
            </a:endParaRPr>
          </a:p>
        </p:txBody>
      </p:sp>
      <p:sp>
        <p:nvSpPr>
          <p:cNvPr id="9" name="Right Bracket 8">
            <a:extLst>
              <a:ext uri="{FF2B5EF4-FFF2-40B4-BE49-F238E27FC236}">
                <a16:creationId xmlns:a16="http://schemas.microsoft.com/office/drawing/2014/main" id="{C35B1197-937E-4EF7-A517-7B0CE354E9D1}"/>
              </a:ext>
            </a:extLst>
          </p:cNvPr>
          <p:cNvSpPr/>
          <p:nvPr/>
        </p:nvSpPr>
        <p:spPr>
          <a:xfrm>
            <a:off x="3650712" y="457200"/>
            <a:ext cx="369406" cy="1540933"/>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 name="Sidebar BG">
            <a:extLst>
              <a:ext uri="{FF2B5EF4-FFF2-40B4-BE49-F238E27FC236}">
                <a16:creationId xmlns:a16="http://schemas.microsoft.com/office/drawing/2014/main" id="{5ADED9B9-E281-4C70-A7D3-FAC31FC4D471}"/>
              </a:ext>
            </a:extLst>
          </p:cNvPr>
          <p:cNvSpPr/>
          <p:nvPr/>
        </p:nvSpPr>
        <p:spPr>
          <a:xfrm>
            <a:off x="-16328" y="0"/>
            <a:ext cx="3538728" cy="6858000"/>
          </a:xfrm>
          <a:prstGeom prst="rect">
            <a:avLst/>
          </a:prstGeom>
          <a:solidFill>
            <a:schemeClr val="tx2">
              <a:lumMod val="75000"/>
            </a:schemeClr>
          </a:solidFill>
          <a:ln>
            <a:solidFill>
              <a:srgbClr val="0139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idebar">
            <a:extLst>
              <a:ext uri="{FF2B5EF4-FFF2-40B4-BE49-F238E27FC236}">
                <a16:creationId xmlns:a16="http://schemas.microsoft.com/office/drawing/2014/main" id="{87D4718A-87BF-494F-A7D7-223574DC883F}"/>
              </a:ext>
            </a:extLst>
          </p:cNvPr>
          <p:cNvSpPr txBox="1"/>
          <p:nvPr/>
        </p:nvSpPr>
        <p:spPr>
          <a:xfrm>
            <a:off x="-16328" y="335845"/>
            <a:ext cx="3538728" cy="6186309"/>
          </a:xfrm>
          <a:prstGeom prst="rect">
            <a:avLst/>
          </a:prstGeom>
          <a:noFill/>
        </p:spPr>
        <p:txBody>
          <a:bodyPr wrap="square" rtlCol="0">
            <a:spAutoFit/>
          </a:bodyPr>
          <a:lstStyle/>
          <a:p>
            <a:r>
              <a:rPr lang="en-US" sz="3600" dirty="0">
                <a:solidFill>
                  <a:schemeClr val="bg1"/>
                </a:solidFill>
                <a:latin typeface="Corbel" panose="020B0503020204020204" pitchFamily="34" charset="0"/>
              </a:rPr>
              <a:t>Client Certificates</a:t>
            </a:r>
          </a:p>
          <a:p>
            <a:r>
              <a:rPr lang="en-US" sz="3600" dirty="0">
                <a:solidFill>
                  <a:schemeClr val="bg1"/>
                </a:solidFill>
                <a:latin typeface="Corbel" panose="020B0503020204020204" pitchFamily="34" charset="0"/>
              </a:rPr>
              <a:t>Basic Auth</a:t>
            </a:r>
          </a:p>
          <a:p>
            <a:r>
              <a:rPr lang="en-US" sz="3600" dirty="0">
                <a:solidFill>
                  <a:schemeClr val="bg1"/>
                </a:solidFill>
                <a:latin typeface="Corbel" panose="020B0503020204020204" pitchFamily="34" charset="0"/>
              </a:rPr>
              <a:t>Digest Auth</a:t>
            </a:r>
          </a:p>
          <a:p>
            <a:r>
              <a:rPr lang="en-US" sz="3600" dirty="0">
                <a:solidFill>
                  <a:srgbClr val="747272"/>
                </a:solidFill>
                <a:latin typeface="Corbel" panose="020B0503020204020204" pitchFamily="34" charset="0"/>
              </a:rPr>
              <a:t>API Keys</a:t>
            </a:r>
          </a:p>
          <a:p>
            <a:r>
              <a:rPr lang="en-US" sz="3600" dirty="0">
                <a:solidFill>
                  <a:srgbClr val="747272"/>
                </a:solidFill>
                <a:latin typeface="Corbel" panose="020B0503020204020204" pitchFamily="34" charset="0"/>
              </a:rPr>
              <a:t>JWT</a:t>
            </a:r>
          </a:p>
          <a:p>
            <a:r>
              <a:rPr lang="en-US" sz="3600" dirty="0">
                <a:solidFill>
                  <a:srgbClr val="747272"/>
                </a:solidFill>
                <a:latin typeface="Corbel" panose="020B0503020204020204" pitchFamily="34" charset="0"/>
              </a:rPr>
              <a:t>OAuth 1.0</a:t>
            </a:r>
          </a:p>
          <a:p>
            <a:r>
              <a:rPr lang="en-US" sz="3600" dirty="0">
                <a:solidFill>
                  <a:srgbClr val="747272"/>
                </a:solidFill>
                <a:latin typeface="Corbel" panose="020B0503020204020204" pitchFamily="34" charset="0"/>
              </a:rPr>
              <a:t>OAuth 2.0</a:t>
            </a:r>
          </a:p>
          <a:p>
            <a:r>
              <a:rPr lang="en-US" sz="3600" dirty="0">
                <a:solidFill>
                  <a:srgbClr val="747272"/>
                </a:solidFill>
                <a:latin typeface="Corbel" panose="020B0503020204020204" pitchFamily="34" charset="0"/>
              </a:rPr>
              <a:t>OpenID Connect</a:t>
            </a:r>
          </a:p>
          <a:p>
            <a:r>
              <a:rPr lang="en-US" sz="3600" dirty="0">
                <a:solidFill>
                  <a:srgbClr val="747272"/>
                </a:solidFill>
                <a:latin typeface="Corbel" panose="020B0503020204020204" pitchFamily="34" charset="0"/>
              </a:rPr>
              <a:t>AWS Cognito</a:t>
            </a:r>
          </a:p>
          <a:p>
            <a:r>
              <a:rPr lang="en-US" sz="3600" dirty="0">
                <a:solidFill>
                  <a:srgbClr val="747272"/>
                </a:solidFill>
                <a:latin typeface="Corbel" panose="020B0503020204020204" pitchFamily="34" charset="0"/>
              </a:rPr>
              <a:t>SAML</a:t>
            </a:r>
          </a:p>
          <a:p>
            <a:r>
              <a:rPr lang="en-US" sz="3600" dirty="0">
                <a:solidFill>
                  <a:srgbClr val="747272"/>
                </a:solidFill>
                <a:latin typeface="Corbel" panose="020B0503020204020204" pitchFamily="34" charset="0"/>
              </a:rPr>
              <a:t>WS-Security</a:t>
            </a:r>
          </a:p>
        </p:txBody>
      </p:sp>
    </p:spTree>
    <p:extLst>
      <p:ext uri="{BB962C8B-B14F-4D97-AF65-F5344CB8AC3E}">
        <p14:creationId xmlns:p14="http://schemas.microsoft.com/office/powerpoint/2010/main" val="3895673874"/>
      </p:ext>
    </p:extLst>
  </p:cSld>
  <p:clrMapOvr>
    <a:masterClrMapping/>
  </p:clrMapOvr>
  <mc:AlternateContent xmlns:mc="http://schemas.openxmlformats.org/markup-compatibility/2006">
    <mc:Choice xmlns:p14="http://schemas.microsoft.com/office/powerpoint/2010/main" Requires="p14">
      <p:transition spd="med" p14:dur="700" advTm="1000">
        <p:fade/>
      </p:transition>
    </mc:Choice>
    <mc:Fallback>
      <p:transition spd="med"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withEffect">
                                  <p:stCondLst>
                                    <p:cond delay="0"/>
                                  </p:stCondLst>
                                  <p:childTnLst>
                                    <p:animEffect transition="out" filter="fade">
                                      <p:cBhvr>
                                        <p:cTn id="6" dur="500"/>
                                        <p:tgtEl>
                                          <p:spTgt spid="8"/>
                                        </p:tgtEl>
                                      </p:cBhvr>
                                    </p:animEffect>
                                    <p:set>
                                      <p:cBhvr>
                                        <p:cTn id="7" dur="1" fill="hold">
                                          <p:stCondLst>
                                            <p:cond delay="499"/>
                                          </p:stCondLst>
                                        </p:cTn>
                                        <p:tgtEl>
                                          <p:spTgt spid="8"/>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9"/>
                                        </p:tgtEl>
                                      </p:cBhvr>
                                    </p:animEffect>
                                    <p:set>
                                      <p:cBhvr>
                                        <p:cTn id="10" dur="1" fill="hold">
                                          <p:stCondLst>
                                            <p:cond delay="499"/>
                                          </p:stCondLst>
                                        </p:cTn>
                                        <p:tgtEl>
                                          <p:spTgt spid="9"/>
                                        </p:tgtEl>
                                        <p:attrNameLst>
                                          <p:attrName>style.visibility</p:attrName>
                                        </p:attrNameLst>
                                      </p:cBhvr>
                                      <p:to>
                                        <p:strVal val="hidden"/>
                                      </p:to>
                                    </p:set>
                                  </p:childTnLst>
                                </p:cTn>
                              </p:par>
                              <p:par>
                                <p:cTn id="11" presetID="3" presetClass="emph" presetSubtype="2" fill="hold" nodeType="withEffect">
                                  <p:stCondLst>
                                    <p:cond delay="0"/>
                                  </p:stCondLst>
                                  <p:childTnLst>
                                    <p:animClr clrSpc="rgb" dir="cw">
                                      <p:cBhvr override="childStyle">
                                        <p:cTn id="12" dur="500" fill="hold"/>
                                        <p:tgtEl>
                                          <p:spTgt spid="5">
                                            <p:txEl>
                                              <p:pRg st="0" end="0"/>
                                            </p:txEl>
                                          </p:spTgt>
                                        </p:tgtEl>
                                        <p:attrNameLst>
                                          <p:attrName>style.color</p:attrName>
                                        </p:attrNameLst>
                                      </p:cBhvr>
                                      <p:to>
                                        <a:srgbClr val="747272"/>
                                      </p:to>
                                    </p:animClr>
                                  </p:childTnLst>
                                </p:cTn>
                              </p:par>
                              <p:par>
                                <p:cTn id="13" presetID="3" presetClass="emph" presetSubtype="2" fill="hold" nodeType="withEffect">
                                  <p:stCondLst>
                                    <p:cond delay="0"/>
                                  </p:stCondLst>
                                  <p:childTnLst>
                                    <p:animClr clrSpc="rgb" dir="cw">
                                      <p:cBhvr override="childStyle">
                                        <p:cTn id="14" dur="500" fill="hold"/>
                                        <p:tgtEl>
                                          <p:spTgt spid="5">
                                            <p:txEl>
                                              <p:pRg st="1" end="1"/>
                                            </p:txEl>
                                          </p:spTgt>
                                        </p:tgtEl>
                                        <p:attrNameLst>
                                          <p:attrName>style.color</p:attrName>
                                        </p:attrNameLst>
                                      </p:cBhvr>
                                      <p:to>
                                        <a:srgbClr val="747272"/>
                                      </p:to>
                                    </p:animClr>
                                  </p:childTnLst>
                                </p:cTn>
                              </p:par>
                              <p:par>
                                <p:cTn id="15" presetID="3" presetClass="emph" presetSubtype="2" fill="hold" nodeType="withEffect">
                                  <p:stCondLst>
                                    <p:cond delay="0"/>
                                  </p:stCondLst>
                                  <p:childTnLst>
                                    <p:animClr clrSpc="rgb" dir="cw">
                                      <p:cBhvr override="childStyle">
                                        <p:cTn id="16" dur="500" fill="hold"/>
                                        <p:tgtEl>
                                          <p:spTgt spid="5">
                                            <p:txEl>
                                              <p:pRg st="2" end="2"/>
                                            </p:txEl>
                                          </p:spTgt>
                                        </p:tgtEl>
                                        <p:attrNameLst>
                                          <p:attrName>style.color</p:attrName>
                                        </p:attrNameLst>
                                      </p:cBhvr>
                                      <p:to>
                                        <a:srgbClr val="747272"/>
                                      </p:to>
                                    </p:animClr>
                                  </p:childTnLst>
                                </p:cTn>
                              </p:par>
                            </p:childTnLst>
                          </p:cTn>
                        </p:par>
                        <p:par>
                          <p:cTn id="17" fill="hold">
                            <p:stCondLst>
                              <p:cond delay="500"/>
                            </p:stCondLst>
                            <p:childTnLst>
                              <p:par>
                                <p:cTn id="18" presetID="3" presetClass="emph" presetSubtype="2" fill="hold" nodeType="afterEffect">
                                  <p:stCondLst>
                                    <p:cond delay="0"/>
                                  </p:stCondLst>
                                  <p:iterate type="wd">
                                    <p:tmPct val="0"/>
                                  </p:iterate>
                                  <p:childTnLst>
                                    <p:animClr clrSpc="rgb" dir="cw">
                                      <p:cBhvr override="childStyle">
                                        <p:cTn id="19" dur="500" fill="hold"/>
                                        <p:tgtEl>
                                          <p:spTgt spid="5">
                                            <p:txEl>
                                              <p:pRg st="3" end="3"/>
                                            </p:txEl>
                                          </p:spTgt>
                                        </p:tgtEl>
                                        <p:attrNameLst>
                                          <p:attrName>style.color</p:attrName>
                                        </p:attrNameLst>
                                      </p:cBhvr>
                                      <p:to>
                                        <a:schemeClr val="bg1"/>
                                      </p:to>
                                    </p:animClr>
                                  </p:childTnLst>
                                </p:cTn>
                              </p:par>
                              <p:par>
                                <p:cTn id="20" presetID="18" presetClass="emph" presetSubtype="0" fill="hold" nodeType="withEffect">
                                  <p:stCondLst>
                                    <p:cond delay="0"/>
                                  </p:stCondLst>
                                  <p:iterate type="wd">
                                    <p:tmPct val="4000"/>
                                  </p:iterate>
                                  <p:childTnLst>
                                    <p:set>
                                      <p:cBhvr override="childStyle">
                                        <p:cTn id="21" dur="500" fill="hold"/>
                                        <p:tgtEl>
                                          <p:spTgt spid="5">
                                            <p:txEl>
                                              <p:pRg st="3" end="3"/>
                                            </p:txEl>
                                          </p:spTgt>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idebar BG">
            <a:extLst>
              <a:ext uri="{FF2B5EF4-FFF2-40B4-BE49-F238E27FC236}">
                <a16:creationId xmlns:a16="http://schemas.microsoft.com/office/drawing/2014/main" id="{5ADED9B9-E281-4C70-A7D3-FAC31FC4D471}"/>
              </a:ext>
            </a:extLst>
          </p:cNvPr>
          <p:cNvSpPr/>
          <p:nvPr/>
        </p:nvSpPr>
        <p:spPr>
          <a:xfrm>
            <a:off x="-16328" y="0"/>
            <a:ext cx="3538728" cy="6858000"/>
          </a:xfrm>
          <a:prstGeom prst="rect">
            <a:avLst/>
          </a:prstGeom>
          <a:solidFill>
            <a:schemeClr val="tx2">
              <a:lumMod val="75000"/>
            </a:schemeClr>
          </a:solidFill>
          <a:ln>
            <a:solidFill>
              <a:srgbClr val="0139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idebar">
            <a:extLst>
              <a:ext uri="{FF2B5EF4-FFF2-40B4-BE49-F238E27FC236}">
                <a16:creationId xmlns:a16="http://schemas.microsoft.com/office/drawing/2014/main" id="{87D4718A-87BF-494F-A7D7-223574DC883F}"/>
              </a:ext>
            </a:extLst>
          </p:cNvPr>
          <p:cNvSpPr txBox="1"/>
          <p:nvPr/>
        </p:nvSpPr>
        <p:spPr>
          <a:xfrm>
            <a:off x="-16328" y="335845"/>
            <a:ext cx="3538728" cy="6186309"/>
          </a:xfrm>
          <a:prstGeom prst="rect">
            <a:avLst/>
          </a:prstGeom>
          <a:noFill/>
        </p:spPr>
        <p:txBody>
          <a:bodyPr wrap="square" rtlCol="0">
            <a:spAutoFit/>
          </a:bodyPr>
          <a:lstStyle/>
          <a:p>
            <a:r>
              <a:rPr lang="en-US" sz="3600" dirty="0">
                <a:solidFill>
                  <a:srgbClr val="747272"/>
                </a:solidFill>
                <a:latin typeface="Corbel" panose="020B0503020204020204" pitchFamily="34" charset="0"/>
              </a:rPr>
              <a:t>Client Certificates</a:t>
            </a:r>
          </a:p>
          <a:p>
            <a:r>
              <a:rPr lang="en-US" sz="3600" dirty="0">
                <a:solidFill>
                  <a:srgbClr val="747272"/>
                </a:solidFill>
                <a:latin typeface="Corbel" panose="020B0503020204020204" pitchFamily="34" charset="0"/>
              </a:rPr>
              <a:t>Basic Auth</a:t>
            </a:r>
          </a:p>
          <a:p>
            <a:r>
              <a:rPr lang="en-US" sz="3600" dirty="0">
                <a:solidFill>
                  <a:srgbClr val="747272"/>
                </a:solidFill>
                <a:latin typeface="Corbel" panose="020B0503020204020204" pitchFamily="34" charset="0"/>
              </a:rPr>
              <a:t>Digest Auth</a:t>
            </a:r>
          </a:p>
          <a:p>
            <a:r>
              <a:rPr lang="en-US" sz="3600" u="sng" dirty="0">
                <a:solidFill>
                  <a:schemeClr val="bg1"/>
                </a:solidFill>
                <a:latin typeface="Corbel" panose="020B0503020204020204" pitchFamily="34" charset="0"/>
              </a:rPr>
              <a:t>API Keys</a:t>
            </a:r>
          </a:p>
          <a:p>
            <a:r>
              <a:rPr lang="en-US" sz="3600" dirty="0">
                <a:solidFill>
                  <a:srgbClr val="747272"/>
                </a:solidFill>
                <a:latin typeface="Corbel" panose="020B0503020204020204" pitchFamily="34" charset="0"/>
              </a:rPr>
              <a:t>JWT</a:t>
            </a:r>
          </a:p>
          <a:p>
            <a:r>
              <a:rPr lang="en-US" sz="3600" dirty="0">
                <a:solidFill>
                  <a:srgbClr val="747272"/>
                </a:solidFill>
                <a:latin typeface="Corbel" panose="020B0503020204020204" pitchFamily="34" charset="0"/>
              </a:rPr>
              <a:t>OAuth 1.0</a:t>
            </a:r>
          </a:p>
          <a:p>
            <a:r>
              <a:rPr lang="en-US" sz="3600" dirty="0">
                <a:solidFill>
                  <a:srgbClr val="747272"/>
                </a:solidFill>
                <a:latin typeface="Corbel" panose="020B0503020204020204" pitchFamily="34" charset="0"/>
              </a:rPr>
              <a:t>OAuth 2.0</a:t>
            </a:r>
          </a:p>
          <a:p>
            <a:r>
              <a:rPr lang="en-US" sz="3600" dirty="0">
                <a:solidFill>
                  <a:srgbClr val="747272"/>
                </a:solidFill>
                <a:latin typeface="Corbel" panose="020B0503020204020204" pitchFamily="34" charset="0"/>
              </a:rPr>
              <a:t>OpenID Connect</a:t>
            </a:r>
          </a:p>
          <a:p>
            <a:r>
              <a:rPr lang="en-US" sz="3600" dirty="0">
                <a:solidFill>
                  <a:srgbClr val="747272"/>
                </a:solidFill>
                <a:latin typeface="Corbel" panose="020B0503020204020204" pitchFamily="34" charset="0"/>
              </a:rPr>
              <a:t>AWS Cognito</a:t>
            </a:r>
          </a:p>
          <a:p>
            <a:r>
              <a:rPr lang="en-US" sz="3600" dirty="0">
                <a:solidFill>
                  <a:srgbClr val="747272"/>
                </a:solidFill>
                <a:latin typeface="Corbel" panose="020B0503020204020204" pitchFamily="34" charset="0"/>
              </a:rPr>
              <a:t>SAML</a:t>
            </a:r>
          </a:p>
          <a:p>
            <a:r>
              <a:rPr lang="en-US" sz="3600" dirty="0">
                <a:solidFill>
                  <a:srgbClr val="747272"/>
                </a:solidFill>
                <a:latin typeface="Corbel" panose="020B0503020204020204" pitchFamily="34" charset="0"/>
              </a:rPr>
              <a:t>WS-Security</a:t>
            </a:r>
          </a:p>
        </p:txBody>
      </p:sp>
      <p:sp>
        <p:nvSpPr>
          <p:cNvPr id="6" name="Content Placeholder 2">
            <a:extLst>
              <a:ext uri="{FF2B5EF4-FFF2-40B4-BE49-F238E27FC236}">
                <a16:creationId xmlns:a16="http://schemas.microsoft.com/office/drawing/2014/main" id="{CB833B2E-DD15-493E-AF7A-EBC0DF8CD8B8}"/>
              </a:ext>
            </a:extLst>
          </p:cNvPr>
          <p:cNvSpPr>
            <a:spLocks noGrp="1"/>
          </p:cNvSpPr>
          <p:nvPr>
            <p:ph idx="1"/>
          </p:nvPr>
        </p:nvSpPr>
        <p:spPr>
          <a:xfrm>
            <a:off x="3704095" y="1928553"/>
            <a:ext cx="8349360" cy="1341589"/>
          </a:xfrm>
        </p:spPr>
        <p:txBody>
          <a:bodyPr>
            <a:noAutofit/>
          </a:bodyPr>
          <a:lstStyle/>
          <a:p>
            <a:r>
              <a:rPr lang="en-US" sz="3200" dirty="0">
                <a:solidFill>
                  <a:srgbClr val="333F50"/>
                </a:solidFill>
              </a:rPr>
              <a:t>Use something </a:t>
            </a:r>
            <a:r>
              <a:rPr lang="en-US" sz="3200" u="sng" dirty="0">
                <a:solidFill>
                  <a:srgbClr val="333F50"/>
                </a:solidFill>
              </a:rPr>
              <a:t>other than primary account credentials</a:t>
            </a:r>
            <a:r>
              <a:rPr lang="en-US" sz="3200" i="1" dirty="0">
                <a:solidFill>
                  <a:srgbClr val="333F50"/>
                </a:solidFill>
              </a:rPr>
              <a:t> </a:t>
            </a:r>
            <a:r>
              <a:rPr lang="en-US" sz="3200" dirty="0">
                <a:solidFill>
                  <a:srgbClr val="333F50"/>
                </a:solidFill>
              </a:rPr>
              <a:t>as proof of identity</a:t>
            </a:r>
          </a:p>
          <a:p>
            <a:endParaRPr lang="en-US" sz="3200" dirty="0">
              <a:solidFill>
                <a:srgbClr val="333F50"/>
              </a:solidFill>
            </a:endParaRPr>
          </a:p>
          <a:p>
            <a:endParaRPr lang="en-US" sz="3200" u="sng" dirty="0">
              <a:solidFill>
                <a:srgbClr val="333F50"/>
              </a:solidFill>
            </a:endParaRPr>
          </a:p>
          <a:p>
            <a:endParaRPr lang="en-US" sz="3200" dirty="0">
              <a:solidFill>
                <a:srgbClr val="333F50"/>
              </a:solidFill>
            </a:endParaRPr>
          </a:p>
          <a:p>
            <a:endParaRPr lang="en-US" sz="3200" dirty="0">
              <a:solidFill>
                <a:srgbClr val="333F50"/>
              </a:solidFill>
            </a:endParaRPr>
          </a:p>
        </p:txBody>
      </p:sp>
      <p:sp>
        <p:nvSpPr>
          <p:cNvPr id="7" name="Content Placeholder 2">
            <a:extLst>
              <a:ext uri="{FF2B5EF4-FFF2-40B4-BE49-F238E27FC236}">
                <a16:creationId xmlns:a16="http://schemas.microsoft.com/office/drawing/2014/main" id="{0243CAE3-A19E-4EB9-8716-9E30E8301353}"/>
              </a:ext>
            </a:extLst>
          </p:cNvPr>
          <p:cNvSpPr txBox="1">
            <a:spLocks/>
          </p:cNvSpPr>
          <p:nvPr/>
        </p:nvSpPr>
        <p:spPr>
          <a:xfrm>
            <a:off x="3704095" y="3270142"/>
            <a:ext cx="8349360" cy="134158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000" kern="1200" baseline="0">
                <a:solidFill>
                  <a:srgbClr val="013947"/>
                </a:solidFill>
                <a:latin typeface="Corbel" panose="020B05030202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600" kern="1200" baseline="0">
                <a:solidFill>
                  <a:srgbClr val="013947"/>
                </a:solidFill>
                <a:latin typeface="Corbel" panose="020B0503020204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baseline="0">
                <a:solidFill>
                  <a:srgbClr val="013947"/>
                </a:solidFill>
                <a:latin typeface="Corbel" panose="020B0503020204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baseline="0">
                <a:solidFill>
                  <a:srgbClr val="013947"/>
                </a:solidFill>
                <a:latin typeface="Corbel" panose="020B0503020204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baseline="0">
                <a:solidFill>
                  <a:srgbClr val="013947"/>
                </a:solidFill>
                <a:latin typeface="Corbel" panose="020B05030202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dirty="0">
                <a:solidFill>
                  <a:srgbClr val="333F50"/>
                </a:solidFill>
              </a:rPr>
              <a:t>Unique, random, assigned by </a:t>
            </a:r>
            <a:r>
              <a:rPr lang="en-US" sz="3200" b="1" dirty="0">
                <a:solidFill>
                  <a:srgbClr val="333F50"/>
                </a:solidFill>
              </a:rPr>
              <a:t>you</a:t>
            </a:r>
            <a:r>
              <a:rPr lang="en-US" sz="3200" dirty="0">
                <a:solidFill>
                  <a:srgbClr val="333F50"/>
                </a:solidFill>
              </a:rPr>
              <a:t> (not the client)</a:t>
            </a:r>
            <a:endParaRPr lang="en-US" sz="3200" b="1" dirty="0">
              <a:solidFill>
                <a:srgbClr val="333F50"/>
              </a:solidFill>
            </a:endParaRPr>
          </a:p>
          <a:p>
            <a:endParaRPr lang="en-US" sz="3200" dirty="0">
              <a:solidFill>
                <a:srgbClr val="333F50"/>
              </a:solidFill>
            </a:endParaRPr>
          </a:p>
          <a:p>
            <a:endParaRPr lang="en-US" sz="3200" u="sng" dirty="0">
              <a:solidFill>
                <a:srgbClr val="333F50"/>
              </a:solidFill>
            </a:endParaRPr>
          </a:p>
          <a:p>
            <a:endParaRPr lang="en-US" sz="3200" dirty="0">
              <a:solidFill>
                <a:srgbClr val="333F50"/>
              </a:solidFill>
            </a:endParaRPr>
          </a:p>
          <a:p>
            <a:endParaRPr lang="en-US" sz="3200" dirty="0">
              <a:solidFill>
                <a:srgbClr val="333F50"/>
              </a:solidFill>
            </a:endParaRPr>
          </a:p>
        </p:txBody>
      </p:sp>
    </p:spTree>
    <p:extLst>
      <p:ext uri="{BB962C8B-B14F-4D97-AF65-F5344CB8AC3E}">
        <p14:creationId xmlns:p14="http://schemas.microsoft.com/office/powerpoint/2010/main" val="132979683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idebar BG">
            <a:extLst>
              <a:ext uri="{FF2B5EF4-FFF2-40B4-BE49-F238E27FC236}">
                <a16:creationId xmlns:a16="http://schemas.microsoft.com/office/drawing/2014/main" id="{5ADED9B9-E281-4C70-A7D3-FAC31FC4D471}"/>
              </a:ext>
            </a:extLst>
          </p:cNvPr>
          <p:cNvSpPr/>
          <p:nvPr/>
        </p:nvSpPr>
        <p:spPr>
          <a:xfrm>
            <a:off x="-16328" y="0"/>
            <a:ext cx="3538728" cy="6858000"/>
          </a:xfrm>
          <a:prstGeom prst="rect">
            <a:avLst/>
          </a:prstGeom>
          <a:solidFill>
            <a:schemeClr val="tx2">
              <a:lumMod val="75000"/>
            </a:schemeClr>
          </a:solidFill>
          <a:ln>
            <a:solidFill>
              <a:srgbClr val="0139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idebar">
            <a:extLst>
              <a:ext uri="{FF2B5EF4-FFF2-40B4-BE49-F238E27FC236}">
                <a16:creationId xmlns:a16="http://schemas.microsoft.com/office/drawing/2014/main" id="{87D4718A-87BF-494F-A7D7-223574DC883F}"/>
              </a:ext>
            </a:extLst>
          </p:cNvPr>
          <p:cNvSpPr txBox="1"/>
          <p:nvPr/>
        </p:nvSpPr>
        <p:spPr>
          <a:xfrm>
            <a:off x="-16328" y="335845"/>
            <a:ext cx="3538728" cy="6186309"/>
          </a:xfrm>
          <a:prstGeom prst="rect">
            <a:avLst/>
          </a:prstGeom>
          <a:noFill/>
        </p:spPr>
        <p:txBody>
          <a:bodyPr wrap="square" rtlCol="0">
            <a:spAutoFit/>
          </a:bodyPr>
          <a:lstStyle/>
          <a:p>
            <a:r>
              <a:rPr lang="en-US" sz="3600" dirty="0">
                <a:solidFill>
                  <a:srgbClr val="747272"/>
                </a:solidFill>
                <a:latin typeface="Corbel" panose="020B0503020204020204" pitchFamily="34" charset="0"/>
              </a:rPr>
              <a:t>Client Certificates</a:t>
            </a:r>
          </a:p>
          <a:p>
            <a:r>
              <a:rPr lang="en-US" sz="3600" dirty="0">
                <a:solidFill>
                  <a:srgbClr val="747272"/>
                </a:solidFill>
                <a:latin typeface="Corbel" panose="020B0503020204020204" pitchFamily="34" charset="0"/>
              </a:rPr>
              <a:t>Basic Auth</a:t>
            </a:r>
          </a:p>
          <a:p>
            <a:r>
              <a:rPr lang="en-US" sz="3600" dirty="0">
                <a:solidFill>
                  <a:srgbClr val="747272"/>
                </a:solidFill>
                <a:latin typeface="Corbel" panose="020B0503020204020204" pitchFamily="34" charset="0"/>
              </a:rPr>
              <a:t>Digest Auth</a:t>
            </a:r>
          </a:p>
          <a:p>
            <a:r>
              <a:rPr lang="en-US" sz="3600" u="sng" dirty="0">
                <a:solidFill>
                  <a:schemeClr val="bg1"/>
                </a:solidFill>
                <a:latin typeface="Corbel" panose="020B0503020204020204" pitchFamily="34" charset="0"/>
              </a:rPr>
              <a:t>API Keys</a:t>
            </a:r>
          </a:p>
          <a:p>
            <a:r>
              <a:rPr lang="en-US" sz="3600" dirty="0">
                <a:solidFill>
                  <a:srgbClr val="747272"/>
                </a:solidFill>
                <a:latin typeface="Corbel" panose="020B0503020204020204" pitchFamily="34" charset="0"/>
              </a:rPr>
              <a:t>JWT</a:t>
            </a:r>
          </a:p>
          <a:p>
            <a:r>
              <a:rPr lang="en-US" sz="3600" dirty="0">
                <a:solidFill>
                  <a:srgbClr val="747272"/>
                </a:solidFill>
                <a:latin typeface="Corbel" panose="020B0503020204020204" pitchFamily="34" charset="0"/>
              </a:rPr>
              <a:t>OAuth 1.0</a:t>
            </a:r>
          </a:p>
          <a:p>
            <a:r>
              <a:rPr lang="en-US" sz="3600" dirty="0">
                <a:solidFill>
                  <a:srgbClr val="747272"/>
                </a:solidFill>
                <a:latin typeface="Corbel" panose="020B0503020204020204" pitchFamily="34" charset="0"/>
              </a:rPr>
              <a:t>OAuth 2.0</a:t>
            </a:r>
          </a:p>
          <a:p>
            <a:r>
              <a:rPr lang="en-US" sz="3600" dirty="0">
                <a:solidFill>
                  <a:srgbClr val="747272"/>
                </a:solidFill>
                <a:latin typeface="Corbel" panose="020B0503020204020204" pitchFamily="34" charset="0"/>
              </a:rPr>
              <a:t>OpenID Connect</a:t>
            </a:r>
          </a:p>
          <a:p>
            <a:r>
              <a:rPr lang="en-US" sz="3600" dirty="0">
                <a:solidFill>
                  <a:srgbClr val="747272"/>
                </a:solidFill>
                <a:latin typeface="Corbel" panose="020B0503020204020204" pitchFamily="34" charset="0"/>
              </a:rPr>
              <a:t>AWS Cognito</a:t>
            </a:r>
          </a:p>
          <a:p>
            <a:r>
              <a:rPr lang="en-US" sz="3600" dirty="0">
                <a:solidFill>
                  <a:srgbClr val="747272"/>
                </a:solidFill>
                <a:latin typeface="Corbel" panose="020B0503020204020204" pitchFamily="34" charset="0"/>
              </a:rPr>
              <a:t>SAML</a:t>
            </a:r>
          </a:p>
          <a:p>
            <a:r>
              <a:rPr lang="en-US" sz="3600" dirty="0">
                <a:solidFill>
                  <a:srgbClr val="747272"/>
                </a:solidFill>
                <a:latin typeface="Corbel" panose="020B0503020204020204" pitchFamily="34" charset="0"/>
              </a:rPr>
              <a:t>WS-Security</a:t>
            </a:r>
          </a:p>
        </p:txBody>
      </p:sp>
      <p:sp>
        <p:nvSpPr>
          <p:cNvPr id="7" name="Content Placeholder 2">
            <a:extLst>
              <a:ext uri="{FF2B5EF4-FFF2-40B4-BE49-F238E27FC236}">
                <a16:creationId xmlns:a16="http://schemas.microsoft.com/office/drawing/2014/main" id="{0243CAE3-A19E-4EB9-8716-9E30E8301353}"/>
              </a:ext>
            </a:extLst>
          </p:cNvPr>
          <p:cNvSpPr txBox="1">
            <a:spLocks/>
          </p:cNvSpPr>
          <p:nvPr/>
        </p:nvSpPr>
        <p:spPr>
          <a:xfrm>
            <a:off x="3704095" y="3270142"/>
            <a:ext cx="8349360" cy="134158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000" kern="1200" baseline="0">
                <a:solidFill>
                  <a:srgbClr val="013947"/>
                </a:solidFill>
                <a:latin typeface="Corbel" panose="020B05030202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600" kern="1200" baseline="0">
                <a:solidFill>
                  <a:srgbClr val="013947"/>
                </a:solidFill>
                <a:latin typeface="Corbel" panose="020B0503020204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baseline="0">
                <a:solidFill>
                  <a:srgbClr val="013947"/>
                </a:solidFill>
                <a:latin typeface="Corbel" panose="020B0503020204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baseline="0">
                <a:solidFill>
                  <a:srgbClr val="013947"/>
                </a:solidFill>
                <a:latin typeface="Corbel" panose="020B0503020204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baseline="0">
                <a:solidFill>
                  <a:srgbClr val="013947"/>
                </a:solidFill>
                <a:latin typeface="Corbel" panose="020B05030202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3200" dirty="0">
              <a:solidFill>
                <a:srgbClr val="333F50"/>
              </a:solidFill>
            </a:endParaRPr>
          </a:p>
          <a:p>
            <a:endParaRPr lang="en-US" sz="3200" u="sng" dirty="0">
              <a:solidFill>
                <a:srgbClr val="333F50"/>
              </a:solidFill>
            </a:endParaRPr>
          </a:p>
          <a:p>
            <a:endParaRPr lang="en-US" sz="3200" dirty="0">
              <a:solidFill>
                <a:srgbClr val="333F50"/>
              </a:solidFill>
            </a:endParaRPr>
          </a:p>
          <a:p>
            <a:endParaRPr lang="en-US" sz="3200" dirty="0">
              <a:solidFill>
                <a:srgbClr val="333F50"/>
              </a:solidFill>
            </a:endParaRPr>
          </a:p>
        </p:txBody>
      </p:sp>
      <p:sp>
        <p:nvSpPr>
          <p:cNvPr id="8" name="Content Placeholder 2">
            <a:extLst>
              <a:ext uri="{FF2B5EF4-FFF2-40B4-BE49-F238E27FC236}">
                <a16:creationId xmlns:a16="http://schemas.microsoft.com/office/drawing/2014/main" id="{B21EEC6F-71F4-4259-92F9-CCF161D32BE8}"/>
              </a:ext>
            </a:extLst>
          </p:cNvPr>
          <p:cNvSpPr>
            <a:spLocks noGrp="1"/>
          </p:cNvSpPr>
          <p:nvPr>
            <p:ph idx="1"/>
          </p:nvPr>
        </p:nvSpPr>
        <p:spPr>
          <a:xfrm>
            <a:off x="3703205" y="356896"/>
            <a:ext cx="8350250" cy="794707"/>
          </a:xfrm>
        </p:spPr>
        <p:txBody>
          <a:bodyPr>
            <a:noAutofit/>
          </a:bodyPr>
          <a:lstStyle/>
          <a:p>
            <a:pPr marL="0" indent="0">
              <a:buNone/>
            </a:pPr>
            <a:r>
              <a:rPr lang="en-US" sz="3200" dirty="0">
                <a:solidFill>
                  <a:srgbClr val="333F50"/>
                </a:solidFill>
              </a:rPr>
              <a:t>API Keys as </a:t>
            </a:r>
            <a:r>
              <a:rPr lang="en-US" sz="3200" b="1" dirty="0">
                <a:solidFill>
                  <a:srgbClr val="333F50"/>
                </a:solidFill>
              </a:rPr>
              <a:t>bearer tokens</a:t>
            </a:r>
            <a:r>
              <a:rPr lang="en-US" sz="3200" dirty="0">
                <a:solidFill>
                  <a:srgbClr val="333F50"/>
                </a:solidFill>
              </a:rPr>
              <a:t>…</a:t>
            </a:r>
          </a:p>
        </p:txBody>
      </p:sp>
      <p:sp>
        <p:nvSpPr>
          <p:cNvPr id="9" name="Content Placeholder 2">
            <a:extLst>
              <a:ext uri="{FF2B5EF4-FFF2-40B4-BE49-F238E27FC236}">
                <a16:creationId xmlns:a16="http://schemas.microsoft.com/office/drawing/2014/main" id="{0FC3CBB4-99F9-4081-B0A3-0539F9DA63C8}"/>
              </a:ext>
            </a:extLst>
          </p:cNvPr>
          <p:cNvSpPr txBox="1">
            <a:spLocks/>
          </p:cNvSpPr>
          <p:nvPr/>
        </p:nvSpPr>
        <p:spPr>
          <a:xfrm>
            <a:off x="3703205" y="1430285"/>
            <a:ext cx="8350250" cy="330961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000" kern="1200" baseline="0">
                <a:solidFill>
                  <a:srgbClr val="013947"/>
                </a:solidFill>
                <a:latin typeface="Corbel" panose="020B05030202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600" kern="1200" baseline="0">
                <a:solidFill>
                  <a:srgbClr val="013947"/>
                </a:solidFill>
                <a:latin typeface="Corbel" panose="020B0503020204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baseline="0">
                <a:solidFill>
                  <a:srgbClr val="013947"/>
                </a:solidFill>
                <a:latin typeface="Corbel" panose="020B0503020204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baseline="0">
                <a:solidFill>
                  <a:srgbClr val="013947"/>
                </a:solidFill>
                <a:latin typeface="Corbel" panose="020B0503020204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baseline="0">
                <a:solidFill>
                  <a:srgbClr val="013947"/>
                </a:solidFill>
                <a:latin typeface="Corbel" panose="020B05030202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dirty="0">
                <a:solidFill>
                  <a:srgbClr val="333F50"/>
                </a:solidFill>
              </a:rPr>
              <a:t>Pass the key in </a:t>
            </a:r>
            <a:r>
              <a:rPr lang="en-US" sz="3200" b="1" dirty="0">
                <a:solidFill>
                  <a:srgbClr val="333F50"/>
                </a:solidFill>
              </a:rPr>
              <a:t>plain text</a:t>
            </a:r>
            <a:r>
              <a:rPr lang="en-US" sz="3200" dirty="0">
                <a:solidFill>
                  <a:srgbClr val="333F50"/>
                </a:solidFill>
              </a:rPr>
              <a:t> with each request</a:t>
            </a:r>
            <a:br>
              <a:rPr lang="en-US" sz="3200" dirty="0">
                <a:solidFill>
                  <a:srgbClr val="333F50"/>
                </a:solidFill>
              </a:rPr>
            </a:br>
            <a:endParaRPr lang="en-US" sz="3200" dirty="0">
              <a:solidFill>
                <a:srgbClr val="333F50"/>
              </a:solidFill>
            </a:endParaRPr>
          </a:p>
          <a:p>
            <a:r>
              <a:rPr lang="en-US" sz="3200" dirty="0">
                <a:solidFill>
                  <a:srgbClr val="333F50"/>
                </a:solidFill>
              </a:rPr>
              <a:t>Anyone that has the key, gets access; </a:t>
            </a:r>
            <a:r>
              <a:rPr lang="en-US" sz="3200" b="1" dirty="0">
                <a:solidFill>
                  <a:srgbClr val="333F50"/>
                </a:solidFill>
              </a:rPr>
              <a:t>requires TLS to keep safe!</a:t>
            </a:r>
            <a:endParaRPr lang="en-US" sz="3200" dirty="0">
              <a:solidFill>
                <a:srgbClr val="333F50"/>
              </a:solidFill>
            </a:endParaRPr>
          </a:p>
        </p:txBody>
      </p:sp>
    </p:spTree>
    <p:extLst>
      <p:ext uri="{BB962C8B-B14F-4D97-AF65-F5344CB8AC3E}">
        <p14:creationId xmlns:p14="http://schemas.microsoft.com/office/powerpoint/2010/main" val="223886782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nodePh="1">
                                  <p:stCondLst>
                                    <p:cond delay="0"/>
                                  </p:stCondLst>
                                  <p:endCondLst>
                                    <p:cond evt="begin" delay="0">
                                      <p:tn val="5"/>
                                    </p:cond>
                                  </p:end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API Keys as "</a:t>
            </a:r>
            <a:r>
              <a:rPr lang="en-US" sz="4800" b="1" dirty="0"/>
              <a:t>bearer tokens</a:t>
            </a:r>
            <a:r>
              <a:rPr lang="en-US" sz="4800" dirty="0"/>
              <a:t>“</a:t>
            </a:r>
          </a:p>
        </p:txBody>
      </p:sp>
      <p:sp>
        <p:nvSpPr>
          <p:cNvPr id="3" name="Content Placeholder 2"/>
          <p:cNvSpPr>
            <a:spLocks noGrp="1"/>
          </p:cNvSpPr>
          <p:nvPr>
            <p:ph idx="1"/>
          </p:nvPr>
        </p:nvSpPr>
        <p:spPr>
          <a:xfrm>
            <a:off x="838200" y="1928553"/>
            <a:ext cx="11215255" cy="4505498"/>
          </a:xfrm>
        </p:spPr>
        <p:txBody>
          <a:bodyPr>
            <a:noAutofit/>
          </a:bodyPr>
          <a:lstStyle/>
          <a:p>
            <a:r>
              <a:rPr lang="en-US" sz="4000" dirty="0"/>
              <a:t>Via querystring (</a:t>
            </a:r>
            <a:r>
              <a:rPr lang="en-US" sz="4000" b="1" dirty="0"/>
              <a:t>using TLS</a:t>
            </a:r>
            <a:r>
              <a:rPr lang="en-US" sz="4000" dirty="0"/>
              <a:t>)</a:t>
            </a:r>
          </a:p>
          <a:p>
            <a:endParaRPr lang="en-US" sz="4000" dirty="0"/>
          </a:p>
          <a:p>
            <a:endParaRPr lang="en-US" sz="4000" dirty="0"/>
          </a:p>
          <a:p>
            <a:endParaRPr lang="en-US" sz="4000" dirty="0"/>
          </a:p>
          <a:p>
            <a:r>
              <a:rPr lang="en-US" sz="4000" dirty="0"/>
              <a:t>Via header (</a:t>
            </a:r>
            <a:r>
              <a:rPr lang="en-US" sz="4000" b="1" dirty="0"/>
              <a:t>using TLS</a:t>
            </a:r>
            <a:r>
              <a:rPr lang="en-US" sz="4000" dirty="0"/>
              <a:t>)</a:t>
            </a:r>
          </a:p>
          <a:p>
            <a:endParaRPr lang="en-US" sz="4000" dirty="0"/>
          </a:p>
          <a:p>
            <a:endParaRPr lang="en-US" sz="4000" dirty="0"/>
          </a:p>
        </p:txBody>
      </p:sp>
      <p:pic>
        <p:nvPicPr>
          <p:cNvPr id="4" name="Picture 3"/>
          <p:cNvPicPr>
            <a:picLocks noChangeAspect="1"/>
          </p:cNvPicPr>
          <p:nvPr/>
        </p:nvPicPr>
        <p:blipFill>
          <a:blip r:embed="rId3"/>
          <a:stretch>
            <a:fillRect/>
          </a:stretch>
        </p:blipFill>
        <p:spPr>
          <a:xfrm>
            <a:off x="971203" y="2633576"/>
            <a:ext cx="10949247" cy="1547726"/>
          </a:xfrm>
          <a:prstGeom prst="rect">
            <a:avLst/>
          </a:prstGeom>
        </p:spPr>
      </p:pic>
      <p:pic>
        <p:nvPicPr>
          <p:cNvPr id="5" name="Picture 4"/>
          <p:cNvPicPr>
            <a:picLocks noChangeAspect="1"/>
          </p:cNvPicPr>
          <p:nvPr/>
        </p:nvPicPr>
        <p:blipFill>
          <a:blip r:embed="rId4"/>
          <a:stretch>
            <a:fillRect/>
          </a:stretch>
        </p:blipFill>
        <p:spPr>
          <a:xfrm>
            <a:off x="535506" y="5225892"/>
            <a:ext cx="11384944" cy="1632108"/>
          </a:xfrm>
          <a:prstGeom prst="rect">
            <a:avLst/>
          </a:prstGeom>
        </p:spPr>
      </p:pic>
    </p:spTree>
    <p:extLst>
      <p:ext uri="{BB962C8B-B14F-4D97-AF65-F5344CB8AC3E}">
        <p14:creationId xmlns:p14="http://schemas.microsoft.com/office/powerpoint/2010/main" val="347228602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idebar BG">
            <a:extLst>
              <a:ext uri="{FF2B5EF4-FFF2-40B4-BE49-F238E27FC236}">
                <a16:creationId xmlns:a16="http://schemas.microsoft.com/office/drawing/2014/main" id="{5ADED9B9-E281-4C70-A7D3-FAC31FC4D471}"/>
              </a:ext>
            </a:extLst>
          </p:cNvPr>
          <p:cNvSpPr/>
          <p:nvPr/>
        </p:nvSpPr>
        <p:spPr>
          <a:xfrm>
            <a:off x="-16328" y="0"/>
            <a:ext cx="3538728" cy="6858000"/>
          </a:xfrm>
          <a:prstGeom prst="rect">
            <a:avLst/>
          </a:prstGeom>
          <a:solidFill>
            <a:schemeClr val="tx2">
              <a:lumMod val="75000"/>
            </a:schemeClr>
          </a:solidFill>
          <a:ln>
            <a:solidFill>
              <a:srgbClr val="0139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idebar">
            <a:extLst>
              <a:ext uri="{FF2B5EF4-FFF2-40B4-BE49-F238E27FC236}">
                <a16:creationId xmlns:a16="http://schemas.microsoft.com/office/drawing/2014/main" id="{87D4718A-87BF-494F-A7D7-223574DC883F}"/>
              </a:ext>
            </a:extLst>
          </p:cNvPr>
          <p:cNvSpPr txBox="1"/>
          <p:nvPr/>
        </p:nvSpPr>
        <p:spPr>
          <a:xfrm>
            <a:off x="-16328" y="335845"/>
            <a:ext cx="3538728" cy="6186309"/>
          </a:xfrm>
          <a:prstGeom prst="rect">
            <a:avLst/>
          </a:prstGeom>
          <a:noFill/>
        </p:spPr>
        <p:txBody>
          <a:bodyPr wrap="square" rtlCol="0">
            <a:spAutoFit/>
          </a:bodyPr>
          <a:lstStyle/>
          <a:p>
            <a:r>
              <a:rPr lang="en-US" sz="3600" dirty="0">
                <a:solidFill>
                  <a:srgbClr val="747272"/>
                </a:solidFill>
                <a:latin typeface="Corbel" panose="020B0503020204020204" pitchFamily="34" charset="0"/>
              </a:rPr>
              <a:t>Client Certificates</a:t>
            </a:r>
          </a:p>
          <a:p>
            <a:r>
              <a:rPr lang="en-US" sz="3600" dirty="0">
                <a:solidFill>
                  <a:srgbClr val="747272"/>
                </a:solidFill>
                <a:latin typeface="Corbel" panose="020B0503020204020204" pitchFamily="34" charset="0"/>
              </a:rPr>
              <a:t>Basic Auth</a:t>
            </a:r>
          </a:p>
          <a:p>
            <a:r>
              <a:rPr lang="en-US" sz="3600" dirty="0">
                <a:solidFill>
                  <a:srgbClr val="747272"/>
                </a:solidFill>
                <a:latin typeface="Corbel" panose="020B0503020204020204" pitchFamily="34" charset="0"/>
              </a:rPr>
              <a:t>Digest Auth</a:t>
            </a:r>
          </a:p>
          <a:p>
            <a:r>
              <a:rPr lang="en-US" sz="3600" u="sng" dirty="0">
                <a:solidFill>
                  <a:schemeClr val="bg1"/>
                </a:solidFill>
                <a:latin typeface="Corbel" panose="020B0503020204020204" pitchFamily="34" charset="0"/>
              </a:rPr>
              <a:t>API Keys</a:t>
            </a:r>
          </a:p>
          <a:p>
            <a:r>
              <a:rPr lang="en-US" sz="3600" dirty="0">
                <a:solidFill>
                  <a:srgbClr val="747272"/>
                </a:solidFill>
                <a:latin typeface="Corbel" panose="020B0503020204020204" pitchFamily="34" charset="0"/>
              </a:rPr>
              <a:t>JWT</a:t>
            </a:r>
          </a:p>
          <a:p>
            <a:r>
              <a:rPr lang="en-US" sz="3600" dirty="0">
                <a:solidFill>
                  <a:srgbClr val="747272"/>
                </a:solidFill>
                <a:latin typeface="Corbel" panose="020B0503020204020204" pitchFamily="34" charset="0"/>
              </a:rPr>
              <a:t>OAuth 1.0</a:t>
            </a:r>
          </a:p>
          <a:p>
            <a:r>
              <a:rPr lang="en-US" sz="3600" dirty="0">
                <a:solidFill>
                  <a:srgbClr val="747272"/>
                </a:solidFill>
                <a:latin typeface="Corbel" panose="020B0503020204020204" pitchFamily="34" charset="0"/>
              </a:rPr>
              <a:t>OAuth 2.0</a:t>
            </a:r>
          </a:p>
          <a:p>
            <a:r>
              <a:rPr lang="en-US" sz="3600" dirty="0">
                <a:solidFill>
                  <a:srgbClr val="747272"/>
                </a:solidFill>
                <a:latin typeface="Corbel" panose="020B0503020204020204" pitchFamily="34" charset="0"/>
              </a:rPr>
              <a:t>OpenID Connect</a:t>
            </a:r>
          </a:p>
          <a:p>
            <a:r>
              <a:rPr lang="en-US" sz="3600" dirty="0">
                <a:solidFill>
                  <a:srgbClr val="747272"/>
                </a:solidFill>
                <a:latin typeface="Corbel" panose="020B0503020204020204" pitchFamily="34" charset="0"/>
              </a:rPr>
              <a:t>AWS Cognito</a:t>
            </a:r>
          </a:p>
          <a:p>
            <a:r>
              <a:rPr lang="en-US" sz="3600" dirty="0">
                <a:solidFill>
                  <a:srgbClr val="747272"/>
                </a:solidFill>
                <a:latin typeface="Corbel" panose="020B0503020204020204" pitchFamily="34" charset="0"/>
              </a:rPr>
              <a:t>SAML</a:t>
            </a:r>
          </a:p>
          <a:p>
            <a:r>
              <a:rPr lang="en-US" sz="3600" dirty="0">
                <a:solidFill>
                  <a:srgbClr val="747272"/>
                </a:solidFill>
                <a:latin typeface="Corbel" panose="020B0503020204020204" pitchFamily="34" charset="0"/>
              </a:rPr>
              <a:t>WS-Security</a:t>
            </a:r>
          </a:p>
        </p:txBody>
      </p:sp>
      <p:sp>
        <p:nvSpPr>
          <p:cNvPr id="7" name="Content Placeholder 2">
            <a:extLst>
              <a:ext uri="{FF2B5EF4-FFF2-40B4-BE49-F238E27FC236}">
                <a16:creationId xmlns:a16="http://schemas.microsoft.com/office/drawing/2014/main" id="{0243CAE3-A19E-4EB9-8716-9E30E8301353}"/>
              </a:ext>
            </a:extLst>
          </p:cNvPr>
          <p:cNvSpPr txBox="1">
            <a:spLocks/>
          </p:cNvSpPr>
          <p:nvPr/>
        </p:nvSpPr>
        <p:spPr>
          <a:xfrm>
            <a:off x="3704095" y="3270142"/>
            <a:ext cx="8349360" cy="134158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000" kern="1200" baseline="0">
                <a:solidFill>
                  <a:srgbClr val="013947"/>
                </a:solidFill>
                <a:latin typeface="Corbel" panose="020B05030202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600" kern="1200" baseline="0">
                <a:solidFill>
                  <a:srgbClr val="013947"/>
                </a:solidFill>
                <a:latin typeface="Corbel" panose="020B0503020204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baseline="0">
                <a:solidFill>
                  <a:srgbClr val="013947"/>
                </a:solidFill>
                <a:latin typeface="Corbel" panose="020B0503020204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baseline="0">
                <a:solidFill>
                  <a:srgbClr val="013947"/>
                </a:solidFill>
                <a:latin typeface="Corbel" panose="020B0503020204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baseline="0">
                <a:solidFill>
                  <a:srgbClr val="013947"/>
                </a:solidFill>
                <a:latin typeface="Corbel" panose="020B05030202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3200" dirty="0">
              <a:solidFill>
                <a:srgbClr val="333F50"/>
              </a:solidFill>
            </a:endParaRPr>
          </a:p>
          <a:p>
            <a:endParaRPr lang="en-US" sz="3200" u="sng" dirty="0">
              <a:solidFill>
                <a:srgbClr val="333F50"/>
              </a:solidFill>
            </a:endParaRPr>
          </a:p>
          <a:p>
            <a:endParaRPr lang="en-US" sz="3200" dirty="0">
              <a:solidFill>
                <a:srgbClr val="333F50"/>
              </a:solidFill>
            </a:endParaRPr>
          </a:p>
          <a:p>
            <a:endParaRPr lang="en-US" sz="3200" dirty="0">
              <a:solidFill>
                <a:srgbClr val="333F50"/>
              </a:solidFill>
            </a:endParaRPr>
          </a:p>
        </p:txBody>
      </p:sp>
      <p:sp>
        <p:nvSpPr>
          <p:cNvPr id="8" name="Content Placeholder 2">
            <a:extLst>
              <a:ext uri="{FF2B5EF4-FFF2-40B4-BE49-F238E27FC236}">
                <a16:creationId xmlns:a16="http://schemas.microsoft.com/office/drawing/2014/main" id="{B21EEC6F-71F4-4259-92F9-CCF161D32BE8}"/>
              </a:ext>
            </a:extLst>
          </p:cNvPr>
          <p:cNvSpPr>
            <a:spLocks noGrp="1"/>
          </p:cNvSpPr>
          <p:nvPr>
            <p:ph idx="1"/>
          </p:nvPr>
        </p:nvSpPr>
        <p:spPr>
          <a:xfrm>
            <a:off x="3703205" y="356896"/>
            <a:ext cx="8350250" cy="794707"/>
          </a:xfrm>
        </p:spPr>
        <p:txBody>
          <a:bodyPr>
            <a:noAutofit/>
          </a:bodyPr>
          <a:lstStyle/>
          <a:p>
            <a:pPr marL="0" indent="0">
              <a:buNone/>
            </a:pPr>
            <a:r>
              <a:rPr lang="en-US" sz="3200" dirty="0">
                <a:solidFill>
                  <a:srgbClr val="333F50"/>
                </a:solidFill>
              </a:rPr>
              <a:t>API Keys as </a:t>
            </a:r>
            <a:r>
              <a:rPr lang="en-US" sz="3200" b="1" dirty="0">
                <a:solidFill>
                  <a:srgbClr val="333F50"/>
                </a:solidFill>
              </a:rPr>
              <a:t>bearer tokens</a:t>
            </a:r>
            <a:r>
              <a:rPr lang="en-US" sz="3200" dirty="0">
                <a:solidFill>
                  <a:srgbClr val="333F50"/>
                </a:solidFill>
              </a:rPr>
              <a:t>…</a:t>
            </a:r>
          </a:p>
        </p:txBody>
      </p:sp>
      <p:sp>
        <p:nvSpPr>
          <p:cNvPr id="10" name="Content Placeholder 2">
            <a:extLst>
              <a:ext uri="{FF2B5EF4-FFF2-40B4-BE49-F238E27FC236}">
                <a16:creationId xmlns:a16="http://schemas.microsoft.com/office/drawing/2014/main" id="{E1FDC502-C28A-4755-A262-B2E15EA20539}"/>
              </a:ext>
            </a:extLst>
          </p:cNvPr>
          <p:cNvSpPr txBox="1">
            <a:spLocks/>
          </p:cNvSpPr>
          <p:nvPr/>
        </p:nvSpPr>
        <p:spPr>
          <a:xfrm>
            <a:off x="3780575" y="1406737"/>
            <a:ext cx="8272880" cy="320499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000" kern="1200" baseline="0">
                <a:solidFill>
                  <a:srgbClr val="013947"/>
                </a:solidFill>
                <a:latin typeface="Corbel" panose="020B05030202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600" kern="1200" baseline="0">
                <a:solidFill>
                  <a:srgbClr val="013947"/>
                </a:solidFill>
                <a:latin typeface="Corbel" panose="020B0503020204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baseline="0">
                <a:solidFill>
                  <a:srgbClr val="013947"/>
                </a:solidFill>
                <a:latin typeface="Corbel" panose="020B0503020204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baseline="0">
                <a:solidFill>
                  <a:srgbClr val="013947"/>
                </a:solidFill>
                <a:latin typeface="Corbel" panose="020B0503020204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baseline="0">
                <a:solidFill>
                  <a:srgbClr val="013947"/>
                </a:solidFill>
                <a:latin typeface="Corbel" panose="020B05030202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dirty="0">
                <a:solidFill>
                  <a:srgbClr val="333F50"/>
                </a:solidFill>
              </a:rPr>
              <a:t>Via </a:t>
            </a:r>
            <a:r>
              <a:rPr lang="en-US" sz="3200" dirty="0" err="1">
                <a:solidFill>
                  <a:srgbClr val="333F50"/>
                </a:solidFill>
              </a:rPr>
              <a:t>querystring</a:t>
            </a:r>
            <a:r>
              <a:rPr lang="en-US" sz="3200" dirty="0">
                <a:solidFill>
                  <a:srgbClr val="333F50"/>
                </a:solidFill>
              </a:rPr>
              <a:t> (</a:t>
            </a:r>
            <a:r>
              <a:rPr lang="en-US" sz="3200" b="1" dirty="0">
                <a:solidFill>
                  <a:srgbClr val="333F50"/>
                </a:solidFill>
              </a:rPr>
              <a:t>using TLS</a:t>
            </a:r>
            <a:r>
              <a:rPr lang="en-US" sz="3200" dirty="0">
                <a:solidFill>
                  <a:srgbClr val="333F50"/>
                </a:solidFill>
              </a:rPr>
              <a:t>)</a:t>
            </a:r>
          </a:p>
          <a:p>
            <a:endParaRPr lang="en-US" sz="4000" dirty="0"/>
          </a:p>
          <a:p>
            <a:endParaRPr lang="en-US" sz="4000" dirty="0"/>
          </a:p>
          <a:p>
            <a:endParaRPr lang="en-US" sz="4000" dirty="0"/>
          </a:p>
          <a:p>
            <a:r>
              <a:rPr lang="en-US" sz="3200" dirty="0">
                <a:solidFill>
                  <a:srgbClr val="333F50"/>
                </a:solidFill>
              </a:rPr>
              <a:t>Via header (</a:t>
            </a:r>
            <a:r>
              <a:rPr lang="en-US" sz="3200" b="1" dirty="0">
                <a:solidFill>
                  <a:srgbClr val="333F50"/>
                </a:solidFill>
              </a:rPr>
              <a:t>using TLS</a:t>
            </a:r>
            <a:r>
              <a:rPr lang="en-US" sz="3200" dirty="0">
                <a:solidFill>
                  <a:srgbClr val="333F50"/>
                </a:solidFill>
              </a:rPr>
              <a:t>)</a:t>
            </a:r>
          </a:p>
          <a:p>
            <a:endParaRPr lang="en-US" sz="4000" dirty="0"/>
          </a:p>
          <a:p>
            <a:endParaRPr lang="en-US" sz="4000" dirty="0"/>
          </a:p>
        </p:txBody>
      </p:sp>
      <p:pic>
        <p:nvPicPr>
          <p:cNvPr id="11" name="Picture 10">
            <a:extLst>
              <a:ext uri="{FF2B5EF4-FFF2-40B4-BE49-F238E27FC236}">
                <a16:creationId xmlns:a16="http://schemas.microsoft.com/office/drawing/2014/main" id="{BFA278DD-1523-4056-B3DB-3097A98DAF9D}"/>
              </a:ext>
            </a:extLst>
          </p:cNvPr>
          <p:cNvPicPr>
            <a:picLocks noChangeAspect="1"/>
          </p:cNvPicPr>
          <p:nvPr/>
        </p:nvPicPr>
        <p:blipFill>
          <a:blip r:embed="rId3"/>
          <a:stretch>
            <a:fillRect/>
          </a:stretch>
        </p:blipFill>
        <p:spPr>
          <a:xfrm>
            <a:off x="3843790" y="2111760"/>
            <a:ext cx="8076660" cy="1141673"/>
          </a:xfrm>
          <a:prstGeom prst="rect">
            <a:avLst/>
          </a:prstGeom>
        </p:spPr>
      </p:pic>
      <p:pic>
        <p:nvPicPr>
          <p:cNvPr id="12" name="Picture 11">
            <a:extLst>
              <a:ext uri="{FF2B5EF4-FFF2-40B4-BE49-F238E27FC236}">
                <a16:creationId xmlns:a16="http://schemas.microsoft.com/office/drawing/2014/main" id="{7206BC45-B7EE-4BD3-9D63-A9754410007D}"/>
              </a:ext>
            </a:extLst>
          </p:cNvPr>
          <p:cNvPicPr>
            <a:picLocks noChangeAspect="1"/>
          </p:cNvPicPr>
          <p:nvPr/>
        </p:nvPicPr>
        <p:blipFill>
          <a:blip r:embed="rId4"/>
          <a:stretch>
            <a:fillRect/>
          </a:stretch>
        </p:blipFill>
        <p:spPr>
          <a:xfrm>
            <a:off x="3843790" y="4714795"/>
            <a:ext cx="8209665" cy="1176911"/>
          </a:xfrm>
          <a:prstGeom prst="rect">
            <a:avLst/>
          </a:prstGeom>
        </p:spPr>
      </p:pic>
    </p:spTree>
    <p:extLst>
      <p:ext uri="{BB962C8B-B14F-4D97-AF65-F5344CB8AC3E}">
        <p14:creationId xmlns:p14="http://schemas.microsoft.com/office/powerpoint/2010/main" val="102662638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nodePh="1">
                                  <p:stCondLst>
                                    <p:cond delay="0"/>
                                  </p:stCondLst>
                                  <p:endCondLst>
                                    <p:cond evt="begin" delay="0">
                                      <p:tn val="5"/>
                                    </p:cond>
                                  </p:end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Trade-offs when storing bearer tokens</a:t>
            </a:r>
          </a:p>
        </p:txBody>
      </p:sp>
      <p:sp>
        <p:nvSpPr>
          <p:cNvPr id="3" name="Content Placeholder 2"/>
          <p:cNvSpPr>
            <a:spLocks noGrp="1"/>
          </p:cNvSpPr>
          <p:nvPr>
            <p:ph idx="1"/>
          </p:nvPr>
        </p:nvSpPr>
        <p:spPr>
          <a:xfrm>
            <a:off x="838200" y="1928553"/>
            <a:ext cx="11215255" cy="4505498"/>
          </a:xfrm>
        </p:spPr>
        <p:txBody>
          <a:bodyPr>
            <a:noAutofit/>
          </a:bodyPr>
          <a:lstStyle/>
          <a:p>
            <a:pPr marL="0" indent="0">
              <a:buNone/>
            </a:pPr>
            <a:r>
              <a:rPr lang="en-US" sz="4000" dirty="0"/>
              <a:t>You can have secure storage of API Keys </a:t>
            </a:r>
          </a:p>
          <a:p>
            <a:pPr marL="0" indent="0">
              <a:buNone/>
            </a:pPr>
            <a:r>
              <a:rPr lang="en-US" sz="4000" i="1" dirty="0"/>
              <a:t>–or – </a:t>
            </a:r>
          </a:p>
          <a:p>
            <a:pPr marL="0" indent="0">
              <a:buNone/>
            </a:pPr>
            <a:r>
              <a:rPr lang="en-US" sz="4000" dirty="0"/>
              <a:t>the ability to show users a list of their keys. </a:t>
            </a:r>
          </a:p>
          <a:p>
            <a:pPr marL="0" indent="0">
              <a:buNone/>
            </a:pPr>
            <a:endParaRPr lang="en-US" sz="4000" b="1" dirty="0"/>
          </a:p>
          <a:p>
            <a:pPr marL="0" indent="0">
              <a:buNone/>
            </a:pPr>
            <a:r>
              <a:rPr lang="en-US" sz="4000" b="1" dirty="0"/>
              <a:t>Not both!</a:t>
            </a:r>
          </a:p>
          <a:p>
            <a:endParaRPr lang="en-US" sz="4000" dirty="0"/>
          </a:p>
          <a:p>
            <a:endParaRPr lang="en-US" sz="4000" dirty="0"/>
          </a:p>
          <a:p>
            <a:endParaRPr lang="en-US" sz="4000" dirty="0"/>
          </a:p>
          <a:p>
            <a:endParaRPr lang="en-US" sz="4000" dirty="0"/>
          </a:p>
          <a:p>
            <a:pPr lvl="1"/>
            <a:endParaRPr lang="en-US" sz="3600" dirty="0"/>
          </a:p>
          <a:p>
            <a:endParaRPr lang="en-US" sz="4000" dirty="0"/>
          </a:p>
        </p:txBody>
      </p:sp>
    </p:spTree>
    <p:extLst>
      <p:ext uri="{BB962C8B-B14F-4D97-AF65-F5344CB8AC3E}">
        <p14:creationId xmlns:p14="http://schemas.microsoft.com/office/powerpoint/2010/main" val="363922932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idebar BG">
            <a:extLst>
              <a:ext uri="{FF2B5EF4-FFF2-40B4-BE49-F238E27FC236}">
                <a16:creationId xmlns:a16="http://schemas.microsoft.com/office/drawing/2014/main" id="{5ADED9B9-E281-4C70-A7D3-FAC31FC4D471}"/>
              </a:ext>
            </a:extLst>
          </p:cNvPr>
          <p:cNvSpPr/>
          <p:nvPr/>
        </p:nvSpPr>
        <p:spPr>
          <a:xfrm>
            <a:off x="-16328" y="0"/>
            <a:ext cx="3538728" cy="6858000"/>
          </a:xfrm>
          <a:prstGeom prst="rect">
            <a:avLst/>
          </a:prstGeom>
          <a:solidFill>
            <a:schemeClr val="tx2">
              <a:lumMod val="75000"/>
            </a:schemeClr>
          </a:solidFill>
          <a:ln>
            <a:solidFill>
              <a:srgbClr val="0139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idebar">
            <a:extLst>
              <a:ext uri="{FF2B5EF4-FFF2-40B4-BE49-F238E27FC236}">
                <a16:creationId xmlns:a16="http://schemas.microsoft.com/office/drawing/2014/main" id="{87D4718A-87BF-494F-A7D7-223574DC883F}"/>
              </a:ext>
            </a:extLst>
          </p:cNvPr>
          <p:cNvSpPr txBox="1"/>
          <p:nvPr/>
        </p:nvSpPr>
        <p:spPr>
          <a:xfrm>
            <a:off x="-16328" y="335845"/>
            <a:ext cx="3538728" cy="6186309"/>
          </a:xfrm>
          <a:prstGeom prst="rect">
            <a:avLst/>
          </a:prstGeom>
          <a:noFill/>
        </p:spPr>
        <p:txBody>
          <a:bodyPr wrap="square" rtlCol="0">
            <a:spAutoFit/>
          </a:bodyPr>
          <a:lstStyle/>
          <a:p>
            <a:r>
              <a:rPr lang="en-US" sz="3600" dirty="0">
                <a:solidFill>
                  <a:srgbClr val="747272"/>
                </a:solidFill>
                <a:latin typeface="Corbel" panose="020B0503020204020204" pitchFamily="34" charset="0"/>
              </a:rPr>
              <a:t>Client Certificates</a:t>
            </a:r>
          </a:p>
          <a:p>
            <a:r>
              <a:rPr lang="en-US" sz="3600" dirty="0">
                <a:solidFill>
                  <a:srgbClr val="747272"/>
                </a:solidFill>
                <a:latin typeface="Corbel" panose="020B0503020204020204" pitchFamily="34" charset="0"/>
              </a:rPr>
              <a:t>Basic Auth</a:t>
            </a:r>
          </a:p>
          <a:p>
            <a:r>
              <a:rPr lang="en-US" sz="3600" dirty="0">
                <a:solidFill>
                  <a:srgbClr val="747272"/>
                </a:solidFill>
                <a:latin typeface="Corbel" panose="020B0503020204020204" pitchFamily="34" charset="0"/>
              </a:rPr>
              <a:t>Digest Auth</a:t>
            </a:r>
          </a:p>
          <a:p>
            <a:r>
              <a:rPr lang="en-US" sz="3600" u="sng" dirty="0">
                <a:solidFill>
                  <a:schemeClr val="bg1"/>
                </a:solidFill>
                <a:latin typeface="Corbel" panose="020B0503020204020204" pitchFamily="34" charset="0"/>
              </a:rPr>
              <a:t>API Keys</a:t>
            </a:r>
          </a:p>
          <a:p>
            <a:r>
              <a:rPr lang="en-US" sz="3600" dirty="0">
                <a:solidFill>
                  <a:srgbClr val="747272"/>
                </a:solidFill>
                <a:latin typeface="Corbel" panose="020B0503020204020204" pitchFamily="34" charset="0"/>
              </a:rPr>
              <a:t>JWT</a:t>
            </a:r>
          </a:p>
          <a:p>
            <a:r>
              <a:rPr lang="en-US" sz="3600" dirty="0">
                <a:solidFill>
                  <a:srgbClr val="747272"/>
                </a:solidFill>
                <a:latin typeface="Corbel" panose="020B0503020204020204" pitchFamily="34" charset="0"/>
              </a:rPr>
              <a:t>OAuth 1.0</a:t>
            </a:r>
          </a:p>
          <a:p>
            <a:r>
              <a:rPr lang="en-US" sz="3600" dirty="0">
                <a:solidFill>
                  <a:srgbClr val="747272"/>
                </a:solidFill>
                <a:latin typeface="Corbel" panose="020B0503020204020204" pitchFamily="34" charset="0"/>
              </a:rPr>
              <a:t>OAuth 2.0</a:t>
            </a:r>
          </a:p>
          <a:p>
            <a:r>
              <a:rPr lang="en-US" sz="3600" dirty="0">
                <a:solidFill>
                  <a:srgbClr val="747272"/>
                </a:solidFill>
                <a:latin typeface="Corbel" panose="020B0503020204020204" pitchFamily="34" charset="0"/>
              </a:rPr>
              <a:t>OpenID Connect</a:t>
            </a:r>
          </a:p>
          <a:p>
            <a:r>
              <a:rPr lang="en-US" sz="3600" dirty="0">
                <a:solidFill>
                  <a:srgbClr val="747272"/>
                </a:solidFill>
                <a:latin typeface="Corbel" panose="020B0503020204020204" pitchFamily="34" charset="0"/>
              </a:rPr>
              <a:t>AWS Cognito</a:t>
            </a:r>
          </a:p>
          <a:p>
            <a:r>
              <a:rPr lang="en-US" sz="3600" dirty="0">
                <a:solidFill>
                  <a:srgbClr val="747272"/>
                </a:solidFill>
                <a:latin typeface="Corbel" panose="020B0503020204020204" pitchFamily="34" charset="0"/>
              </a:rPr>
              <a:t>SAML</a:t>
            </a:r>
          </a:p>
          <a:p>
            <a:r>
              <a:rPr lang="en-US" sz="3600" dirty="0">
                <a:solidFill>
                  <a:srgbClr val="747272"/>
                </a:solidFill>
                <a:latin typeface="Corbel" panose="020B0503020204020204" pitchFamily="34" charset="0"/>
              </a:rPr>
              <a:t>WS-Security</a:t>
            </a:r>
          </a:p>
        </p:txBody>
      </p:sp>
      <p:sp>
        <p:nvSpPr>
          <p:cNvPr id="7" name="Content Placeholder 2">
            <a:extLst>
              <a:ext uri="{FF2B5EF4-FFF2-40B4-BE49-F238E27FC236}">
                <a16:creationId xmlns:a16="http://schemas.microsoft.com/office/drawing/2014/main" id="{0243CAE3-A19E-4EB9-8716-9E30E8301353}"/>
              </a:ext>
            </a:extLst>
          </p:cNvPr>
          <p:cNvSpPr txBox="1">
            <a:spLocks/>
          </p:cNvSpPr>
          <p:nvPr/>
        </p:nvSpPr>
        <p:spPr>
          <a:xfrm>
            <a:off x="3704095" y="3270142"/>
            <a:ext cx="8349360" cy="134158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000" kern="1200" baseline="0">
                <a:solidFill>
                  <a:srgbClr val="013947"/>
                </a:solidFill>
                <a:latin typeface="Corbel" panose="020B05030202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600" kern="1200" baseline="0">
                <a:solidFill>
                  <a:srgbClr val="013947"/>
                </a:solidFill>
                <a:latin typeface="Corbel" panose="020B0503020204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baseline="0">
                <a:solidFill>
                  <a:srgbClr val="013947"/>
                </a:solidFill>
                <a:latin typeface="Corbel" panose="020B0503020204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baseline="0">
                <a:solidFill>
                  <a:srgbClr val="013947"/>
                </a:solidFill>
                <a:latin typeface="Corbel" panose="020B0503020204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baseline="0">
                <a:solidFill>
                  <a:srgbClr val="013947"/>
                </a:solidFill>
                <a:latin typeface="Corbel" panose="020B05030202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3200" dirty="0">
              <a:solidFill>
                <a:srgbClr val="333F50"/>
              </a:solidFill>
            </a:endParaRPr>
          </a:p>
          <a:p>
            <a:endParaRPr lang="en-US" sz="3200" u="sng" dirty="0">
              <a:solidFill>
                <a:srgbClr val="333F50"/>
              </a:solidFill>
            </a:endParaRPr>
          </a:p>
          <a:p>
            <a:endParaRPr lang="en-US" sz="3200" dirty="0">
              <a:solidFill>
                <a:srgbClr val="333F50"/>
              </a:solidFill>
            </a:endParaRPr>
          </a:p>
          <a:p>
            <a:endParaRPr lang="en-US" sz="3200" dirty="0">
              <a:solidFill>
                <a:srgbClr val="333F50"/>
              </a:solidFill>
            </a:endParaRPr>
          </a:p>
        </p:txBody>
      </p:sp>
      <p:sp>
        <p:nvSpPr>
          <p:cNvPr id="9" name="Content Placeholder 2">
            <a:extLst>
              <a:ext uri="{FF2B5EF4-FFF2-40B4-BE49-F238E27FC236}">
                <a16:creationId xmlns:a16="http://schemas.microsoft.com/office/drawing/2014/main" id="{94205EA7-383A-4E6F-BFB8-79BD44D7DEFA}"/>
              </a:ext>
            </a:extLst>
          </p:cNvPr>
          <p:cNvSpPr txBox="1">
            <a:spLocks/>
          </p:cNvSpPr>
          <p:nvPr/>
        </p:nvSpPr>
        <p:spPr>
          <a:xfrm>
            <a:off x="3703205" y="1928553"/>
            <a:ext cx="8350250" cy="323238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000" kern="1200" baseline="0">
                <a:solidFill>
                  <a:srgbClr val="013947"/>
                </a:solidFill>
                <a:latin typeface="Corbel" panose="020B05030202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600" kern="1200" baseline="0">
                <a:solidFill>
                  <a:srgbClr val="013947"/>
                </a:solidFill>
                <a:latin typeface="Corbel" panose="020B0503020204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baseline="0">
                <a:solidFill>
                  <a:srgbClr val="013947"/>
                </a:solidFill>
                <a:latin typeface="Corbel" panose="020B0503020204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baseline="0">
                <a:solidFill>
                  <a:srgbClr val="013947"/>
                </a:solidFill>
                <a:latin typeface="Corbel" panose="020B0503020204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baseline="0">
                <a:solidFill>
                  <a:srgbClr val="013947"/>
                </a:solidFill>
                <a:latin typeface="Corbel" panose="020B05030202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3200" dirty="0">
                <a:solidFill>
                  <a:srgbClr val="333F50"/>
                </a:solidFill>
              </a:rPr>
              <a:t>You can have secure storage of API Keys </a:t>
            </a:r>
          </a:p>
          <a:p>
            <a:pPr marL="0" indent="0">
              <a:buFont typeface="Arial" panose="020B0604020202020204" pitchFamily="34" charset="0"/>
              <a:buNone/>
            </a:pPr>
            <a:r>
              <a:rPr lang="en-US" sz="3200" i="1" dirty="0">
                <a:solidFill>
                  <a:srgbClr val="333F50"/>
                </a:solidFill>
              </a:rPr>
              <a:t>–or – </a:t>
            </a:r>
          </a:p>
          <a:p>
            <a:pPr marL="0" indent="0">
              <a:buFont typeface="Arial" panose="020B0604020202020204" pitchFamily="34" charset="0"/>
              <a:buNone/>
            </a:pPr>
            <a:r>
              <a:rPr lang="en-US" sz="3200" dirty="0">
                <a:solidFill>
                  <a:srgbClr val="333F50"/>
                </a:solidFill>
              </a:rPr>
              <a:t>the ability to show users a list of their keys. </a:t>
            </a:r>
          </a:p>
          <a:p>
            <a:pPr marL="0" indent="0">
              <a:buFont typeface="Arial" panose="020B0604020202020204" pitchFamily="34" charset="0"/>
              <a:buNone/>
            </a:pPr>
            <a:endParaRPr lang="en-US" sz="3200" b="1" dirty="0">
              <a:solidFill>
                <a:srgbClr val="333F50"/>
              </a:solidFill>
            </a:endParaRPr>
          </a:p>
          <a:p>
            <a:pPr marL="0" indent="0">
              <a:buFont typeface="Arial" panose="020B0604020202020204" pitchFamily="34" charset="0"/>
              <a:buNone/>
            </a:pPr>
            <a:r>
              <a:rPr lang="en-US" sz="3200" b="1" dirty="0">
                <a:solidFill>
                  <a:srgbClr val="333F50"/>
                </a:solidFill>
              </a:rPr>
              <a:t>Not both!</a:t>
            </a:r>
            <a:endParaRPr lang="en-US" sz="3200" dirty="0">
              <a:solidFill>
                <a:srgbClr val="333F50"/>
              </a:solidFill>
            </a:endParaRPr>
          </a:p>
        </p:txBody>
      </p:sp>
      <p:sp>
        <p:nvSpPr>
          <p:cNvPr id="14" name="Content Placeholder 2">
            <a:extLst>
              <a:ext uri="{FF2B5EF4-FFF2-40B4-BE49-F238E27FC236}">
                <a16:creationId xmlns:a16="http://schemas.microsoft.com/office/drawing/2014/main" id="{A1E4DD1B-DB0C-479F-88FF-F4BCCD7CA92C}"/>
              </a:ext>
            </a:extLst>
          </p:cNvPr>
          <p:cNvSpPr>
            <a:spLocks noGrp="1"/>
          </p:cNvSpPr>
          <p:nvPr>
            <p:ph idx="1"/>
          </p:nvPr>
        </p:nvSpPr>
        <p:spPr>
          <a:xfrm>
            <a:off x="3703205" y="356896"/>
            <a:ext cx="8350250" cy="794707"/>
          </a:xfrm>
        </p:spPr>
        <p:txBody>
          <a:bodyPr>
            <a:noAutofit/>
          </a:bodyPr>
          <a:lstStyle/>
          <a:p>
            <a:pPr marL="0" indent="0">
              <a:buNone/>
            </a:pPr>
            <a:r>
              <a:rPr lang="en-US" sz="3200" dirty="0">
                <a:solidFill>
                  <a:srgbClr val="333F50"/>
                </a:solidFill>
              </a:rPr>
              <a:t>API Keys as </a:t>
            </a:r>
            <a:r>
              <a:rPr lang="en-US" sz="3200" b="1" dirty="0">
                <a:solidFill>
                  <a:srgbClr val="333F50"/>
                </a:solidFill>
              </a:rPr>
              <a:t>bearer tokens</a:t>
            </a:r>
            <a:r>
              <a:rPr lang="en-US" sz="3200" dirty="0">
                <a:solidFill>
                  <a:srgbClr val="333F50"/>
                </a:solidFill>
              </a:rPr>
              <a:t>…</a:t>
            </a:r>
          </a:p>
        </p:txBody>
      </p:sp>
    </p:spTree>
    <p:extLst>
      <p:ext uri="{BB962C8B-B14F-4D97-AF65-F5344CB8AC3E}">
        <p14:creationId xmlns:p14="http://schemas.microsoft.com/office/powerpoint/2010/main" val="105129327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API Keys as </a:t>
            </a:r>
            <a:r>
              <a:rPr lang="en-US" sz="4800" b="1" dirty="0"/>
              <a:t>cryptographic keys</a:t>
            </a:r>
            <a:r>
              <a:rPr lang="en-US" sz="4800" dirty="0"/>
              <a:t>: HMAC</a:t>
            </a:r>
          </a:p>
        </p:txBody>
      </p:sp>
      <p:sp>
        <p:nvSpPr>
          <p:cNvPr id="3" name="Content Placeholder 2"/>
          <p:cNvSpPr>
            <a:spLocks noGrp="1"/>
          </p:cNvSpPr>
          <p:nvPr>
            <p:ph idx="1"/>
          </p:nvPr>
        </p:nvSpPr>
        <p:spPr>
          <a:xfrm>
            <a:off x="838200" y="1928553"/>
            <a:ext cx="11215255" cy="4505498"/>
          </a:xfrm>
        </p:spPr>
        <p:txBody>
          <a:bodyPr>
            <a:noAutofit/>
          </a:bodyPr>
          <a:lstStyle/>
          <a:p>
            <a:r>
              <a:rPr lang="en-US" sz="4000" dirty="0"/>
              <a:t>Custom version of Digest </a:t>
            </a:r>
            <a:r>
              <a:rPr lang="en-US" sz="4000" dirty="0" err="1"/>
              <a:t>Auth</a:t>
            </a:r>
            <a:r>
              <a:rPr lang="en-US" sz="4000" dirty="0"/>
              <a:t>, using API Key instead of password</a:t>
            </a:r>
            <a:br>
              <a:rPr lang="en-US" sz="4000" dirty="0"/>
            </a:br>
            <a:endParaRPr lang="en-US" sz="4000" dirty="0"/>
          </a:p>
          <a:p>
            <a:r>
              <a:rPr lang="en-US" sz="4000" dirty="0"/>
              <a:t>Does not prevent secure password storage</a:t>
            </a:r>
          </a:p>
          <a:p>
            <a:endParaRPr lang="en-US" sz="4000" dirty="0"/>
          </a:p>
          <a:p>
            <a:endParaRPr lang="en-US" sz="4000" dirty="0"/>
          </a:p>
          <a:p>
            <a:endParaRPr lang="en-US" sz="4000" dirty="0"/>
          </a:p>
          <a:p>
            <a:endParaRPr lang="en-US" sz="4000" dirty="0"/>
          </a:p>
          <a:p>
            <a:endParaRPr lang="en-US" sz="4000" dirty="0"/>
          </a:p>
          <a:p>
            <a:endParaRPr lang="en-US" sz="4000" dirty="0"/>
          </a:p>
          <a:p>
            <a:endParaRPr lang="en-US" sz="4000" dirty="0"/>
          </a:p>
          <a:p>
            <a:endParaRPr lang="en-US" sz="4000" dirty="0"/>
          </a:p>
          <a:p>
            <a:pPr lvl="1"/>
            <a:endParaRPr lang="en-US" sz="3600" dirty="0"/>
          </a:p>
          <a:p>
            <a:endParaRPr lang="en-US" sz="4000" dirty="0"/>
          </a:p>
        </p:txBody>
      </p:sp>
    </p:spTree>
    <p:extLst>
      <p:ext uri="{BB962C8B-B14F-4D97-AF65-F5344CB8AC3E}">
        <p14:creationId xmlns:p14="http://schemas.microsoft.com/office/powerpoint/2010/main" val="261752463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idebar BG">
            <a:extLst>
              <a:ext uri="{FF2B5EF4-FFF2-40B4-BE49-F238E27FC236}">
                <a16:creationId xmlns:a16="http://schemas.microsoft.com/office/drawing/2014/main" id="{5ADED9B9-E281-4C70-A7D3-FAC31FC4D471}"/>
              </a:ext>
            </a:extLst>
          </p:cNvPr>
          <p:cNvSpPr/>
          <p:nvPr/>
        </p:nvSpPr>
        <p:spPr>
          <a:xfrm>
            <a:off x="-16328" y="0"/>
            <a:ext cx="3538728" cy="6858000"/>
          </a:xfrm>
          <a:prstGeom prst="rect">
            <a:avLst/>
          </a:prstGeom>
          <a:solidFill>
            <a:schemeClr val="tx2">
              <a:lumMod val="75000"/>
            </a:schemeClr>
          </a:solidFill>
          <a:ln>
            <a:solidFill>
              <a:srgbClr val="0139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idebar">
            <a:extLst>
              <a:ext uri="{FF2B5EF4-FFF2-40B4-BE49-F238E27FC236}">
                <a16:creationId xmlns:a16="http://schemas.microsoft.com/office/drawing/2014/main" id="{87D4718A-87BF-494F-A7D7-223574DC883F}"/>
              </a:ext>
            </a:extLst>
          </p:cNvPr>
          <p:cNvSpPr txBox="1"/>
          <p:nvPr/>
        </p:nvSpPr>
        <p:spPr>
          <a:xfrm>
            <a:off x="-16328" y="335845"/>
            <a:ext cx="3538728" cy="6186309"/>
          </a:xfrm>
          <a:prstGeom prst="rect">
            <a:avLst/>
          </a:prstGeom>
          <a:noFill/>
        </p:spPr>
        <p:txBody>
          <a:bodyPr wrap="square" rtlCol="0">
            <a:spAutoFit/>
          </a:bodyPr>
          <a:lstStyle/>
          <a:p>
            <a:r>
              <a:rPr lang="en-US" sz="3600" dirty="0">
                <a:solidFill>
                  <a:srgbClr val="747272"/>
                </a:solidFill>
                <a:latin typeface="Corbel" panose="020B0503020204020204" pitchFamily="34" charset="0"/>
              </a:rPr>
              <a:t>Client Certificates</a:t>
            </a:r>
          </a:p>
          <a:p>
            <a:r>
              <a:rPr lang="en-US" sz="3600" dirty="0">
                <a:solidFill>
                  <a:srgbClr val="747272"/>
                </a:solidFill>
                <a:latin typeface="Corbel" panose="020B0503020204020204" pitchFamily="34" charset="0"/>
              </a:rPr>
              <a:t>Basic Auth</a:t>
            </a:r>
          </a:p>
          <a:p>
            <a:r>
              <a:rPr lang="en-US" sz="3600" dirty="0">
                <a:solidFill>
                  <a:srgbClr val="747272"/>
                </a:solidFill>
                <a:latin typeface="Corbel" panose="020B0503020204020204" pitchFamily="34" charset="0"/>
              </a:rPr>
              <a:t>Digest Auth</a:t>
            </a:r>
          </a:p>
          <a:p>
            <a:r>
              <a:rPr lang="en-US" sz="3600" u="sng" dirty="0">
                <a:solidFill>
                  <a:schemeClr val="bg1"/>
                </a:solidFill>
                <a:latin typeface="Corbel" panose="020B0503020204020204" pitchFamily="34" charset="0"/>
              </a:rPr>
              <a:t>API Keys</a:t>
            </a:r>
          </a:p>
          <a:p>
            <a:r>
              <a:rPr lang="en-US" sz="3600" dirty="0">
                <a:solidFill>
                  <a:srgbClr val="747272"/>
                </a:solidFill>
                <a:latin typeface="Corbel" panose="020B0503020204020204" pitchFamily="34" charset="0"/>
              </a:rPr>
              <a:t>JWT</a:t>
            </a:r>
          </a:p>
          <a:p>
            <a:r>
              <a:rPr lang="en-US" sz="3600" dirty="0">
                <a:solidFill>
                  <a:srgbClr val="747272"/>
                </a:solidFill>
                <a:latin typeface="Corbel" panose="020B0503020204020204" pitchFamily="34" charset="0"/>
              </a:rPr>
              <a:t>OAuth 1.0</a:t>
            </a:r>
          </a:p>
          <a:p>
            <a:r>
              <a:rPr lang="en-US" sz="3600" dirty="0">
                <a:solidFill>
                  <a:srgbClr val="747272"/>
                </a:solidFill>
                <a:latin typeface="Corbel" panose="020B0503020204020204" pitchFamily="34" charset="0"/>
              </a:rPr>
              <a:t>OAuth 2.0</a:t>
            </a:r>
          </a:p>
          <a:p>
            <a:r>
              <a:rPr lang="en-US" sz="3600" dirty="0">
                <a:solidFill>
                  <a:srgbClr val="747272"/>
                </a:solidFill>
                <a:latin typeface="Corbel" panose="020B0503020204020204" pitchFamily="34" charset="0"/>
              </a:rPr>
              <a:t>OpenID Connect</a:t>
            </a:r>
          </a:p>
          <a:p>
            <a:r>
              <a:rPr lang="en-US" sz="3600" dirty="0">
                <a:solidFill>
                  <a:srgbClr val="747272"/>
                </a:solidFill>
                <a:latin typeface="Corbel" panose="020B0503020204020204" pitchFamily="34" charset="0"/>
              </a:rPr>
              <a:t>AWS Cognito</a:t>
            </a:r>
          </a:p>
          <a:p>
            <a:r>
              <a:rPr lang="en-US" sz="3600" dirty="0">
                <a:solidFill>
                  <a:srgbClr val="747272"/>
                </a:solidFill>
                <a:latin typeface="Corbel" panose="020B0503020204020204" pitchFamily="34" charset="0"/>
              </a:rPr>
              <a:t>SAML</a:t>
            </a:r>
          </a:p>
          <a:p>
            <a:r>
              <a:rPr lang="en-US" sz="3600" dirty="0">
                <a:solidFill>
                  <a:srgbClr val="747272"/>
                </a:solidFill>
                <a:latin typeface="Corbel" panose="020B0503020204020204" pitchFamily="34" charset="0"/>
              </a:rPr>
              <a:t>WS-Security</a:t>
            </a:r>
          </a:p>
        </p:txBody>
      </p:sp>
      <p:sp>
        <p:nvSpPr>
          <p:cNvPr id="7" name="Content Placeholder 2">
            <a:extLst>
              <a:ext uri="{FF2B5EF4-FFF2-40B4-BE49-F238E27FC236}">
                <a16:creationId xmlns:a16="http://schemas.microsoft.com/office/drawing/2014/main" id="{0243CAE3-A19E-4EB9-8716-9E30E8301353}"/>
              </a:ext>
            </a:extLst>
          </p:cNvPr>
          <p:cNvSpPr txBox="1">
            <a:spLocks/>
          </p:cNvSpPr>
          <p:nvPr/>
        </p:nvSpPr>
        <p:spPr>
          <a:xfrm>
            <a:off x="3704095" y="3270142"/>
            <a:ext cx="8349360" cy="134158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000" kern="1200" baseline="0">
                <a:solidFill>
                  <a:srgbClr val="013947"/>
                </a:solidFill>
                <a:latin typeface="Corbel" panose="020B05030202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600" kern="1200" baseline="0">
                <a:solidFill>
                  <a:srgbClr val="013947"/>
                </a:solidFill>
                <a:latin typeface="Corbel" panose="020B0503020204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baseline="0">
                <a:solidFill>
                  <a:srgbClr val="013947"/>
                </a:solidFill>
                <a:latin typeface="Corbel" panose="020B0503020204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baseline="0">
                <a:solidFill>
                  <a:srgbClr val="013947"/>
                </a:solidFill>
                <a:latin typeface="Corbel" panose="020B0503020204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baseline="0">
                <a:solidFill>
                  <a:srgbClr val="013947"/>
                </a:solidFill>
                <a:latin typeface="Corbel" panose="020B05030202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3200" dirty="0">
              <a:solidFill>
                <a:srgbClr val="333F50"/>
              </a:solidFill>
            </a:endParaRPr>
          </a:p>
          <a:p>
            <a:endParaRPr lang="en-US" sz="3200" u="sng" dirty="0">
              <a:solidFill>
                <a:srgbClr val="333F50"/>
              </a:solidFill>
            </a:endParaRPr>
          </a:p>
          <a:p>
            <a:endParaRPr lang="en-US" sz="3200" dirty="0">
              <a:solidFill>
                <a:srgbClr val="333F50"/>
              </a:solidFill>
            </a:endParaRPr>
          </a:p>
          <a:p>
            <a:endParaRPr lang="en-US" sz="3200" dirty="0">
              <a:solidFill>
                <a:srgbClr val="333F50"/>
              </a:solidFill>
            </a:endParaRPr>
          </a:p>
        </p:txBody>
      </p:sp>
      <p:sp>
        <p:nvSpPr>
          <p:cNvPr id="14" name="Content Placeholder 2">
            <a:extLst>
              <a:ext uri="{FF2B5EF4-FFF2-40B4-BE49-F238E27FC236}">
                <a16:creationId xmlns:a16="http://schemas.microsoft.com/office/drawing/2014/main" id="{A1E4DD1B-DB0C-479F-88FF-F4BCCD7CA92C}"/>
              </a:ext>
            </a:extLst>
          </p:cNvPr>
          <p:cNvSpPr>
            <a:spLocks noGrp="1"/>
          </p:cNvSpPr>
          <p:nvPr>
            <p:ph idx="1"/>
          </p:nvPr>
        </p:nvSpPr>
        <p:spPr>
          <a:xfrm>
            <a:off x="3703205" y="356896"/>
            <a:ext cx="8350250" cy="794707"/>
          </a:xfrm>
        </p:spPr>
        <p:txBody>
          <a:bodyPr>
            <a:noAutofit/>
          </a:bodyPr>
          <a:lstStyle/>
          <a:p>
            <a:pPr marL="0" indent="0">
              <a:buNone/>
            </a:pPr>
            <a:r>
              <a:rPr lang="en-US" sz="3200" dirty="0">
                <a:solidFill>
                  <a:srgbClr val="333F50"/>
                </a:solidFill>
              </a:rPr>
              <a:t>API Keys as </a:t>
            </a:r>
            <a:r>
              <a:rPr lang="en-US" sz="3200" b="1" dirty="0">
                <a:solidFill>
                  <a:srgbClr val="333F50"/>
                </a:solidFill>
              </a:rPr>
              <a:t>cryptographic keys (HMAC)</a:t>
            </a:r>
            <a:r>
              <a:rPr lang="en-US" sz="3200" dirty="0">
                <a:solidFill>
                  <a:srgbClr val="333F50"/>
                </a:solidFill>
              </a:rPr>
              <a:t>…</a:t>
            </a:r>
          </a:p>
        </p:txBody>
      </p:sp>
      <p:sp>
        <p:nvSpPr>
          <p:cNvPr id="8" name="Content Placeholder 2">
            <a:extLst>
              <a:ext uri="{FF2B5EF4-FFF2-40B4-BE49-F238E27FC236}">
                <a16:creationId xmlns:a16="http://schemas.microsoft.com/office/drawing/2014/main" id="{38D47209-382E-4398-B459-EB4AB82C9A23}"/>
              </a:ext>
            </a:extLst>
          </p:cNvPr>
          <p:cNvSpPr txBox="1">
            <a:spLocks/>
          </p:cNvSpPr>
          <p:nvPr/>
        </p:nvSpPr>
        <p:spPr>
          <a:xfrm>
            <a:off x="3703205" y="1928553"/>
            <a:ext cx="8350250" cy="313939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000" kern="1200" baseline="0">
                <a:solidFill>
                  <a:srgbClr val="013947"/>
                </a:solidFill>
                <a:latin typeface="Corbel" panose="020B05030202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600" kern="1200" baseline="0">
                <a:solidFill>
                  <a:srgbClr val="013947"/>
                </a:solidFill>
                <a:latin typeface="Corbel" panose="020B0503020204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baseline="0">
                <a:solidFill>
                  <a:srgbClr val="013947"/>
                </a:solidFill>
                <a:latin typeface="Corbel" panose="020B0503020204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baseline="0">
                <a:solidFill>
                  <a:srgbClr val="013947"/>
                </a:solidFill>
                <a:latin typeface="Corbel" panose="020B0503020204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baseline="0">
                <a:solidFill>
                  <a:srgbClr val="013947"/>
                </a:solidFill>
                <a:latin typeface="Corbel" panose="020B05030202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dirty="0">
                <a:solidFill>
                  <a:srgbClr val="333F50"/>
                </a:solidFill>
              </a:rPr>
              <a:t>Custom version of Digest Auth, using API Key instead of password</a:t>
            </a:r>
            <a:br>
              <a:rPr lang="en-US" sz="3200" dirty="0">
                <a:solidFill>
                  <a:srgbClr val="333F50"/>
                </a:solidFill>
              </a:rPr>
            </a:br>
            <a:endParaRPr lang="en-US" sz="3200" dirty="0">
              <a:solidFill>
                <a:srgbClr val="333F50"/>
              </a:solidFill>
            </a:endParaRPr>
          </a:p>
          <a:p>
            <a:r>
              <a:rPr lang="en-US" sz="3200" dirty="0">
                <a:solidFill>
                  <a:srgbClr val="333F50"/>
                </a:solidFill>
              </a:rPr>
              <a:t>Does not prevent secure password storage</a:t>
            </a:r>
          </a:p>
        </p:txBody>
      </p:sp>
    </p:spTree>
    <p:extLst>
      <p:ext uri="{BB962C8B-B14F-4D97-AF65-F5344CB8AC3E}">
        <p14:creationId xmlns:p14="http://schemas.microsoft.com/office/powerpoint/2010/main" val="118104669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05934" y="2380192"/>
            <a:ext cx="10515600" cy="1325563"/>
          </a:xfrm>
        </p:spPr>
        <p:txBody>
          <a:bodyPr>
            <a:normAutofit/>
          </a:bodyPr>
          <a:lstStyle/>
          <a:p>
            <a:pPr algn="ctr"/>
            <a:r>
              <a:rPr lang="en-US" sz="4800" dirty="0"/>
              <a:t>This is not an advanced security session!</a:t>
            </a:r>
          </a:p>
        </p:txBody>
      </p:sp>
      <p:grpSp>
        <p:nvGrpSpPr>
          <p:cNvPr id="3" name="Group 2">
            <a:extLst>
              <a:ext uri="{FF2B5EF4-FFF2-40B4-BE49-F238E27FC236}">
                <a16:creationId xmlns:a16="http://schemas.microsoft.com/office/drawing/2014/main" id="{78F703E0-1E61-4E3C-B378-5DD33E24A730}"/>
              </a:ext>
            </a:extLst>
          </p:cNvPr>
          <p:cNvGrpSpPr/>
          <p:nvPr/>
        </p:nvGrpSpPr>
        <p:grpSpPr>
          <a:xfrm>
            <a:off x="736141" y="4541951"/>
            <a:ext cx="1870484" cy="2318639"/>
            <a:chOff x="170623" y="1878937"/>
            <a:chExt cx="1557350" cy="1930480"/>
          </a:xfrm>
          <a:solidFill>
            <a:srgbClr val="0070C0"/>
          </a:solidFill>
        </p:grpSpPr>
        <p:grpSp>
          <p:nvGrpSpPr>
            <p:cNvPr id="4" name="Group 3">
              <a:extLst>
                <a:ext uri="{FF2B5EF4-FFF2-40B4-BE49-F238E27FC236}">
                  <a16:creationId xmlns:a16="http://schemas.microsoft.com/office/drawing/2014/main" id="{DC02DE53-6A21-40C9-A455-A2F407A31743}"/>
                </a:ext>
              </a:extLst>
            </p:cNvPr>
            <p:cNvGrpSpPr/>
            <p:nvPr/>
          </p:nvGrpSpPr>
          <p:grpSpPr>
            <a:xfrm>
              <a:off x="170623" y="1878937"/>
              <a:ext cx="1557350" cy="1930480"/>
              <a:chOff x="1401763" y="4727575"/>
              <a:chExt cx="1716088" cy="2127250"/>
            </a:xfrm>
            <a:grpFill/>
          </p:grpSpPr>
          <p:sp>
            <p:nvSpPr>
              <p:cNvPr id="6" name="Freeform 10">
                <a:extLst>
                  <a:ext uri="{FF2B5EF4-FFF2-40B4-BE49-F238E27FC236}">
                    <a16:creationId xmlns:a16="http://schemas.microsoft.com/office/drawing/2014/main" id="{0E9A1D10-2524-407E-A17F-5CBCE5B0A917}"/>
                  </a:ext>
                </a:extLst>
              </p:cNvPr>
              <p:cNvSpPr>
                <a:spLocks noEditPoints="1"/>
              </p:cNvSpPr>
              <p:nvPr/>
            </p:nvSpPr>
            <p:spPr bwMode="auto">
              <a:xfrm>
                <a:off x="1401763" y="4727575"/>
                <a:ext cx="1716088" cy="2127250"/>
              </a:xfrm>
              <a:custGeom>
                <a:avLst/>
                <a:gdLst>
                  <a:gd name="T0" fmla="*/ 237 w 529"/>
                  <a:gd name="T1" fmla="*/ 656 h 656"/>
                  <a:gd name="T2" fmla="*/ 234 w 529"/>
                  <a:gd name="T3" fmla="*/ 653 h 656"/>
                  <a:gd name="T4" fmla="*/ 265 w 529"/>
                  <a:gd name="T5" fmla="*/ 432 h 656"/>
                  <a:gd name="T6" fmla="*/ 251 w 529"/>
                  <a:gd name="T7" fmla="*/ 410 h 656"/>
                  <a:gd name="T8" fmla="*/ 273 w 529"/>
                  <a:gd name="T9" fmla="*/ 386 h 656"/>
                  <a:gd name="T10" fmla="*/ 188 w 529"/>
                  <a:gd name="T11" fmla="*/ 341 h 656"/>
                  <a:gd name="T12" fmla="*/ 192 w 529"/>
                  <a:gd name="T13" fmla="*/ 300 h 656"/>
                  <a:gd name="T14" fmla="*/ 269 w 529"/>
                  <a:gd name="T15" fmla="*/ 329 h 656"/>
                  <a:gd name="T16" fmla="*/ 339 w 529"/>
                  <a:gd name="T17" fmla="*/ 302 h 656"/>
                  <a:gd name="T18" fmla="*/ 344 w 529"/>
                  <a:gd name="T19" fmla="*/ 335 h 656"/>
                  <a:gd name="T20" fmla="*/ 275 w 529"/>
                  <a:gd name="T21" fmla="*/ 387 h 656"/>
                  <a:gd name="T22" fmla="*/ 296 w 529"/>
                  <a:gd name="T23" fmla="*/ 411 h 656"/>
                  <a:gd name="T24" fmla="*/ 283 w 529"/>
                  <a:gd name="T25" fmla="*/ 433 h 656"/>
                  <a:gd name="T26" fmla="*/ 308 w 529"/>
                  <a:gd name="T27" fmla="*/ 653 h 656"/>
                  <a:gd name="T28" fmla="*/ 306 w 529"/>
                  <a:gd name="T29" fmla="*/ 656 h 656"/>
                  <a:gd name="T30" fmla="*/ 526 w 529"/>
                  <a:gd name="T31" fmla="*/ 656 h 656"/>
                  <a:gd name="T32" fmla="*/ 526 w 529"/>
                  <a:gd name="T33" fmla="*/ 529 h 656"/>
                  <a:gd name="T34" fmla="*/ 515 w 529"/>
                  <a:gd name="T35" fmla="*/ 438 h 656"/>
                  <a:gd name="T36" fmla="*/ 425 w 529"/>
                  <a:gd name="T37" fmla="*/ 376 h 656"/>
                  <a:gd name="T38" fmla="*/ 355 w 529"/>
                  <a:gd name="T39" fmla="*/ 336 h 656"/>
                  <a:gd name="T40" fmla="*/ 350 w 529"/>
                  <a:gd name="T41" fmla="*/ 291 h 656"/>
                  <a:gd name="T42" fmla="*/ 349 w 529"/>
                  <a:gd name="T43" fmla="*/ 291 h 656"/>
                  <a:gd name="T44" fmla="*/ 382 w 529"/>
                  <a:gd name="T45" fmla="*/ 154 h 656"/>
                  <a:gd name="T46" fmla="*/ 361 w 529"/>
                  <a:gd name="T47" fmla="*/ 42 h 656"/>
                  <a:gd name="T48" fmla="*/ 148 w 529"/>
                  <a:gd name="T49" fmla="*/ 50 h 656"/>
                  <a:gd name="T50" fmla="*/ 135 w 529"/>
                  <a:gd name="T51" fmla="*/ 130 h 656"/>
                  <a:gd name="T52" fmla="*/ 141 w 529"/>
                  <a:gd name="T53" fmla="*/ 147 h 656"/>
                  <a:gd name="T54" fmla="*/ 141 w 529"/>
                  <a:gd name="T55" fmla="*/ 156 h 656"/>
                  <a:gd name="T56" fmla="*/ 180 w 529"/>
                  <a:gd name="T57" fmla="*/ 287 h 656"/>
                  <a:gd name="T58" fmla="*/ 176 w 529"/>
                  <a:gd name="T59" fmla="*/ 344 h 656"/>
                  <a:gd name="T60" fmla="*/ 75 w 529"/>
                  <a:gd name="T61" fmla="*/ 386 h 656"/>
                  <a:gd name="T62" fmla="*/ 2 w 529"/>
                  <a:gd name="T63" fmla="*/ 516 h 656"/>
                  <a:gd name="T64" fmla="*/ 2 w 529"/>
                  <a:gd name="T65" fmla="*/ 528 h 656"/>
                  <a:gd name="T66" fmla="*/ 2 w 529"/>
                  <a:gd name="T67" fmla="*/ 528 h 656"/>
                  <a:gd name="T68" fmla="*/ 2 w 529"/>
                  <a:gd name="T69" fmla="*/ 533 h 656"/>
                  <a:gd name="T70" fmla="*/ 2 w 529"/>
                  <a:gd name="T71" fmla="*/ 536 h 656"/>
                  <a:gd name="T72" fmla="*/ 2 w 529"/>
                  <a:gd name="T73" fmla="*/ 656 h 656"/>
                  <a:gd name="T74" fmla="*/ 237 w 529"/>
                  <a:gd name="T75" fmla="*/ 656 h 656"/>
                  <a:gd name="T76" fmla="*/ 152 w 529"/>
                  <a:gd name="T77" fmla="*/ 178 h 656"/>
                  <a:gd name="T78" fmla="*/ 168 w 529"/>
                  <a:gd name="T79" fmla="*/ 109 h 656"/>
                  <a:gd name="T80" fmla="*/ 258 w 529"/>
                  <a:gd name="T81" fmla="*/ 138 h 656"/>
                  <a:gd name="T82" fmla="*/ 358 w 529"/>
                  <a:gd name="T83" fmla="*/ 101 h 656"/>
                  <a:gd name="T84" fmla="*/ 371 w 529"/>
                  <a:gd name="T85" fmla="*/ 143 h 656"/>
                  <a:gd name="T86" fmla="*/ 336 w 529"/>
                  <a:gd name="T87" fmla="*/ 291 h 656"/>
                  <a:gd name="T88" fmla="*/ 269 w 529"/>
                  <a:gd name="T89" fmla="*/ 319 h 656"/>
                  <a:gd name="T90" fmla="*/ 195 w 529"/>
                  <a:gd name="T91" fmla="*/ 289 h 656"/>
                  <a:gd name="T92" fmla="*/ 152 w 529"/>
                  <a:gd name="T93" fmla="*/ 178 h 6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9" h="656">
                    <a:moveTo>
                      <a:pt x="237" y="656"/>
                    </a:moveTo>
                    <a:cubicBezTo>
                      <a:pt x="234" y="653"/>
                      <a:pt x="234" y="653"/>
                      <a:pt x="234" y="653"/>
                    </a:cubicBezTo>
                    <a:cubicBezTo>
                      <a:pt x="265" y="432"/>
                      <a:pt x="265" y="432"/>
                      <a:pt x="265" y="432"/>
                    </a:cubicBezTo>
                    <a:cubicBezTo>
                      <a:pt x="251" y="410"/>
                      <a:pt x="251" y="410"/>
                      <a:pt x="251" y="410"/>
                    </a:cubicBezTo>
                    <a:cubicBezTo>
                      <a:pt x="273" y="386"/>
                      <a:pt x="273" y="386"/>
                      <a:pt x="273" y="386"/>
                    </a:cubicBezTo>
                    <a:cubicBezTo>
                      <a:pt x="188" y="341"/>
                      <a:pt x="188" y="341"/>
                      <a:pt x="188" y="341"/>
                    </a:cubicBezTo>
                    <a:cubicBezTo>
                      <a:pt x="193" y="328"/>
                      <a:pt x="193" y="312"/>
                      <a:pt x="192" y="300"/>
                    </a:cubicBezTo>
                    <a:cubicBezTo>
                      <a:pt x="212" y="319"/>
                      <a:pt x="238" y="329"/>
                      <a:pt x="269" y="329"/>
                    </a:cubicBezTo>
                    <a:cubicBezTo>
                      <a:pt x="297" y="329"/>
                      <a:pt x="321" y="320"/>
                      <a:pt x="339" y="302"/>
                    </a:cubicBezTo>
                    <a:cubicBezTo>
                      <a:pt x="339" y="315"/>
                      <a:pt x="341" y="326"/>
                      <a:pt x="344" y="335"/>
                    </a:cubicBezTo>
                    <a:cubicBezTo>
                      <a:pt x="275" y="387"/>
                      <a:pt x="275" y="387"/>
                      <a:pt x="275" y="387"/>
                    </a:cubicBezTo>
                    <a:cubicBezTo>
                      <a:pt x="296" y="411"/>
                      <a:pt x="296" y="411"/>
                      <a:pt x="296" y="411"/>
                    </a:cubicBezTo>
                    <a:cubicBezTo>
                      <a:pt x="283" y="433"/>
                      <a:pt x="283" y="433"/>
                      <a:pt x="283" y="433"/>
                    </a:cubicBezTo>
                    <a:cubicBezTo>
                      <a:pt x="308" y="653"/>
                      <a:pt x="308" y="653"/>
                      <a:pt x="308" y="653"/>
                    </a:cubicBezTo>
                    <a:cubicBezTo>
                      <a:pt x="306" y="656"/>
                      <a:pt x="306" y="656"/>
                      <a:pt x="306" y="656"/>
                    </a:cubicBezTo>
                    <a:cubicBezTo>
                      <a:pt x="526" y="656"/>
                      <a:pt x="526" y="656"/>
                      <a:pt x="526" y="656"/>
                    </a:cubicBezTo>
                    <a:cubicBezTo>
                      <a:pt x="526" y="529"/>
                      <a:pt x="526" y="529"/>
                      <a:pt x="526" y="529"/>
                    </a:cubicBezTo>
                    <a:cubicBezTo>
                      <a:pt x="529" y="506"/>
                      <a:pt x="529" y="472"/>
                      <a:pt x="515" y="438"/>
                    </a:cubicBezTo>
                    <a:cubicBezTo>
                      <a:pt x="505" y="416"/>
                      <a:pt x="473" y="399"/>
                      <a:pt x="425" y="376"/>
                    </a:cubicBezTo>
                    <a:cubicBezTo>
                      <a:pt x="405" y="365"/>
                      <a:pt x="371" y="345"/>
                      <a:pt x="355" y="336"/>
                    </a:cubicBezTo>
                    <a:cubicBezTo>
                      <a:pt x="350" y="327"/>
                      <a:pt x="348" y="312"/>
                      <a:pt x="350" y="291"/>
                    </a:cubicBezTo>
                    <a:cubicBezTo>
                      <a:pt x="349" y="291"/>
                      <a:pt x="349" y="291"/>
                      <a:pt x="349" y="291"/>
                    </a:cubicBezTo>
                    <a:cubicBezTo>
                      <a:pt x="381" y="249"/>
                      <a:pt x="383" y="184"/>
                      <a:pt x="382" y="154"/>
                    </a:cubicBezTo>
                    <a:cubicBezTo>
                      <a:pt x="389" y="102"/>
                      <a:pt x="396" y="71"/>
                      <a:pt x="361" y="42"/>
                    </a:cubicBezTo>
                    <a:cubicBezTo>
                      <a:pt x="311" y="1"/>
                      <a:pt x="188" y="0"/>
                      <a:pt x="148" y="50"/>
                    </a:cubicBezTo>
                    <a:cubicBezTo>
                      <a:pt x="128" y="75"/>
                      <a:pt x="123" y="93"/>
                      <a:pt x="135" y="130"/>
                    </a:cubicBezTo>
                    <a:cubicBezTo>
                      <a:pt x="137" y="136"/>
                      <a:pt x="139" y="142"/>
                      <a:pt x="141" y="147"/>
                    </a:cubicBezTo>
                    <a:cubicBezTo>
                      <a:pt x="141" y="150"/>
                      <a:pt x="141" y="153"/>
                      <a:pt x="141" y="156"/>
                    </a:cubicBezTo>
                    <a:cubicBezTo>
                      <a:pt x="141" y="160"/>
                      <a:pt x="140" y="237"/>
                      <a:pt x="180" y="287"/>
                    </a:cubicBezTo>
                    <a:cubicBezTo>
                      <a:pt x="181" y="293"/>
                      <a:pt x="187" y="326"/>
                      <a:pt x="176" y="344"/>
                    </a:cubicBezTo>
                    <a:cubicBezTo>
                      <a:pt x="156" y="352"/>
                      <a:pt x="109" y="373"/>
                      <a:pt x="75" y="386"/>
                    </a:cubicBezTo>
                    <a:cubicBezTo>
                      <a:pt x="30" y="403"/>
                      <a:pt x="0" y="427"/>
                      <a:pt x="2" y="516"/>
                    </a:cubicBezTo>
                    <a:cubicBezTo>
                      <a:pt x="2" y="520"/>
                      <a:pt x="2" y="524"/>
                      <a:pt x="2" y="528"/>
                    </a:cubicBezTo>
                    <a:cubicBezTo>
                      <a:pt x="2" y="528"/>
                      <a:pt x="2" y="528"/>
                      <a:pt x="2" y="528"/>
                    </a:cubicBezTo>
                    <a:cubicBezTo>
                      <a:pt x="2" y="533"/>
                      <a:pt x="2" y="533"/>
                      <a:pt x="2" y="533"/>
                    </a:cubicBezTo>
                    <a:cubicBezTo>
                      <a:pt x="2" y="534"/>
                      <a:pt x="2" y="535"/>
                      <a:pt x="2" y="536"/>
                    </a:cubicBezTo>
                    <a:cubicBezTo>
                      <a:pt x="2" y="656"/>
                      <a:pt x="2" y="656"/>
                      <a:pt x="2" y="656"/>
                    </a:cubicBezTo>
                    <a:lnTo>
                      <a:pt x="237" y="656"/>
                    </a:lnTo>
                    <a:close/>
                    <a:moveTo>
                      <a:pt x="152" y="178"/>
                    </a:moveTo>
                    <a:cubicBezTo>
                      <a:pt x="156" y="147"/>
                      <a:pt x="167" y="117"/>
                      <a:pt x="168" y="109"/>
                    </a:cubicBezTo>
                    <a:cubicBezTo>
                      <a:pt x="173" y="116"/>
                      <a:pt x="202" y="138"/>
                      <a:pt x="258" y="138"/>
                    </a:cubicBezTo>
                    <a:cubicBezTo>
                      <a:pt x="323" y="138"/>
                      <a:pt x="358" y="101"/>
                      <a:pt x="358" y="101"/>
                    </a:cubicBezTo>
                    <a:cubicBezTo>
                      <a:pt x="358" y="101"/>
                      <a:pt x="365" y="119"/>
                      <a:pt x="371" y="143"/>
                    </a:cubicBezTo>
                    <a:cubicBezTo>
                      <a:pt x="372" y="160"/>
                      <a:pt x="376" y="246"/>
                      <a:pt x="336" y="291"/>
                    </a:cubicBezTo>
                    <a:cubicBezTo>
                      <a:pt x="319" y="309"/>
                      <a:pt x="296" y="319"/>
                      <a:pt x="269" y="319"/>
                    </a:cubicBezTo>
                    <a:cubicBezTo>
                      <a:pt x="239" y="319"/>
                      <a:pt x="214" y="309"/>
                      <a:pt x="195" y="289"/>
                    </a:cubicBezTo>
                    <a:cubicBezTo>
                      <a:pt x="164" y="257"/>
                      <a:pt x="155" y="207"/>
                      <a:pt x="152" y="178"/>
                    </a:cubicBezTo>
                    <a:close/>
                  </a:path>
                </a:pathLst>
              </a:custGeom>
              <a:grpFill/>
              <a:ln>
                <a:noFill/>
              </a:ln>
            </p:spPr>
            <p:txBody>
              <a:bodyPr vert="horz" wrap="square" lIns="68580" tIns="34290" rIns="68580" bIns="3429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sz="1800" dirty="0">
                  <a:solidFill>
                    <a:schemeClr val="bg1"/>
                  </a:solidFill>
                </a:endParaRPr>
              </a:p>
            </p:txBody>
          </p:sp>
          <p:sp>
            <p:nvSpPr>
              <p:cNvPr id="7" name="Freeform 11">
                <a:extLst>
                  <a:ext uri="{FF2B5EF4-FFF2-40B4-BE49-F238E27FC236}">
                    <a16:creationId xmlns:a16="http://schemas.microsoft.com/office/drawing/2014/main" id="{7ECBD07A-92CC-4E28-B726-91AA72D16940}"/>
                  </a:ext>
                </a:extLst>
              </p:cNvPr>
              <p:cNvSpPr>
                <a:spLocks/>
              </p:cNvSpPr>
              <p:nvPr/>
            </p:nvSpPr>
            <p:spPr bwMode="auto">
              <a:xfrm>
                <a:off x="2109788" y="5561013"/>
                <a:ext cx="311150" cy="93663"/>
              </a:xfrm>
              <a:custGeom>
                <a:avLst/>
                <a:gdLst>
                  <a:gd name="T0" fmla="*/ 48 w 96"/>
                  <a:gd name="T1" fmla="*/ 9 h 29"/>
                  <a:gd name="T2" fmla="*/ 17 w 96"/>
                  <a:gd name="T3" fmla="*/ 12 h 29"/>
                  <a:gd name="T4" fmla="*/ 0 w 96"/>
                  <a:gd name="T5" fmla="*/ 20 h 29"/>
                  <a:gd name="T6" fmla="*/ 49 w 96"/>
                  <a:gd name="T7" fmla="*/ 19 h 29"/>
                  <a:gd name="T8" fmla="*/ 96 w 96"/>
                  <a:gd name="T9" fmla="*/ 25 h 29"/>
                  <a:gd name="T10" fmla="*/ 76 w 96"/>
                  <a:gd name="T11" fmla="*/ 13 h 29"/>
                  <a:gd name="T12" fmla="*/ 48 w 96"/>
                  <a:gd name="T13" fmla="*/ 9 h 29"/>
                </a:gdLst>
                <a:ahLst/>
                <a:cxnLst>
                  <a:cxn ang="0">
                    <a:pos x="T0" y="T1"/>
                  </a:cxn>
                  <a:cxn ang="0">
                    <a:pos x="T2" y="T3"/>
                  </a:cxn>
                  <a:cxn ang="0">
                    <a:pos x="T4" y="T5"/>
                  </a:cxn>
                  <a:cxn ang="0">
                    <a:pos x="T6" y="T7"/>
                  </a:cxn>
                  <a:cxn ang="0">
                    <a:pos x="T8" y="T9"/>
                  </a:cxn>
                  <a:cxn ang="0">
                    <a:pos x="T10" y="T11"/>
                  </a:cxn>
                  <a:cxn ang="0">
                    <a:pos x="T12" y="T13"/>
                  </a:cxn>
                </a:cxnLst>
                <a:rect l="0" t="0" r="r" b="b"/>
                <a:pathLst>
                  <a:path w="96" h="29">
                    <a:moveTo>
                      <a:pt x="48" y="9"/>
                    </a:moveTo>
                    <a:cubicBezTo>
                      <a:pt x="48" y="9"/>
                      <a:pt x="31" y="0"/>
                      <a:pt x="17" y="12"/>
                    </a:cubicBezTo>
                    <a:cubicBezTo>
                      <a:pt x="8" y="20"/>
                      <a:pt x="0" y="20"/>
                      <a:pt x="0" y="20"/>
                    </a:cubicBezTo>
                    <a:cubicBezTo>
                      <a:pt x="0" y="20"/>
                      <a:pt x="34" y="29"/>
                      <a:pt x="49" y="19"/>
                    </a:cubicBezTo>
                    <a:cubicBezTo>
                      <a:pt x="62" y="27"/>
                      <a:pt x="96" y="25"/>
                      <a:pt x="96" y="25"/>
                    </a:cubicBezTo>
                    <a:cubicBezTo>
                      <a:pt x="96" y="25"/>
                      <a:pt x="83" y="17"/>
                      <a:pt x="76" y="13"/>
                    </a:cubicBezTo>
                    <a:cubicBezTo>
                      <a:pt x="70" y="9"/>
                      <a:pt x="60" y="3"/>
                      <a:pt x="48" y="9"/>
                    </a:cubicBezTo>
                    <a:close/>
                  </a:path>
                </a:pathLst>
              </a:custGeom>
              <a:grpFill/>
              <a:ln>
                <a:noFill/>
              </a:ln>
            </p:spPr>
            <p:txBody>
              <a:bodyPr vert="horz" wrap="square" lIns="68580" tIns="34290" rIns="68580" bIns="3429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sz="1800">
                  <a:solidFill>
                    <a:schemeClr val="bg1"/>
                  </a:solidFill>
                </a:endParaRPr>
              </a:p>
            </p:txBody>
          </p:sp>
          <p:sp>
            <p:nvSpPr>
              <p:cNvPr id="8" name="Freeform 12">
                <a:extLst>
                  <a:ext uri="{FF2B5EF4-FFF2-40B4-BE49-F238E27FC236}">
                    <a16:creationId xmlns:a16="http://schemas.microsoft.com/office/drawing/2014/main" id="{8AC842D8-9296-4755-9922-4DAEBC4243A3}"/>
                  </a:ext>
                </a:extLst>
              </p:cNvPr>
              <p:cNvSpPr>
                <a:spLocks noEditPoints="1"/>
              </p:cNvSpPr>
              <p:nvPr/>
            </p:nvSpPr>
            <p:spPr bwMode="auto">
              <a:xfrm>
                <a:off x="1985963" y="5237163"/>
                <a:ext cx="534988" cy="219075"/>
              </a:xfrm>
              <a:custGeom>
                <a:avLst/>
                <a:gdLst>
                  <a:gd name="T0" fmla="*/ 71 w 165"/>
                  <a:gd name="T1" fmla="*/ 34 h 68"/>
                  <a:gd name="T2" fmla="*/ 71 w 165"/>
                  <a:gd name="T3" fmla="*/ 33 h 68"/>
                  <a:gd name="T4" fmla="*/ 82 w 165"/>
                  <a:gd name="T5" fmla="*/ 30 h 68"/>
                  <a:gd name="T6" fmla="*/ 93 w 165"/>
                  <a:gd name="T7" fmla="*/ 33 h 68"/>
                  <a:gd name="T8" fmla="*/ 93 w 165"/>
                  <a:gd name="T9" fmla="*/ 34 h 68"/>
                  <a:gd name="T10" fmla="*/ 128 w 165"/>
                  <a:gd name="T11" fmla="*/ 68 h 68"/>
                  <a:gd name="T12" fmla="*/ 162 w 165"/>
                  <a:gd name="T13" fmla="*/ 38 h 68"/>
                  <a:gd name="T14" fmla="*/ 165 w 165"/>
                  <a:gd name="T15" fmla="*/ 33 h 68"/>
                  <a:gd name="T16" fmla="*/ 165 w 165"/>
                  <a:gd name="T17" fmla="*/ 29 h 68"/>
                  <a:gd name="T18" fmla="*/ 161 w 165"/>
                  <a:gd name="T19" fmla="*/ 23 h 68"/>
                  <a:gd name="T20" fmla="*/ 128 w 165"/>
                  <a:gd name="T21" fmla="*/ 0 h 68"/>
                  <a:gd name="T22" fmla="*/ 95 w 165"/>
                  <a:gd name="T23" fmla="*/ 22 h 68"/>
                  <a:gd name="T24" fmla="*/ 71 w 165"/>
                  <a:gd name="T25" fmla="*/ 21 h 68"/>
                  <a:gd name="T26" fmla="*/ 69 w 165"/>
                  <a:gd name="T27" fmla="*/ 22 h 68"/>
                  <a:gd name="T28" fmla="*/ 36 w 165"/>
                  <a:gd name="T29" fmla="*/ 0 h 68"/>
                  <a:gd name="T30" fmla="*/ 3 w 165"/>
                  <a:gd name="T31" fmla="*/ 24 h 68"/>
                  <a:gd name="T32" fmla="*/ 0 w 165"/>
                  <a:gd name="T33" fmla="*/ 29 h 68"/>
                  <a:gd name="T34" fmla="*/ 0 w 165"/>
                  <a:gd name="T35" fmla="*/ 33 h 68"/>
                  <a:gd name="T36" fmla="*/ 2 w 165"/>
                  <a:gd name="T37" fmla="*/ 37 h 68"/>
                  <a:gd name="T38" fmla="*/ 36 w 165"/>
                  <a:gd name="T39" fmla="*/ 68 h 68"/>
                  <a:gd name="T40" fmla="*/ 71 w 165"/>
                  <a:gd name="T41" fmla="*/ 34 h 68"/>
                  <a:gd name="T42" fmla="*/ 128 w 165"/>
                  <a:gd name="T43" fmla="*/ 6 h 68"/>
                  <a:gd name="T44" fmla="*/ 156 w 165"/>
                  <a:gd name="T45" fmla="*/ 34 h 68"/>
                  <a:gd name="T46" fmla="*/ 128 w 165"/>
                  <a:gd name="T47" fmla="*/ 62 h 68"/>
                  <a:gd name="T48" fmla="*/ 99 w 165"/>
                  <a:gd name="T49" fmla="*/ 34 h 68"/>
                  <a:gd name="T50" fmla="*/ 128 w 165"/>
                  <a:gd name="T51" fmla="*/ 6 h 68"/>
                  <a:gd name="T52" fmla="*/ 9 w 165"/>
                  <a:gd name="T53" fmla="*/ 34 h 68"/>
                  <a:gd name="T54" fmla="*/ 36 w 165"/>
                  <a:gd name="T55" fmla="*/ 7 h 68"/>
                  <a:gd name="T56" fmla="*/ 63 w 165"/>
                  <a:gd name="T57" fmla="*/ 34 h 68"/>
                  <a:gd name="T58" fmla="*/ 36 w 165"/>
                  <a:gd name="T59" fmla="*/ 61 h 68"/>
                  <a:gd name="T60" fmla="*/ 9 w 165"/>
                  <a:gd name="T61" fmla="*/ 34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65" h="68">
                    <a:moveTo>
                      <a:pt x="71" y="34"/>
                    </a:moveTo>
                    <a:cubicBezTo>
                      <a:pt x="71" y="34"/>
                      <a:pt x="71" y="33"/>
                      <a:pt x="71" y="33"/>
                    </a:cubicBezTo>
                    <a:cubicBezTo>
                      <a:pt x="73" y="30"/>
                      <a:pt x="78" y="30"/>
                      <a:pt x="82" y="30"/>
                    </a:cubicBezTo>
                    <a:cubicBezTo>
                      <a:pt x="86" y="30"/>
                      <a:pt x="90" y="30"/>
                      <a:pt x="93" y="33"/>
                    </a:cubicBezTo>
                    <a:cubicBezTo>
                      <a:pt x="93" y="33"/>
                      <a:pt x="93" y="34"/>
                      <a:pt x="93" y="34"/>
                    </a:cubicBezTo>
                    <a:cubicBezTo>
                      <a:pt x="93" y="53"/>
                      <a:pt x="109" y="68"/>
                      <a:pt x="128" y="68"/>
                    </a:cubicBezTo>
                    <a:cubicBezTo>
                      <a:pt x="145" y="68"/>
                      <a:pt x="160" y="55"/>
                      <a:pt x="162" y="38"/>
                    </a:cubicBezTo>
                    <a:cubicBezTo>
                      <a:pt x="164" y="37"/>
                      <a:pt x="165" y="35"/>
                      <a:pt x="165" y="33"/>
                    </a:cubicBezTo>
                    <a:cubicBezTo>
                      <a:pt x="165" y="29"/>
                      <a:pt x="165" y="29"/>
                      <a:pt x="165" y="29"/>
                    </a:cubicBezTo>
                    <a:cubicBezTo>
                      <a:pt x="165" y="26"/>
                      <a:pt x="163" y="24"/>
                      <a:pt x="161" y="23"/>
                    </a:cubicBezTo>
                    <a:cubicBezTo>
                      <a:pt x="156" y="9"/>
                      <a:pt x="143" y="0"/>
                      <a:pt x="128" y="0"/>
                    </a:cubicBezTo>
                    <a:cubicBezTo>
                      <a:pt x="113" y="0"/>
                      <a:pt x="100" y="9"/>
                      <a:pt x="95" y="22"/>
                    </a:cubicBezTo>
                    <a:cubicBezTo>
                      <a:pt x="85" y="18"/>
                      <a:pt x="77" y="19"/>
                      <a:pt x="71" y="21"/>
                    </a:cubicBezTo>
                    <a:cubicBezTo>
                      <a:pt x="70" y="21"/>
                      <a:pt x="69" y="21"/>
                      <a:pt x="69" y="22"/>
                    </a:cubicBezTo>
                    <a:cubicBezTo>
                      <a:pt x="64" y="9"/>
                      <a:pt x="51" y="0"/>
                      <a:pt x="36" y="0"/>
                    </a:cubicBezTo>
                    <a:cubicBezTo>
                      <a:pt x="21" y="0"/>
                      <a:pt x="8" y="10"/>
                      <a:pt x="3" y="24"/>
                    </a:cubicBezTo>
                    <a:cubicBezTo>
                      <a:pt x="1" y="25"/>
                      <a:pt x="0" y="27"/>
                      <a:pt x="0" y="29"/>
                    </a:cubicBezTo>
                    <a:cubicBezTo>
                      <a:pt x="0" y="33"/>
                      <a:pt x="0" y="33"/>
                      <a:pt x="0" y="33"/>
                    </a:cubicBezTo>
                    <a:cubicBezTo>
                      <a:pt x="0" y="35"/>
                      <a:pt x="1" y="36"/>
                      <a:pt x="2" y="37"/>
                    </a:cubicBezTo>
                    <a:cubicBezTo>
                      <a:pt x="4" y="55"/>
                      <a:pt x="18" y="68"/>
                      <a:pt x="36" y="68"/>
                    </a:cubicBezTo>
                    <a:cubicBezTo>
                      <a:pt x="55" y="68"/>
                      <a:pt x="71" y="53"/>
                      <a:pt x="71" y="34"/>
                    </a:cubicBezTo>
                    <a:close/>
                    <a:moveTo>
                      <a:pt x="128" y="6"/>
                    </a:moveTo>
                    <a:cubicBezTo>
                      <a:pt x="143" y="6"/>
                      <a:pt x="156" y="18"/>
                      <a:pt x="156" y="34"/>
                    </a:cubicBezTo>
                    <a:cubicBezTo>
                      <a:pt x="156" y="50"/>
                      <a:pt x="143" y="62"/>
                      <a:pt x="128" y="62"/>
                    </a:cubicBezTo>
                    <a:cubicBezTo>
                      <a:pt x="112" y="62"/>
                      <a:pt x="99" y="50"/>
                      <a:pt x="99" y="34"/>
                    </a:cubicBezTo>
                    <a:cubicBezTo>
                      <a:pt x="99" y="18"/>
                      <a:pt x="112" y="6"/>
                      <a:pt x="128" y="6"/>
                    </a:cubicBezTo>
                    <a:close/>
                    <a:moveTo>
                      <a:pt x="9" y="34"/>
                    </a:moveTo>
                    <a:cubicBezTo>
                      <a:pt x="9" y="19"/>
                      <a:pt x="21" y="7"/>
                      <a:pt x="36" y="7"/>
                    </a:cubicBezTo>
                    <a:cubicBezTo>
                      <a:pt x="51" y="7"/>
                      <a:pt x="63" y="19"/>
                      <a:pt x="63" y="34"/>
                    </a:cubicBezTo>
                    <a:cubicBezTo>
                      <a:pt x="63" y="49"/>
                      <a:pt x="51" y="61"/>
                      <a:pt x="36" y="61"/>
                    </a:cubicBezTo>
                    <a:cubicBezTo>
                      <a:pt x="21" y="61"/>
                      <a:pt x="9" y="49"/>
                      <a:pt x="9" y="34"/>
                    </a:cubicBezTo>
                    <a:close/>
                  </a:path>
                </a:pathLst>
              </a:custGeom>
              <a:grpFill/>
              <a:ln>
                <a:noFill/>
              </a:ln>
            </p:spPr>
            <p:txBody>
              <a:bodyPr vert="horz" wrap="square" lIns="68580" tIns="34290" rIns="68580" bIns="3429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sz="1800">
                  <a:solidFill>
                    <a:schemeClr val="bg1"/>
                  </a:solidFill>
                </a:endParaRPr>
              </a:p>
            </p:txBody>
          </p:sp>
        </p:grpSp>
        <p:sp>
          <p:nvSpPr>
            <p:cNvPr id="5" name="Rectangle 4">
              <a:extLst>
                <a:ext uri="{FF2B5EF4-FFF2-40B4-BE49-F238E27FC236}">
                  <a16:creationId xmlns:a16="http://schemas.microsoft.com/office/drawing/2014/main" id="{98D9980D-C6E1-4E55-BCB2-47E660D5E3AD}"/>
                </a:ext>
              </a:extLst>
            </p:cNvPr>
            <p:cNvSpPr/>
            <p:nvPr/>
          </p:nvSpPr>
          <p:spPr>
            <a:xfrm>
              <a:off x="665899" y="3001390"/>
              <a:ext cx="618145" cy="80802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9" name="TextBox 108">
            <a:extLst>
              <a:ext uri="{FF2B5EF4-FFF2-40B4-BE49-F238E27FC236}">
                <a16:creationId xmlns:a16="http://schemas.microsoft.com/office/drawing/2014/main" id="{DDE4EF07-DAD4-4AA4-B81F-5C2239FA19AF}"/>
              </a:ext>
            </a:extLst>
          </p:cNvPr>
          <p:cNvSpPr txBox="1"/>
          <p:nvPr/>
        </p:nvSpPr>
        <p:spPr>
          <a:xfrm>
            <a:off x="3079442" y="3677674"/>
            <a:ext cx="4654455" cy="1200329"/>
          </a:xfrm>
          <a:prstGeom prst="rect">
            <a:avLst/>
          </a:prstGeom>
          <a:noFill/>
        </p:spPr>
        <p:txBody>
          <a:bodyPr wrap="square" rtlCol="0">
            <a:spAutoFit/>
          </a:bodyPr>
          <a:lstStyle/>
          <a:p>
            <a:r>
              <a:rPr lang="en-US" sz="2400" dirty="0">
                <a:solidFill>
                  <a:schemeClr val="bg1">
                    <a:lumMod val="50000"/>
                  </a:schemeClr>
                </a:solidFill>
                <a:latin typeface="Segoe Print" panose="02000600000000000000" pitchFamily="2" charset="0"/>
              </a:rPr>
              <a:t>This is me.</a:t>
            </a:r>
          </a:p>
          <a:p>
            <a:endParaRPr lang="en-US" sz="2400" dirty="0">
              <a:solidFill>
                <a:schemeClr val="bg1">
                  <a:lumMod val="50000"/>
                </a:schemeClr>
              </a:solidFill>
              <a:latin typeface="Segoe Print" panose="02000600000000000000" pitchFamily="2" charset="0"/>
            </a:endParaRPr>
          </a:p>
          <a:p>
            <a:r>
              <a:rPr lang="en-US" sz="2400" dirty="0">
                <a:solidFill>
                  <a:schemeClr val="bg1">
                    <a:lumMod val="50000"/>
                  </a:schemeClr>
                </a:solidFill>
                <a:latin typeface="Segoe Print" panose="02000600000000000000" pitchFamily="2" charset="0"/>
              </a:rPr>
              <a:t>I am not a security expert!</a:t>
            </a:r>
            <a:endParaRPr lang="en-US" dirty="0">
              <a:solidFill>
                <a:schemeClr val="bg1">
                  <a:lumMod val="50000"/>
                </a:schemeClr>
              </a:solidFill>
              <a:latin typeface="Segoe Print" panose="02000600000000000000" pitchFamily="2" charset="0"/>
            </a:endParaRPr>
          </a:p>
        </p:txBody>
      </p:sp>
      <p:grpSp>
        <p:nvGrpSpPr>
          <p:cNvPr id="110" name="Group 715">
            <a:extLst>
              <a:ext uri="{FF2B5EF4-FFF2-40B4-BE49-F238E27FC236}">
                <a16:creationId xmlns:a16="http://schemas.microsoft.com/office/drawing/2014/main" id="{545F9056-A332-4E37-AB95-F430077BDBE8}"/>
              </a:ext>
            </a:extLst>
          </p:cNvPr>
          <p:cNvGrpSpPr>
            <a:grpSpLocks noChangeAspect="1"/>
          </p:cNvGrpSpPr>
          <p:nvPr/>
        </p:nvGrpSpPr>
        <p:grpSpPr bwMode="auto">
          <a:xfrm rot="16584033" flipV="1">
            <a:off x="2158270" y="3810140"/>
            <a:ext cx="896710" cy="935396"/>
            <a:chOff x="1328" y="0"/>
            <a:chExt cx="3106" cy="3240"/>
          </a:xfrm>
        </p:grpSpPr>
        <p:sp>
          <p:nvSpPr>
            <p:cNvPr id="111" name="Freeform 716">
              <a:extLst>
                <a:ext uri="{FF2B5EF4-FFF2-40B4-BE49-F238E27FC236}">
                  <a16:creationId xmlns:a16="http://schemas.microsoft.com/office/drawing/2014/main" id="{73120147-8EE0-49ED-80F3-11C7CE4433F7}"/>
                </a:ext>
              </a:extLst>
            </p:cNvPr>
            <p:cNvSpPr>
              <a:spLocks/>
            </p:cNvSpPr>
            <p:nvPr userDrawn="1"/>
          </p:nvSpPr>
          <p:spPr bwMode="auto">
            <a:xfrm>
              <a:off x="4426" y="250"/>
              <a:ext cx="1" cy="29"/>
            </a:xfrm>
            <a:custGeom>
              <a:avLst/>
              <a:gdLst>
                <a:gd name="T0" fmla="*/ 0 w 1"/>
                <a:gd name="T1" fmla="*/ 14 h 20"/>
                <a:gd name="T2" fmla="*/ 1 w 1"/>
                <a:gd name="T3" fmla="*/ 0 h 20"/>
                <a:gd name="T4" fmla="*/ 0 w 1"/>
                <a:gd name="T5" fmla="*/ 14 h 20"/>
              </a:gdLst>
              <a:ahLst/>
              <a:cxnLst>
                <a:cxn ang="0">
                  <a:pos x="T0" y="T1"/>
                </a:cxn>
                <a:cxn ang="0">
                  <a:pos x="T2" y="T3"/>
                </a:cxn>
                <a:cxn ang="0">
                  <a:pos x="T4" y="T5"/>
                </a:cxn>
              </a:cxnLst>
              <a:rect l="0" t="0" r="r" b="b"/>
              <a:pathLst>
                <a:path w="1" h="20">
                  <a:moveTo>
                    <a:pt x="0" y="14"/>
                  </a:moveTo>
                  <a:cubicBezTo>
                    <a:pt x="0" y="11"/>
                    <a:pt x="1" y="5"/>
                    <a:pt x="1" y="0"/>
                  </a:cubicBezTo>
                  <a:cubicBezTo>
                    <a:pt x="1" y="13"/>
                    <a:pt x="0" y="20"/>
                    <a:pt x="0" y="14"/>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Freeform 717">
              <a:extLst>
                <a:ext uri="{FF2B5EF4-FFF2-40B4-BE49-F238E27FC236}">
                  <a16:creationId xmlns:a16="http://schemas.microsoft.com/office/drawing/2014/main" id="{1BB48DE8-F6E3-4BDE-93BE-A59F76AE442A}"/>
                </a:ext>
              </a:extLst>
            </p:cNvPr>
            <p:cNvSpPr>
              <a:spLocks/>
            </p:cNvSpPr>
            <p:nvPr userDrawn="1"/>
          </p:nvSpPr>
          <p:spPr bwMode="auto">
            <a:xfrm>
              <a:off x="4414" y="0"/>
              <a:ext cx="20" cy="250"/>
            </a:xfrm>
            <a:custGeom>
              <a:avLst/>
              <a:gdLst>
                <a:gd name="T0" fmla="*/ 11 w 14"/>
                <a:gd name="T1" fmla="*/ 6 h 174"/>
                <a:gd name="T2" fmla="*/ 9 w 14"/>
                <a:gd name="T3" fmla="*/ 174 h 174"/>
                <a:gd name="T4" fmla="*/ 14 w 14"/>
                <a:gd name="T5" fmla="*/ 8 h 174"/>
                <a:gd name="T6" fmla="*/ 9 w 14"/>
                <a:gd name="T7" fmla="*/ 17 h 174"/>
                <a:gd name="T8" fmla="*/ 11 w 14"/>
                <a:gd name="T9" fmla="*/ 0 h 174"/>
                <a:gd name="T10" fmla="*/ 11 w 14"/>
                <a:gd name="T11" fmla="*/ 6 h 174"/>
                <a:gd name="T12" fmla="*/ 11 w 14"/>
                <a:gd name="T13" fmla="*/ 32 h 174"/>
                <a:gd name="T14" fmla="*/ 11 w 14"/>
                <a:gd name="T15" fmla="*/ 6 h 174"/>
                <a:gd name="T16" fmla="*/ 11 w 14"/>
                <a:gd name="T17" fmla="*/ 6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174">
                  <a:moveTo>
                    <a:pt x="11" y="6"/>
                  </a:moveTo>
                  <a:cubicBezTo>
                    <a:pt x="13" y="62"/>
                    <a:pt x="13" y="118"/>
                    <a:pt x="9" y="174"/>
                  </a:cubicBezTo>
                  <a:cubicBezTo>
                    <a:pt x="11" y="119"/>
                    <a:pt x="3" y="63"/>
                    <a:pt x="14" y="8"/>
                  </a:cubicBezTo>
                  <a:cubicBezTo>
                    <a:pt x="14" y="12"/>
                    <a:pt x="12" y="16"/>
                    <a:pt x="9" y="17"/>
                  </a:cubicBezTo>
                  <a:cubicBezTo>
                    <a:pt x="11" y="12"/>
                    <a:pt x="11" y="6"/>
                    <a:pt x="11" y="0"/>
                  </a:cubicBezTo>
                  <a:cubicBezTo>
                    <a:pt x="12" y="24"/>
                    <a:pt x="0" y="48"/>
                    <a:pt x="11" y="6"/>
                  </a:cubicBezTo>
                  <a:cubicBezTo>
                    <a:pt x="11" y="15"/>
                    <a:pt x="12" y="24"/>
                    <a:pt x="11" y="32"/>
                  </a:cubicBezTo>
                  <a:cubicBezTo>
                    <a:pt x="13" y="24"/>
                    <a:pt x="9" y="14"/>
                    <a:pt x="11" y="6"/>
                  </a:cubicBezTo>
                  <a:cubicBezTo>
                    <a:pt x="13" y="62"/>
                    <a:pt x="9" y="13"/>
                    <a:pt x="11" y="6"/>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Freeform 718">
              <a:extLst>
                <a:ext uri="{FF2B5EF4-FFF2-40B4-BE49-F238E27FC236}">
                  <a16:creationId xmlns:a16="http://schemas.microsoft.com/office/drawing/2014/main" id="{2F0C284A-BB56-45EF-9AC5-E6D23F1974DE}"/>
                </a:ext>
              </a:extLst>
            </p:cNvPr>
            <p:cNvSpPr>
              <a:spLocks/>
            </p:cNvSpPr>
            <p:nvPr userDrawn="1"/>
          </p:nvSpPr>
          <p:spPr bwMode="auto">
            <a:xfrm>
              <a:off x="4416" y="198"/>
              <a:ext cx="4" cy="84"/>
            </a:xfrm>
            <a:custGeom>
              <a:avLst/>
              <a:gdLst>
                <a:gd name="T0" fmla="*/ 0 w 3"/>
                <a:gd name="T1" fmla="*/ 58 h 58"/>
                <a:gd name="T2" fmla="*/ 3 w 3"/>
                <a:gd name="T3" fmla="*/ 0 h 58"/>
                <a:gd name="T4" fmla="*/ 0 w 3"/>
                <a:gd name="T5" fmla="*/ 58 h 58"/>
              </a:gdLst>
              <a:ahLst/>
              <a:cxnLst>
                <a:cxn ang="0">
                  <a:pos x="T0" y="T1"/>
                </a:cxn>
                <a:cxn ang="0">
                  <a:pos x="T2" y="T3"/>
                </a:cxn>
                <a:cxn ang="0">
                  <a:pos x="T4" y="T5"/>
                </a:cxn>
              </a:cxnLst>
              <a:rect l="0" t="0" r="r" b="b"/>
              <a:pathLst>
                <a:path w="3" h="58">
                  <a:moveTo>
                    <a:pt x="0" y="58"/>
                  </a:moveTo>
                  <a:cubicBezTo>
                    <a:pt x="1" y="39"/>
                    <a:pt x="2" y="19"/>
                    <a:pt x="3" y="0"/>
                  </a:cubicBezTo>
                  <a:cubicBezTo>
                    <a:pt x="3" y="34"/>
                    <a:pt x="1" y="28"/>
                    <a:pt x="0" y="58"/>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Freeform 719">
              <a:extLst>
                <a:ext uri="{FF2B5EF4-FFF2-40B4-BE49-F238E27FC236}">
                  <a16:creationId xmlns:a16="http://schemas.microsoft.com/office/drawing/2014/main" id="{07FF5117-755C-47F2-B3D7-E1DB1B294D9E}"/>
                </a:ext>
              </a:extLst>
            </p:cNvPr>
            <p:cNvSpPr>
              <a:spLocks/>
            </p:cNvSpPr>
            <p:nvPr userDrawn="1"/>
          </p:nvSpPr>
          <p:spPr bwMode="auto">
            <a:xfrm>
              <a:off x="4420" y="224"/>
              <a:ext cx="4" cy="77"/>
            </a:xfrm>
            <a:custGeom>
              <a:avLst/>
              <a:gdLst>
                <a:gd name="T0" fmla="*/ 2 w 3"/>
                <a:gd name="T1" fmla="*/ 19 h 53"/>
                <a:gd name="T2" fmla="*/ 0 w 3"/>
                <a:gd name="T3" fmla="*/ 53 h 53"/>
                <a:gd name="T4" fmla="*/ 2 w 3"/>
                <a:gd name="T5" fmla="*/ 19 h 53"/>
                <a:gd name="T6" fmla="*/ 2 w 3"/>
                <a:gd name="T7" fmla="*/ 27 h 53"/>
                <a:gd name="T8" fmla="*/ 2 w 3"/>
                <a:gd name="T9" fmla="*/ 19 h 53"/>
                <a:gd name="T10" fmla="*/ 2 w 3"/>
                <a:gd name="T11" fmla="*/ 19 h 53"/>
              </a:gdLst>
              <a:ahLst/>
              <a:cxnLst>
                <a:cxn ang="0">
                  <a:pos x="T0" y="T1"/>
                </a:cxn>
                <a:cxn ang="0">
                  <a:pos x="T2" y="T3"/>
                </a:cxn>
                <a:cxn ang="0">
                  <a:pos x="T4" y="T5"/>
                </a:cxn>
                <a:cxn ang="0">
                  <a:pos x="T6" y="T7"/>
                </a:cxn>
                <a:cxn ang="0">
                  <a:pos x="T8" y="T9"/>
                </a:cxn>
                <a:cxn ang="0">
                  <a:pos x="T10" y="T11"/>
                </a:cxn>
              </a:cxnLst>
              <a:rect l="0" t="0" r="r" b="b"/>
              <a:pathLst>
                <a:path w="3" h="53">
                  <a:moveTo>
                    <a:pt x="2" y="19"/>
                  </a:moveTo>
                  <a:cubicBezTo>
                    <a:pt x="3" y="30"/>
                    <a:pt x="2" y="42"/>
                    <a:pt x="0" y="53"/>
                  </a:cubicBezTo>
                  <a:cubicBezTo>
                    <a:pt x="1" y="42"/>
                    <a:pt x="1" y="30"/>
                    <a:pt x="2" y="19"/>
                  </a:cubicBezTo>
                  <a:cubicBezTo>
                    <a:pt x="3" y="22"/>
                    <a:pt x="3" y="25"/>
                    <a:pt x="2" y="27"/>
                  </a:cubicBezTo>
                  <a:cubicBezTo>
                    <a:pt x="1" y="0"/>
                    <a:pt x="1" y="46"/>
                    <a:pt x="2" y="19"/>
                  </a:cubicBezTo>
                  <a:cubicBezTo>
                    <a:pt x="3" y="30"/>
                    <a:pt x="1" y="30"/>
                    <a:pt x="2" y="19"/>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720">
              <a:extLst>
                <a:ext uri="{FF2B5EF4-FFF2-40B4-BE49-F238E27FC236}">
                  <a16:creationId xmlns:a16="http://schemas.microsoft.com/office/drawing/2014/main" id="{0A87A112-364A-4B21-BBE2-538EE98EDA77}"/>
                </a:ext>
              </a:extLst>
            </p:cNvPr>
            <p:cNvSpPr>
              <a:spLocks/>
            </p:cNvSpPr>
            <p:nvPr userDrawn="1"/>
          </p:nvSpPr>
          <p:spPr bwMode="auto">
            <a:xfrm>
              <a:off x="2098" y="3108"/>
              <a:ext cx="13" cy="7"/>
            </a:xfrm>
            <a:custGeom>
              <a:avLst/>
              <a:gdLst>
                <a:gd name="T0" fmla="*/ 0 w 9"/>
                <a:gd name="T1" fmla="*/ 0 h 5"/>
                <a:gd name="T2" fmla="*/ 6 w 9"/>
                <a:gd name="T3" fmla="*/ 5 h 5"/>
                <a:gd name="T4" fmla="*/ 0 w 9"/>
                <a:gd name="T5" fmla="*/ 0 h 5"/>
              </a:gdLst>
              <a:ahLst/>
              <a:cxnLst>
                <a:cxn ang="0">
                  <a:pos x="T0" y="T1"/>
                </a:cxn>
                <a:cxn ang="0">
                  <a:pos x="T2" y="T3"/>
                </a:cxn>
                <a:cxn ang="0">
                  <a:pos x="T4" y="T5"/>
                </a:cxn>
              </a:cxnLst>
              <a:rect l="0" t="0" r="r" b="b"/>
              <a:pathLst>
                <a:path w="9" h="5">
                  <a:moveTo>
                    <a:pt x="0" y="0"/>
                  </a:moveTo>
                  <a:cubicBezTo>
                    <a:pt x="6" y="3"/>
                    <a:pt x="9" y="5"/>
                    <a:pt x="6" y="5"/>
                  </a:cubicBezTo>
                  <a:lnTo>
                    <a:pt x="0" y="0"/>
                  </a:ln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721">
              <a:extLst>
                <a:ext uri="{FF2B5EF4-FFF2-40B4-BE49-F238E27FC236}">
                  <a16:creationId xmlns:a16="http://schemas.microsoft.com/office/drawing/2014/main" id="{4E3A483E-3082-41DD-8435-180464279648}"/>
                </a:ext>
              </a:extLst>
            </p:cNvPr>
            <p:cNvSpPr>
              <a:spLocks/>
            </p:cNvSpPr>
            <p:nvPr userDrawn="1"/>
          </p:nvSpPr>
          <p:spPr bwMode="auto">
            <a:xfrm>
              <a:off x="1876" y="3029"/>
              <a:ext cx="39" cy="12"/>
            </a:xfrm>
            <a:custGeom>
              <a:avLst/>
              <a:gdLst>
                <a:gd name="T0" fmla="*/ 27 w 27"/>
                <a:gd name="T1" fmla="*/ 9 h 9"/>
                <a:gd name="T2" fmla="*/ 0 w 27"/>
                <a:gd name="T3" fmla="*/ 0 h 9"/>
                <a:gd name="T4" fmla="*/ 27 w 27"/>
                <a:gd name="T5" fmla="*/ 9 h 9"/>
              </a:gdLst>
              <a:ahLst/>
              <a:cxnLst>
                <a:cxn ang="0">
                  <a:pos x="T0" y="T1"/>
                </a:cxn>
                <a:cxn ang="0">
                  <a:pos x="T2" y="T3"/>
                </a:cxn>
                <a:cxn ang="0">
                  <a:pos x="T4" y="T5"/>
                </a:cxn>
              </a:cxnLst>
              <a:rect l="0" t="0" r="r" b="b"/>
              <a:pathLst>
                <a:path w="27" h="9">
                  <a:moveTo>
                    <a:pt x="27" y="9"/>
                  </a:moveTo>
                  <a:cubicBezTo>
                    <a:pt x="0" y="0"/>
                    <a:pt x="0" y="0"/>
                    <a:pt x="0" y="0"/>
                  </a:cubicBezTo>
                  <a:cubicBezTo>
                    <a:pt x="8" y="3"/>
                    <a:pt x="15" y="5"/>
                    <a:pt x="27" y="9"/>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722">
              <a:extLst>
                <a:ext uri="{FF2B5EF4-FFF2-40B4-BE49-F238E27FC236}">
                  <a16:creationId xmlns:a16="http://schemas.microsoft.com/office/drawing/2014/main" id="{C378B2AC-149A-4819-BB50-3FEE8C3A56A3}"/>
                </a:ext>
              </a:extLst>
            </p:cNvPr>
            <p:cNvSpPr>
              <a:spLocks/>
            </p:cNvSpPr>
            <p:nvPr userDrawn="1"/>
          </p:nvSpPr>
          <p:spPr bwMode="auto">
            <a:xfrm>
              <a:off x="2234" y="3149"/>
              <a:ext cx="33" cy="10"/>
            </a:xfrm>
            <a:custGeom>
              <a:avLst/>
              <a:gdLst>
                <a:gd name="T0" fmla="*/ 23 w 23"/>
                <a:gd name="T1" fmla="*/ 7 h 7"/>
                <a:gd name="T2" fmla="*/ 0 w 23"/>
                <a:gd name="T3" fmla="*/ 0 h 7"/>
                <a:gd name="T4" fmla="*/ 23 w 23"/>
                <a:gd name="T5" fmla="*/ 7 h 7"/>
              </a:gdLst>
              <a:ahLst/>
              <a:cxnLst>
                <a:cxn ang="0">
                  <a:pos x="T0" y="T1"/>
                </a:cxn>
                <a:cxn ang="0">
                  <a:pos x="T2" y="T3"/>
                </a:cxn>
                <a:cxn ang="0">
                  <a:pos x="T4" y="T5"/>
                </a:cxn>
              </a:cxnLst>
              <a:rect l="0" t="0" r="r" b="b"/>
              <a:pathLst>
                <a:path w="23" h="7">
                  <a:moveTo>
                    <a:pt x="23" y="7"/>
                  </a:moveTo>
                  <a:cubicBezTo>
                    <a:pt x="0" y="0"/>
                    <a:pt x="0" y="0"/>
                    <a:pt x="0" y="0"/>
                  </a:cubicBezTo>
                  <a:cubicBezTo>
                    <a:pt x="8" y="2"/>
                    <a:pt x="16" y="4"/>
                    <a:pt x="23" y="7"/>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723">
              <a:extLst>
                <a:ext uri="{FF2B5EF4-FFF2-40B4-BE49-F238E27FC236}">
                  <a16:creationId xmlns:a16="http://schemas.microsoft.com/office/drawing/2014/main" id="{0AB42A89-41AD-4D57-83DE-4F1D4B85F756}"/>
                </a:ext>
              </a:extLst>
            </p:cNvPr>
            <p:cNvSpPr>
              <a:spLocks/>
            </p:cNvSpPr>
            <p:nvPr userDrawn="1"/>
          </p:nvSpPr>
          <p:spPr bwMode="auto">
            <a:xfrm>
              <a:off x="3654" y="1951"/>
              <a:ext cx="61" cy="61"/>
            </a:xfrm>
            <a:custGeom>
              <a:avLst/>
              <a:gdLst>
                <a:gd name="T0" fmla="*/ 0 w 43"/>
                <a:gd name="T1" fmla="*/ 42 h 42"/>
                <a:gd name="T2" fmla="*/ 43 w 43"/>
                <a:gd name="T3" fmla="*/ 0 h 42"/>
                <a:gd name="T4" fmla="*/ 0 w 43"/>
                <a:gd name="T5" fmla="*/ 42 h 42"/>
              </a:gdLst>
              <a:ahLst/>
              <a:cxnLst>
                <a:cxn ang="0">
                  <a:pos x="T0" y="T1"/>
                </a:cxn>
                <a:cxn ang="0">
                  <a:pos x="T2" y="T3"/>
                </a:cxn>
                <a:cxn ang="0">
                  <a:pos x="T4" y="T5"/>
                </a:cxn>
              </a:cxnLst>
              <a:rect l="0" t="0" r="r" b="b"/>
              <a:pathLst>
                <a:path w="43" h="42">
                  <a:moveTo>
                    <a:pt x="0" y="42"/>
                  </a:moveTo>
                  <a:cubicBezTo>
                    <a:pt x="17" y="26"/>
                    <a:pt x="32" y="12"/>
                    <a:pt x="43" y="0"/>
                  </a:cubicBezTo>
                  <a:cubicBezTo>
                    <a:pt x="14" y="33"/>
                    <a:pt x="10" y="34"/>
                    <a:pt x="0" y="42"/>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724">
              <a:extLst>
                <a:ext uri="{FF2B5EF4-FFF2-40B4-BE49-F238E27FC236}">
                  <a16:creationId xmlns:a16="http://schemas.microsoft.com/office/drawing/2014/main" id="{32441C1A-94F5-44C7-92C8-64EA41CD24E3}"/>
                </a:ext>
              </a:extLst>
            </p:cNvPr>
            <p:cNvSpPr>
              <a:spLocks/>
            </p:cNvSpPr>
            <p:nvPr userDrawn="1"/>
          </p:nvSpPr>
          <p:spPr bwMode="auto">
            <a:xfrm>
              <a:off x="1865" y="2995"/>
              <a:ext cx="14" cy="6"/>
            </a:xfrm>
            <a:custGeom>
              <a:avLst/>
              <a:gdLst>
                <a:gd name="T0" fmla="*/ 10 w 10"/>
                <a:gd name="T1" fmla="*/ 2 h 4"/>
                <a:gd name="T2" fmla="*/ 0 w 10"/>
                <a:gd name="T3" fmla="*/ 0 h 4"/>
                <a:gd name="T4" fmla="*/ 10 w 10"/>
                <a:gd name="T5" fmla="*/ 2 h 4"/>
                <a:gd name="T6" fmla="*/ 10 w 10"/>
                <a:gd name="T7" fmla="*/ 2 h 4"/>
              </a:gdLst>
              <a:ahLst/>
              <a:cxnLst>
                <a:cxn ang="0">
                  <a:pos x="T0" y="T1"/>
                </a:cxn>
                <a:cxn ang="0">
                  <a:pos x="T2" y="T3"/>
                </a:cxn>
                <a:cxn ang="0">
                  <a:pos x="T4" y="T5"/>
                </a:cxn>
                <a:cxn ang="0">
                  <a:pos x="T6" y="T7"/>
                </a:cxn>
              </a:cxnLst>
              <a:rect l="0" t="0" r="r" b="b"/>
              <a:pathLst>
                <a:path w="10" h="4">
                  <a:moveTo>
                    <a:pt x="10" y="2"/>
                  </a:moveTo>
                  <a:cubicBezTo>
                    <a:pt x="10" y="4"/>
                    <a:pt x="0" y="1"/>
                    <a:pt x="0" y="0"/>
                  </a:cubicBezTo>
                  <a:cubicBezTo>
                    <a:pt x="3" y="1"/>
                    <a:pt x="6" y="2"/>
                    <a:pt x="10" y="2"/>
                  </a:cubicBezTo>
                  <a:cubicBezTo>
                    <a:pt x="10" y="4"/>
                    <a:pt x="10" y="2"/>
                    <a:pt x="10" y="2"/>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725">
              <a:extLst>
                <a:ext uri="{FF2B5EF4-FFF2-40B4-BE49-F238E27FC236}">
                  <a16:creationId xmlns:a16="http://schemas.microsoft.com/office/drawing/2014/main" id="{BAB536EE-6450-4793-B088-174436044D4B}"/>
                </a:ext>
              </a:extLst>
            </p:cNvPr>
            <p:cNvSpPr>
              <a:spLocks/>
            </p:cNvSpPr>
            <p:nvPr userDrawn="1"/>
          </p:nvSpPr>
          <p:spPr bwMode="auto">
            <a:xfrm>
              <a:off x="2369" y="3191"/>
              <a:ext cx="59" cy="14"/>
            </a:xfrm>
            <a:custGeom>
              <a:avLst/>
              <a:gdLst>
                <a:gd name="T0" fmla="*/ 21 w 41"/>
                <a:gd name="T1" fmla="*/ 3 h 10"/>
                <a:gd name="T2" fmla="*/ 41 w 41"/>
                <a:gd name="T3" fmla="*/ 10 h 10"/>
                <a:gd name="T4" fmla="*/ 0 w 41"/>
                <a:gd name="T5" fmla="*/ 0 h 10"/>
                <a:gd name="T6" fmla="*/ 25 w 41"/>
                <a:gd name="T7" fmla="*/ 5 h 10"/>
                <a:gd name="T8" fmla="*/ 21 w 41"/>
                <a:gd name="T9" fmla="*/ 3 h 10"/>
                <a:gd name="T10" fmla="*/ 21 w 41"/>
                <a:gd name="T11" fmla="*/ 3 h 10"/>
              </a:gdLst>
              <a:ahLst/>
              <a:cxnLst>
                <a:cxn ang="0">
                  <a:pos x="T0" y="T1"/>
                </a:cxn>
                <a:cxn ang="0">
                  <a:pos x="T2" y="T3"/>
                </a:cxn>
                <a:cxn ang="0">
                  <a:pos x="T4" y="T5"/>
                </a:cxn>
                <a:cxn ang="0">
                  <a:pos x="T6" y="T7"/>
                </a:cxn>
                <a:cxn ang="0">
                  <a:pos x="T8" y="T9"/>
                </a:cxn>
                <a:cxn ang="0">
                  <a:pos x="T10" y="T11"/>
                </a:cxn>
              </a:cxnLst>
              <a:rect l="0" t="0" r="r" b="b"/>
              <a:pathLst>
                <a:path w="41" h="10">
                  <a:moveTo>
                    <a:pt x="21" y="3"/>
                  </a:moveTo>
                  <a:cubicBezTo>
                    <a:pt x="28" y="6"/>
                    <a:pt x="35" y="8"/>
                    <a:pt x="41" y="10"/>
                  </a:cubicBezTo>
                  <a:cubicBezTo>
                    <a:pt x="28" y="6"/>
                    <a:pt x="14" y="3"/>
                    <a:pt x="0" y="0"/>
                  </a:cubicBezTo>
                  <a:cubicBezTo>
                    <a:pt x="9" y="0"/>
                    <a:pt x="17" y="2"/>
                    <a:pt x="25" y="5"/>
                  </a:cubicBezTo>
                  <a:cubicBezTo>
                    <a:pt x="13" y="1"/>
                    <a:pt x="33" y="9"/>
                    <a:pt x="21" y="3"/>
                  </a:cubicBezTo>
                  <a:cubicBezTo>
                    <a:pt x="28" y="6"/>
                    <a:pt x="25" y="5"/>
                    <a:pt x="21" y="3"/>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726">
              <a:extLst>
                <a:ext uri="{FF2B5EF4-FFF2-40B4-BE49-F238E27FC236}">
                  <a16:creationId xmlns:a16="http://schemas.microsoft.com/office/drawing/2014/main" id="{C311ACB8-E215-4E7B-88E2-4828BECE7C4F}"/>
                </a:ext>
              </a:extLst>
            </p:cNvPr>
            <p:cNvSpPr>
              <a:spLocks/>
            </p:cNvSpPr>
            <p:nvPr userDrawn="1"/>
          </p:nvSpPr>
          <p:spPr bwMode="auto">
            <a:xfrm>
              <a:off x="1859" y="2524"/>
              <a:ext cx="33" cy="20"/>
            </a:xfrm>
            <a:custGeom>
              <a:avLst/>
              <a:gdLst>
                <a:gd name="T0" fmla="*/ 2 w 23"/>
                <a:gd name="T1" fmla="*/ 12 h 14"/>
                <a:gd name="T2" fmla="*/ 23 w 23"/>
                <a:gd name="T3" fmla="*/ 0 h 14"/>
                <a:gd name="T4" fmla="*/ 2 w 23"/>
                <a:gd name="T5" fmla="*/ 12 h 14"/>
              </a:gdLst>
              <a:ahLst/>
              <a:cxnLst>
                <a:cxn ang="0">
                  <a:pos x="T0" y="T1"/>
                </a:cxn>
                <a:cxn ang="0">
                  <a:pos x="T2" y="T3"/>
                </a:cxn>
                <a:cxn ang="0">
                  <a:pos x="T4" y="T5"/>
                </a:cxn>
              </a:cxnLst>
              <a:rect l="0" t="0" r="r" b="b"/>
              <a:pathLst>
                <a:path w="23" h="14">
                  <a:moveTo>
                    <a:pt x="2" y="12"/>
                  </a:moveTo>
                  <a:cubicBezTo>
                    <a:pt x="10" y="7"/>
                    <a:pt x="17" y="3"/>
                    <a:pt x="23" y="0"/>
                  </a:cubicBezTo>
                  <a:cubicBezTo>
                    <a:pt x="8" y="10"/>
                    <a:pt x="0" y="14"/>
                    <a:pt x="2" y="12"/>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727">
              <a:extLst>
                <a:ext uri="{FF2B5EF4-FFF2-40B4-BE49-F238E27FC236}">
                  <a16:creationId xmlns:a16="http://schemas.microsoft.com/office/drawing/2014/main" id="{ABB33900-EA71-452E-8A18-9895E4B6A52D}"/>
                </a:ext>
              </a:extLst>
            </p:cNvPr>
            <p:cNvSpPr>
              <a:spLocks/>
            </p:cNvSpPr>
            <p:nvPr userDrawn="1"/>
          </p:nvSpPr>
          <p:spPr bwMode="auto">
            <a:xfrm>
              <a:off x="1868" y="3026"/>
              <a:ext cx="18" cy="5"/>
            </a:xfrm>
            <a:custGeom>
              <a:avLst/>
              <a:gdLst>
                <a:gd name="T0" fmla="*/ 3 w 13"/>
                <a:gd name="T1" fmla="*/ 1 h 4"/>
                <a:gd name="T2" fmla="*/ 3 w 13"/>
                <a:gd name="T3" fmla="*/ 1 h 4"/>
                <a:gd name="T4" fmla="*/ 3 w 13"/>
                <a:gd name="T5" fmla="*/ 1 h 4"/>
              </a:gdLst>
              <a:ahLst/>
              <a:cxnLst>
                <a:cxn ang="0">
                  <a:pos x="T0" y="T1"/>
                </a:cxn>
                <a:cxn ang="0">
                  <a:pos x="T2" y="T3"/>
                </a:cxn>
                <a:cxn ang="0">
                  <a:pos x="T4" y="T5"/>
                </a:cxn>
              </a:cxnLst>
              <a:rect l="0" t="0" r="r" b="b"/>
              <a:pathLst>
                <a:path w="13" h="4">
                  <a:moveTo>
                    <a:pt x="3" y="1"/>
                  </a:moveTo>
                  <a:cubicBezTo>
                    <a:pt x="0" y="0"/>
                    <a:pt x="13" y="4"/>
                    <a:pt x="3" y="1"/>
                  </a:cubicBezTo>
                  <a:cubicBezTo>
                    <a:pt x="3" y="1"/>
                    <a:pt x="3" y="1"/>
                    <a:pt x="3" y="1"/>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728">
              <a:extLst>
                <a:ext uri="{FF2B5EF4-FFF2-40B4-BE49-F238E27FC236}">
                  <a16:creationId xmlns:a16="http://schemas.microsoft.com/office/drawing/2014/main" id="{A4D0C8E5-EB78-4A3A-A8A8-AAF32D4AA5D5}"/>
                </a:ext>
              </a:extLst>
            </p:cNvPr>
            <p:cNvSpPr>
              <a:spLocks/>
            </p:cNvSpPr>
            <p:nvPr userDrawn="1"/>
          </p:nvSpPr>
          <p:spPr bwMode="auto">
            <a:xfrm>
              <a:off x="2105" y="3069"/>
              <a:ext cx="43" cy="14"/>
            </a:xfrm>
            <a:custGeom>
              <a:avLst/>
              <a:gdLst>
                <a:gd name="T0" fmla="*/ 30 w 30"/>
                <a:gd name="T1" fmla="*/ 10 h 10"/>
                <a:gd name="T2" fmla="*/ 0 w 30"/>
                <a:gd name="T3" fmla="*/ 0 h 10"/>
                <a:gd name="T4" fmla="*/ 30 w 30"/>
                <a:gd name="T5" fmla="*/ 10 h 10"/>
              </a:gdLst>
              <a:ahLst/>
              <a:cxnLst>
                <a:cxn ang="0">
                  <a:pos x="T0" y="T1"/>
                </a:cxn>
                <a:cxn ang="0">
                  <a:pos x="T2" y="T3"/>
                </a:cxn>
                <a:cxn ang="0">
                  <a:pos x="T4" y="T5"/>
                </a:cxn>
              </a:cxnLst>
              <a:rect l="0" t="0" r="r" b="b"/>
              <a:pathLst>
                <a:path w="30" h="10">
                  <a:moveTo>
                    <a:pt x="30" y="10"/>
                  </a:moveTo>
                  <a:cubicBezTo>
                    <a:pt x="0" y="0"/>
                    <a:pt x="0" y="0"/>
                    <a:pt x="0" y="0"/>
                  </a:cubicBezTo>
                  <a:cubicBezTo>
                    <a:pt x="13" y="4"/>
                    <a:pt x="23" y="7"/>
                    <a:pt x="30" y="1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Freeform 729">
              <a:extLst>
                <a:ext uri="{FF2B5EF4-FFF2-40B4-BE49-F238E27FC236}">
                  <a16:creationId xmlns:a16="http://schemas.microsoft.com/office/drawing/2014/main" id="{8B544C05-62C0-4F85-AE44-83ED3AA84EEE}"/>
                </a:ext>
              </a:extLst>
            </p:cNvPr>
            <p:cNvSpPr>
              <a:spLocks/>
            </p:cNvSpPr>
            <p:nvPr userDrawn="1"/>
          </p:nvSpPr>
          <p:spPr bwMode="auto">
            <a:xfrm>
              <a:off x="3633" y="2012"/>
              <a:ext cx="21" cy="19"/>
            </a:xfrm>
            <a:custGeom>
              <a:avLst/>
              <a:gdLst>
                <a:gd name="T0" fmla="*/ 14 w 14"/>
                <a:gd name="T1" fmla="*/ 0 h 13"/>
                <a:gd name="T2" fmla="*/ 0 w 14"/>
                <a:gd name="T3" fmla="*/ 13 h 13"/>
                <a:gd name="T4" fmla="*/ 14 w 14"/>
                <a:gd name="T5" fmla="*/ 0 h 13"/>
              </a:gdLst>
              <a:ahLst/>
              <a:cxnLst>
                <a:cxn ang="0">
                  <a:pos x="T0" y="T1"/>
                </a:cxn>
                <a:cxn ang="0">
                  <a:pos x="T2" y="T3"/>
                </a:cxn>
                <a:cxn ang="0">
                  <a:pos x="T4" y="T5"/>
                </a:cxn>
              </a:cxnLst>
              <a:rect l="0" t="0" r="r" b="b"/>
              <a:pathLst>
                <a:path w="14" h="13">
                  <a:moveTo>
                    <a:pt x="14" y="0"/>
                  </a:moveTo>
                  <a:cubicBezTo>
                    <a:pt x="0" y="13"/>
                    <a:pt x="0" y="13"/>
                    <a:pt x="0" y="13"/>
                  </a:cubicBezTo>
                  <a:cubicBezTo>
                    <a:pt x="6" y="6"/>
                    <a:pt x="10" y="3"/>
                    <a:pt x="14"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730">
              <a:extLst>
                <a:ext uri="{FF2B5EF4-FFF2-40B4-BE49-F238E27FC236}">
                  <a16:creationId xmlns:a16="http://schemas.microsoft.com/office/drawing/2014/main" id="{8B506BA8-401B-4855-AC63-3522DDA407D3}"/>
                </a:ext>
              </a:extLst>
            </p:cNvPr>
            <p:cNvSpPr>
              <a:spLocks/>
            </p:cNvSpPr>
            <p:nvPr userDrawn="1"/>
          </p:nvSpPr>
          <p:spPr bwMode="auto">
            <a:xfrm>
              <a:off x="4403" y="496"/>
              <a:ext cx="7" cy="39"/>
            </a:xfrm>
            <a:custGeom>
              <a:avLst/>
              <a:gdLst>
                <a:gd name="T0" fmla="*/ 5 w 5"/>
                <a:gd name="T1" fmla="*/ 0 h 27"/>
                <a:gd name="T2" fmla="*/ 0 w 5"/>
                <a:gd name="T3" fmla="*/ 27 h 27"/>
                <a:gd name="T4" fmla="*/ 5 w 5"/>
                <a:gd name="T5" fmla="*/ 0 h 27"/>
              </a:gdLst>
              <a:ahLst/>
              <a:cxnLst>
                <a:cxn ang="0">
                  <a:pos x="T0" y="T1"/>
                </a:cxn>
                <a:cxn ang="0">
                  <a:pos x="T2" y="T3"/>
                </a:cxn>
                <a:cxn ang="0">
                  <a:pos x="T4" y="T5"/>
                </a:cxn>
              </a:cxnLst>
              <a:rect l="0" t="0" r="r" b="b"/>
              <a:pathLst>
                <a:path w="5" h="27">
                  <a:moveTo>
                    <a:pt x="5" y="0"/>
                  </a:moveTo>
                  <a:cubicBezTo>
                    <a:pt x="3" y="19"/>
                    <a:pt x="1" y="24"/>
                    <a:pt x="0" y="27"/>
                  </a:cubicBezTo>
                  <a:cubicBezTo>
                    <a:pt x="2" y="17"/>
                    <a:pt x="3" y="8"/>
                    <a:pt x="5"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731">
              <a:extLst>
                <a:ext uri="{FF2B5EF4-FFF2-40B4-BE49-F238E27FC236}">
                  <a16:creationId xmlns:a16="http://schemas.microsoft.com/office/drawing/2014/main" id="{CB7D11AD-FCB7-4889-8234-62EBF3470104}"/>
                </a:ext>
              </a:extLst>
            </p:cNvPr>
            <p:cNvSpPr>
              <a:spLocks/>
            </p:cNvSpPr>
            <p:nvPr userDrawn="1"/>
          </p:nvSpPr>
          <p:spPr bwMode="auto">
            <a:xfrm>
              <a:off x="4413" y="63"/>
              <a:ext cx="0" cy="12"/>
            </a:xfrm>
            <a:custGeom>
              <a:avLst/>
              <a:gdLst>
                <a:gd name="T0" fmla="*/ 8 h 8"/>
                <a:gd name="T1" fmla="*/ 0 h 8"/>
                <a:gd name="T2" fmla="*/ 8 h 8"/>
              </a:gdLst>
              <a:ahLst/>
              <a:cxnLst>
                <a:cxn ang="0">
                  <a:pos x="0" y="T0"/>
                </a:cxn>
                <a:cxn ang="0">
                  <a:pos x="0" y="T1"/>
                </a:cxn>
                <a:cxn ang="0">
                  <a:pos x="0" y="T2"/>
                </a:cxn>
              </a:cxnLst>
              <a:rect l="0" t="0" r="r" b="b"/>
              <a:pathLst>
                <a:path h="8">
                  <a:moveTo>
                    <a:pt x="0" y="8"/>
                  </a:moveTo>
                  <a:cubicBezTo>
                    <a:pt x="0" y="0"/>
                    <a:pt x="0" y="0"/>
                    <a:pt x="0" y="0"/>
                  </a:cubicBezTo>
                  <a:cubicBezTo>
                    <a:pt x="0" y="3"/>
                    <a:pt x="0" y="6"/>
                    <a:pt x="0" y="8"/>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Freeform 732">
              <a:extLst>
                <a:ext uri="{FF2B5EF4-FFF2-40B4-BE49-F238E27FC236}">
                  <a16:creationId xmlns:a16="http://schemas.microsoft.com/office/drawing/2014/main" id="{463D495F-2A91-4849-867E-EDE379AA8882}"/>
                </a:ext>
              </a:extLst>
            </p:cNvPr>
            <p:cNvSpPr>
              <a:spLocks/>
            </p:cNvSpPr>
            <p:nvPr userDrawn="1"/>
          </p:nvSpPr>
          <p:spPr bwMode="auto">
            <a:xfrm>
              <a:off x="4147" y="1073"/>
              <a:ext cx="7" cy="11"/>
            </a:xfrm>
            <a:custGeom>
              <a:avLst/>
              <a:gdLst>
                <a:gd name="T0" fmla="*/ 5 w 5"/>
                <a:gd name="T1" fmla="*/ 0 h 8"/>
                <a:gd name="T2" fmla="*/ 0 w 5"/>
                <a:gd name="T3" fmla="*/ 8 h 8"/>
                <a:gd name="T4" fmla="*/ 5 w 5"/>
                <a:gd name="T5" fmla="*/ 0 h 8"/>
              </a:gdLst>
              <a:ahLst/>
              <a:cxnLst>
                <a:cxn ang="0">
                  <a:pos x="T0" y="T1"/>
                </a:cxn>
                <a:cxn ang="0">
                  <a:pos x="T2" y="T3"/>
                </a:cxn>
                <a:cxn ang="0">
                  <a:pos x="T4" y="T5"/>
                </a:cxn>
              </a:cxnLst>
              <a:rect l="0" t="0" r="r" b="b"/>
              <a:pathLst>
                <a:path w="5" h="8">
                  <a:moveTo>
                    <a:pt x="5" y="0"/>
                  </a:moveTo>
                  <a:cubicBezTo>
                    <a:pt x="3" y="3"/>
                    <a:pt x="2" y="6"/>
                    <a:pt x="0" y="8"/>
                  </a:cubicBezTo>
                  <a:cubicBezTo>
                    <a:pt x="2" y="3"/>
                    <a:pt x="4" y="0"/>
                    <a:pt x="5"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733">
              <a:extLst>
                <a:ext uri="{FF2B5EF4-FFF2-40B4-BE49-F238E27FC236}">
                  <a16:creationId xmlns:a16="http://schemas.microsoft.com/office/drawing/2014/main" id="{ED81B4E6-91AF-4127-821A-634DF134922F}"/>
                </a:ext>
              </a:extLst>
            </p:cNvPr>
            <p:cNvSpPr>
              <a:spLocks noEditPoints="1"/>
            </p:cNvSpPr>
            <p:nvPr userDrawn="1"/>
          </p:nvSpPr>
          <p:spPr bwMode="auto">
            <a:xfrm>
              <a:off x="1328" y="7"/>
              <a:ext cx="3095" cy="3233"/>
            </a:xfrm>
            <a:custGeom>
              <a:avLst/>
              <a:gdLst>
                <a:gd name="T0" fmla="*/ 135 w 2152"/>
                <a:gd name="T1" fmla="*/ 2033 h 2248"/>
                <a:gd name="T2" fmla="*/ 459 w 2152"/>
                <a:gd name="T3" fmla="*/ 1694 h 2248"/>
                <a:gd name="T4" fmla="*/ 823 w 2152"/>
                <a:gd name="T5" fmla="*/ 2146 h 2248"/>
                <a:gd name="T6" fmla="*/ 1239 w 2152"/>
                <a:gd name="T7" fmla="*/ 1566 h 2248"/>
                <a:gd name="T8" fmla="*/ 1395 w 2152"/>
                <a:gd name="T9" fmla="*/ 1593 h 2248"/>
                <a:gd name="T10" fmla="*/ 1895 w 2152"/>
                <a:gd name="T11" fmla="*/ 923 h 2248"/>
                <a:gd name="T12" fmla="*/ 1964 w 2152"/>
                <a:gd name="T13" fmla="*/ 893 h 2248"/>
                <a:gd name="T14" fmla="*/ 2067 w 2152"/>
                <a:gd name="T15" fmla="*/ 658 h 2248"/>
                <a:gd name="T16" fmla="*/ 1967 w 2152"/>
                <a:gd name="T17" fmla="*/ 888 h 2248"/>
                <a:gd name="T18" fmla="*/ 2065 w 2152"/>
                <a:gd name="T19" fmla="*/ 506 h 2248"/>
                <a:gd name="T20" fmla="*/ 2136 w 2152"/>
                <a:gd name="T21" fmla="*/ 5 h 2248"/>
                <a:gd name="T22" fmla="*/ 1478 w 2152"/>
                <a:gd name="T23" fmla="*/ 1400 h 2248"/>
                <a:gd name="T24" fmla="*/ 705 w 2152"/>
                <a:gd name="T25" fmla="*/ 1560 h 2248"/>
                <a:gd name="T26" fmla="*/ 276 w 2152"/>
                <a:gd name="T27" fmla="*/ 1806 h 2248"/>
                <a:gd name="T28" fmla="*/ 705 w 2152"/>
                <a:gd name="T29" fmla="*/ 1561 h 2248"/>
                <a:gd name="T30" fmla="*/ 982 w 2152"/>
                <a:gd name="T31" fmla="*/ 1727 h 2248"/>
                <a:gd name="T32" fmla="*/ 2071 w 2152"/>
                <a:gd name="T33" fmla="*/ 545 h 2248"/>
                <a:gd name="T34" fmla="*/ 1053 w 2152"/>
                <a:gd name="T35" fmla="*/ 1689 h 2248"/>
                <a:gd name="T36" fmla="*/ 703 w 2152"/>
                <a:gd name="T37" fmla="*/ 1555 h 2248"/>
                <a:gd name="T38" fmla="*/ 325 w 2152"/>
                <a:gd name="T39" fmla="*/ 1777 h 2248"/>
                <a:gd name="T40" fmla="*/ 823 w 2152"/>
                <a:gd name="T41" fmla="*/ 2146 h 2248"/>
                <a:gd name="T42" fmla="*/ 1912 w 2152"/>
                <a:gd name="T43" fmla="*/ 992 h 2248"/>
                <a:gd name="T44" fmla="*/ 1478 w 2152"/>
                <a:gd name="T45" fmla="*/ 1399 h 2248"/>
                <a:gd name="T46" fmla="*/ 703 w 2152"/>
                <a:gd name="T47" fmla="*/ 1555 h 2248"/>
                <a:gd name="T48" fmla="*/ 2149 w 2152"/>
                <a:gd name="T49" fmla="*/ 144 h 2248"/>
                <a:gd name="T50" fmla="*/ 1111 w 2152"/>
                <a:gd name="T51" fmla="*/ 1633 h 2248"/>
                <a:gd name="T52" fmla="*/ 791 w 2152"/>
                <a:gd name="T53" fmla="*/ 1938 h 2248"/>
                <a:gd name="T54" fmla="*/ 964 w 2152"/>
                <a:gd name="T55" fmla="*/ 1835 h 2248"/>
                <a:gd name="T56" fmla="*/ 824 w 2152"/>
                <a:gd name="T57" fmla="*/ 2154 h 2248"/>
                <a:gd name="T58" fmla="*/ 687 w 2152"/>
                <a:gd name="T59" fmla="*/ 1597 h 2248"/>
                <a:gd name="T60" fmla="*/ 1839 w 2152"/>
                <a:gd name="T61" fmla="*/ 1094 h 2248"/>
                <a:gd name="T62" fmla="*/ 323 w 2152"/>
                <a:gd name="T63" fmla="*/ 1778 h 2248"/>
                <a:gd name="T64" fmla="*/ 981 w 2152"/>
                <a:gd name="T65" fmla="*/ 1727 h 2248"/>
                <a:gd name="T66" fmla="*/ 1059 w 2152"/>
                <a:gd name="T67" fmla="*/ 1687 h 2248"/>
                <a:gd name="T68" fmla="*/ 1476 w 2152"/>
                <a:gd name="T69" fmla="*/ 1401 h 2248"/>
                <a:gd name="T70" fmla="*/ 2022 w 2152"/>
                <a:gd name="T71" fmla="*/ 616 h 2248"/>
                <a:gd name="T72" fmla="*/ 1478 w 2152"/>
                <a:gd name="T73" fmla="*/ 1400 h 2248"/>
                <a:gd name="T74" fmla="*/ 806 w 2152"/>
                <a:gd name="T75" fmla="*/ 1921 h 2248"/>
                <a:gd name="T76" fmla="*/ 824 w 2152"/>
                <a:gd name="T77" fmla="*/ 2153 h 2248"/>
                <a:gd name="T78" fmla="*/ 707 w 2152"/>
                <a:gd name="T79" fmla="*/ 1611 h 2248"/>
                <a:gd name="T80" fmla="*/ 2111 w 2152"/>
                <a:gd name="T81" fmla="*/ 362 h 2248"/>
                <a:gd name="T82" fmla="*/ 1345 w 2152"/>
                <a:gd name="T83" fmla="*/ 1524 h 2248"/>
                <a:gd name="T84" fmla="*/ 807 w 2152"/>
                <a:gd name="T85" fmla="*/ 1921 h 2248"/>
                <a:gd name="T86" fmla="*/ 824 w 2152"/>
                <a:gd name="T87" fmla="*/ 2153 h 2248"/>
                <a:gd name="T88" fmla="*/ 707 w 2152"/>
                <a:gd name="T89" fmla="*/ 1613 h 2248"/>
                <a:gd name="T90" fmla="*/ 1478 w 2152"/>
                <a:gd name="T91" fmla="*/ 1400 h 2248"/>
                <a:gd name="T92" fmla="*/ 1849 w 2152"/>
                <a:gd name="T93" fmla="*/ 1070 h 2248"/>
                <a:gd name="T94" fmla="*/ 1054 w 2152"/>
                <a:gd name="T95" fmla="*/ 1689 h 2248"/>
                <a:gd name="T96" fmla="*/ 728 w 2152"/>
                <a:gd name="T97" fmla="*/ 2185 h 2248"/>
                <a:gd name="T98" fmla="*/ 703 w 2152"/>
                <a:gd name="T99" fmla="*/ 1555 h 2248"/>
                <a:gd name="T100" fmla="*/ 580 w 2152"/>
                <a:gd name="T101" fmla="*/ 2148 h 2248"/>
                <a:gd name="T102" fmla="*/ 814 w 2152"/>
                <a:gd name="T103" fmla="*/ 2131 h 2248"/>
                <a:gd name="T104" fmla="*/ 824 w 2152"/>
                <a:gd name="T105" fmla="*/ 2154 h 2248"/>
                <a:gd name="T106" fmla="*/ 815 w 2152"/>
                <a:gd name="T107" fmla="*/ 2140 h 2248"/>
                <a:gd name="T108" fmla="*/ 1507 w 2152"/>
                <a:gd name="T109" fmla="*/ 1483 h 2248"/>
                <a:gd name="T110" fmla="*/ 855 w 2152"/>
                <a:gd name="T111" fmla="*/ 1891 h 2248"/>
                <a:gd name="T112" fmla="*/ 192 w 2152"/>
                <a:gd name="T113" fmla="*/ 2040 h 2248"/>
                <a:gd name="T114" fmla="*/ 1324 w 2152"/>
                <a:gd name="T115" fmla="*/ 1515 h 2248"/>
                <a:gd name="T116" fmla="*/ 2072 w 2152"/>
                <a:gd name="T117" fmla="*/ 479 h 2248"/>
                <a:gd name="T118" fmla="*/ 2111 w 2152"/>
                <a:gd name="T119" fmla="*/ 361 h 2248"/>
                <a:gd name="T120" fmla="*/ 859 w 2152"/>
                <a:gd name="T121" fmla="*/ 1772 h 2248"/>
                <a:gd name="T122" fmla="*/ 1059 w 2152"/>
                <a:gd name="T123" fmla="*/ 1687 h 2248"/>
                <a:gd name="T124" fmla="*/ 1346 w 2152"/>
                <a:gd name="T125" fmla="*/ 1524 h 2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152" h="2248">
                  <a:moveTo>
                    <a:pt x="21" y="1998"/>
                  </a:moveTo>
                  <a:cubicBezTo>
                    <a:pt x="21" y="1998"/>
                    <a:pt x="20" y="1998"/>
                    <a:pt x="20" y="1998"/>
                  </a:cubicBezTo>
                  <a:cubicBezTo>
                    <a:pt x="25" y="2002"/>
                    <a:pt x="32" y="2004"/>
                    <a:pt x="40" y="2007"/>
                  </a:cubicBezTo>
                  <a:cubicBezTo>
                    <a:pt x="33" y="2004"/>
                    <a:pt x="26" y="2002"/>
                    <a:pt x="21" y="1998"/>
                  </a:cubicBezTo>
                  <a:close/>
                  <a:moveTo>
                    <a:pt x="42" y="2007"/>
                  </a:moveTo>
                  <a:cubicBezTo>
                    <a:pt x="46" y="2008"/>
                    <a:pt x="49" y="2009"/>
                    <a:pt x="53" y="2010"/>
                  </a:cubicBezTo>
                  <a:cubicBezTo>
                    <a:pt x="49" y="2009"/>
                    <a:pt x="46" y="2008"/>
                    <a:pt x="42" y="2007"/>
                  </a:cubicBezTo>
                  <a:close/>
                  <a:moveTo>
                    <a:pt x="64" y="2011"/>
                  </a:moveTo>
                  <a:cubicBezTo>
                    <a:pt x="61" y="2011"/>
                    <a:pt x="57" y="2011"/>
                    <a:pt x="54" y="2010"/>
                  </a:cubicBezTo>
                  <a:cubicBezTo>
                    <a:pt x="61" y="2011"/>
                    <a:pt x="68" y="2013"/>
                    <a:pt x="73" y="2014"/>
                  </a:cubicBezTo>
                  <a:cubicBezTo>
                    <a:pt x="70" y="2013"/>
                    <a:pt x="67" y="2012"/>
                    <a:pt x="64" y="2011"/>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89" y="2050"/>
                  </a:moveTo>
                  <a:cubicBezTo>
                    <a:pt x="191" y="2050"/>
                    <a:pt x="194" y="2049"/>
                    <a:pt x="196" y="2049"/>
                  </a:cubicBezTo>
                  <a:cubicBezTo>
                    <a:pt x="175" y="2044"/>
                    <a:pt x="155" y="2038"/>
                    <a:pt x="135" y="2033"/>
                  </a:cubicBezTo>
                  <a:cubicBezTo>
                    <a:pt x="160" y="2040"/>
                    <a:pt x="184" y="2051"/>
                    <a:pt x="210" y="2059"/>
                  </a:cubicBezTo>
                  <a:cubicBezTo>
                    <a:pt x="205" y="2057"/>
                    <a:pt x="194" y="2049"/>
                    <a:pt x="189" y="2050"/>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196" y="2049"/>
                  </a:moveTo>
                  <a:cubicBezTo>
                    <a:pt x="196" y="2049"/>
                    <a:pt x="196" y="2049"/>
                    <a:pt x="196" y="2049"/>
                  </a:cubicBezTo>
                  <a:cubicBezTo>
                    <a:pt x="197" y="2050"/>
                    <a:pt x="199" y="2050"/>
                    <a:pt x="200" y="2051"/>
                  </a:cubicBezTo>
                  <a:cubicBezTo>
                    <a:pt x="199" y="2050"/>
                    <a:pt x="198" y="2050"/>
                    <a:pt x="196" y="2049"/>
                  </a:cubicBezTo>
                  <a:close/>
                  <a:moveTo>
                    <a:pt x="233" y="2061"/>
                  </a:moveTo>
                  <a:cubicBezTo>
                    <a:pt x="231" y="2061"/>
                    <a:pt x="236" y="2064"/>
                    <a:pt x="251" y="2070"/>
                  </a:cubicBezTo>
                  <a:cubicBezTo>
                    <a:pt x="246" y="2068"/>
                    <a:pt x="239" y="2064"/>
                    <a:pt x="233" y="2061"/>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3" y="1735"/>
                  </a:moveTo>
                  <a:cubicBezTo>
                    <a:pt x="754" y="1737"/>
                    <a:pt x="754" y="1739"/>
                    <a:pt x="755" y="1741"/>
                  </a:cubicBezTo>
                  <a:cubicBezTo>
                    <a:pt x="756" y="1745"/>
                    <a:pt x="756" y="1744"/>
                    <a:pt x="753" y="173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06" y="1980"/>
                  </a:moveTo>
                  <a:cubicBezTo>
                    <a:pt x="806" y="1982"/>
                    <a:pt x="806" y="1985"/>
                    <a:pt x="807" y="1987"/>
                  </a:cubicBezTo>
                  <a:cubicBezTo>
                    <a:pt x="807" y="1985"/>
                    <a:pt x="806" y="1982"/>
                    <a:pt x="806" y="1980"/>
                  </a:cubicBezTo>
                  <a:close/>
                  <a:moveTo>
                    <a:pt x="805" y="1984"/>
                  </a:moveTo>
                  <a:cubicBezTo>
                    <a:pt x="806" y="1988"/>
                    <a:pt x="807" y="1992"/>
                    <a:pt x="808" y="1995"/>
                  </a:cubicBezTo>
                  <a:cubicBezTo>
                    <a:pt x="808" y="1993"/>
                    <a:pt x="807" y="1989"/>
                    <a:pt x="805" y="1984"/>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200" y="1734"/>
                  </a:moveTo>
                  <a:cubicBezTo>
                    <a:pt x="1214" y="1737"/>
                    <a:pt x="1226" y="1724"/>
                    <a:pt x="1236" y="1712"/>
                  </a:cubicBezTo>
                  <a:cubicBezTo>
                    <a:pt x="1224" y="1719"/>
                    <a:pt x="1212" y="1727"/>
                    <a:pt x="1200" y="1734"/>
                  </a:cubicBezTo>
                  <a:close/>
                  <a:moveTo>
                    <a:pt x="1239" y="1566"/>
                  </a:moveTo>
                  <a:cubicBezTo>
                    <a:pt x="1240" y="1566"/>
                    <a:pt x="1241" y="1565"/>
                    <a:pt x="1242" y="1565"/>
                  </a:cubicBezTo>
                  <a:cubicBezTo>
                    <a:pt x="1246" y="1562"/>
                    <a:pt x="1250" y="1559"/>
                    <a:pt x="1254" y="1556"/>
                  </a:cubicBezTo>
                  <a:cubicBezTo>
                    <a:pt x="1256" y="1554"/>
                    <a:pt x="1256" y="1552"/>
                    <a:pt x="1257" y="1550"/>
                  </a:cubicBezTo>
                  <a:cubicBezTo>
                    <a:pt x="1256" y="1552"/>
                    <a:pt x="1248" y="1559"/>
                    <a:pt x="1239" y="1566"/>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76" y="1615"/>
                  </a:moveTo>
                  <a:cubicBezTo>
                    <a:pt x="1384" y="1612"/>
                    <a:pt x="1395" y="1601"/>
                    <a:pt x="1403" y="1592"/>
                  </a:cubicBezTo>
                  <a:cubicBezTo>
                    <a:pt x="1395" y="1600"/>
                    <a:pt x="1385" y="1608"/>
                    <a:pt x="1376"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97" y="1567"/>
                  </a:moveTo>
                  <a:cubicBezTo>
                    <a:pt x="1398" y="1566"/>
                    <a:pt x="1400" y="1565"/>
                    <a:pt x="1401" y="1564"/>
                  </a:cubicBezTo>
                  <a:cubicBezTo>
                    <a:pt x="1399" y="1565"/>
                    <a:pt x="1398" y="1566"/>
                    <a:pt x="1397" y="1567"/>
                  </a:cubicBezTo>
                  <a:close/>
                  <a:moveTo>
                    <a:pt x="1403" y="1592"/>
                  </a:moveTo>
                  <a:cubicBezTo>
                    <a:pt x="1408" y="1588"/>
                    <a:pt x="1412" y="1584"/>
                    <a:pt x="1416" y="1580"/>
                  </a:cubicBezTo>
                  <a:cubicBezTo>
                    <a:pt x="1414" y="1582"/>
                    <a:pt x="1409" y="1586"/>
                    <a:pt x="1403" y="1592"/>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584" y="1282"/>
                  </a:moveTo>
                  <a:cubicBezTo>
                    <a:pt x="1586" y="1280"/>
                    <a:pt x="1588" y="1278"/>
                    <a:pt x="1591" y="1275"/>
                  </a:cubicBezTo>
                  <a:cubicBezTo>
                    <a:pt x="1591" y="1274"/>
                    <a:pt x="1589" y="1276"/>
                    <a:pt x="1584" y="1282"/>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19" y="1289"/>
                    <a:pt x="1619" y="1289"/>
                    <a:pt x="1619" y="1289"/>
                  </a:cubicBezTo>
                  <a:close/>
                  <a:moveTo>
                    <a:pt x="1648" y="1214"/>
                  </a:moveTo>
                  <a:cubicBezTo>
                    <a:pt x="1652" y="1212"/>
                    <a:pt x="1657" y="1210"/>
                    <a:pt x="1661" y="1207"/>
                  </a:cubicBezTo>
                  <a:cubicBezTo>
                    <a:pt x="1669" y="1198"/>
                    <a:pt x="1665" y="1201"/>
                    <a:pt x="1648" y="1214"/>
                  </a:cubicBezTo>
                  <a:close/>
                  <a:moveTo>
                    <a:pt x="1704" y="1288"/>
                  </a:moveTo>
                  <a:cubicBezTo>
                    <a:pt x="1704" y="1288"/>
                    <a:pt x="1704" y="1288"/>
                    <a:pt x="1704" y="1288"/>
                  </a:cubicBezTo>
                  <a:cubicBezTo>
                    <a:pt x="1704" y="1288"/>
                    <a:pt x="1704" y="1288"/>
                    <a:pt x="1704" y="1288"/>
                  </a:cubicBezTo>
                  <a:close/>
                  <a:moveTo>
                    <a:pt x="1798" y="1174"/>
                  </a:moveTo>
                  <a:cubicBezTo>
                    <a:pt x="1808" y="1161"/>
                    <a:pt x="1818" y="1148"/>
                    <a:pt x="1827" y="1135"/>
                  </a:cubicBezTo>
                  <a:cubicBezTo>
                    <a:pt x="1815" y="1145"/>
                    <a:pt x="1805" y="1159"/>
                    <a:pt x="1798" y="1174"/>
                  </a:cubicBezTo>
                  <a:close/>
                  <a:moveTo>
                    <a:pt x="1828" y="1135"/>
                  </a:moveTo>
                  <a:cubicBezTo>
                    <a:pt x="1828" y="1135"/>
                    <a:pt x="1827" y="1135"/>
                    <a:pt x="1827" y="1135"/>
                  </a:cubicBezTo>
                  <a:cubicBezTo>
                    <a:pt x="1829" y="1134"/>
                    <a:pt x="1830" y="1133"/>
                    <a:pt x="1831" y="1132"/>
                  </a:cubicBezTo>
                  <a:cubicBezTo>
                    <a:pt x="1830" y="1133"/>
                    <a:pt x="1829" y="1134"/>
                    <a:pt x="1828" y="1135"/>
                  </a:cubicBezTo>
                  <a:close/>
                  <a:moveTo>
                    <a:pt x="1849" y="1070"/>
                  </a:moveTo>
                  <a:cubicBezTo>
                    <a:pt x="1851" y="1071"/>
                    <a:pt x="1853" y="1070"/>
                    <a:pt x="1856" y="1069"/>
                  </a:cubicBezTo>
                  <a:cubicBezTo>
                    <a:pt x="1863" y="1058"/>
                    <a:pt x="1861" y="1058"/>
                    <a:pt x="1849" y="1070"/>
                  </a:cubicBezTo>
                  <a:close/>
                  <a:moveTo>
                    <a:pt x="1895" y="923"/>
                  </a:moveTo>
                  <a:cubicBezTo>
                    <a:pt x="1892" y="929"/>
                    <a:pt x="1888" y="936"/>
                    <a:pt x="1883" y="943"/>
                  </a:cubicBezTo>
                  <a:cubicBezTo>
                    <a:pt x="1883" y="945"/>
                    <a:pt x="1884" y="947"/>
                    <a:pt x="1884" y="949"/>
                  </a:cubicBezTo>
                  <a:cubicBezTo>
                    <a:pt x="1888" y="942"/>
                    <a:pt x="1893" y="935"/>
                    <a:pt x="1897" y="927"/>
                  </a:cubicBezTo>
                  <a:cubicBezTo>
                    <a:pt x="1896" y="926"/>
                    <a:pt x="1896" y="924"/>
                    <a:pt x="1895" y="923"/>
                  </a:cubicBezTo>
                  <a:close/>
                  <a:moveTo>
                    <a:pt x="1895" y="921"/>
                  </a:moveTo>
                  <a:cubicBezTo>
                    <a:pt x="1894" y="921"/>
                    <a:pt x="1894" y="920"/>
                    <a:pt x="1894" y="920"/>
                  </a:cubicBezTo>
                  <a:cubicBezTo>
                    <a:pt x="1893" y="917"/>
                    <a:pt x="1892" y="914"/>
                    <a:pt x="1891" y="912"/>
                  </a:cubicBezTo>
                  <a:cubicBezTo>
                    <a:pt x="1890" y="921"/>
                    <a:pt x="1890" y="916"/>
                    <a:pt x="1890" y="911"/>
                  </a:cubicBezTo>
                  <a:cubicBezTo>
                    <a:pt x="1887" y="915"/>
                    <a:pt x="1884" y="919"/>
                    <a:pt x="1881" y="924"/>
                  </a:cubicBezTo>
                  <a:cubicBezTo>
                    <a:pt x="1881" y="926"/>
                    <a:pt x="1881" y="929"/>
                    <a:pt x="1882" y="932"/>
                  </a:cubicBezTo>
                  <a:cubicBezTo>
                    <a:pt x="1882" y="932"/>
                    <a:pt x="1882" y="932"/>
                    <a:pt x="1882" y="933"/>
                  </a:cubicBezTo>
                  <a:cubicBezTo>
                    <a:pt x="1882" y="933"/>
                    <a:pt x="1882" y="933"/>
                    <a:pt x="1882" y="933"/>
                  </a:cubicBezTo>
                  <a:cubicBezTo>
                    <a:pt x="1882" y="933"/>
                    <a:pt x="1882" y="933"/>
                    <a:pt x="1882" y="933"/>
                  </a:cubicBezTo>
                  <a:cubicBezTo>
                    <a:pt x="1882" y="936"/>
                    <a:pt x="1882" y="938"/>
                    <a:pt x="1883" y="941"/>
                  </a:cubicBezTo>
                  <a:cubicBezTo>
                    <a:pt x="1887" y="933"/>
                    <a:pt x="1890" y="928"/>
                    <a:pt x="1895" y="922"/>
                  </a:cubicBezTo>
                  <a:cubicBezTo>
                    <a:pt x="1895" y="921"/>
                    <a:pt x="1895" y="921"/>
                    <a:pt x="1895" y="921"/>
                  </a:cubicBezTo>
                  <a:close/>
                  <a:moveTo>
                    <a:pt x="1952" y="921"/>
                  </a:moveTo>
                  <a:cubicBezTo>
                    <a:pt x="1941" y="942"/>
                    <a:pt x="1929" y="962"/>
                    <a:pt x="1917" y="983"/>
                  </a:cubicBezTo>
                  <a:cubicBezTo>
                    <a:pt x="1917" y="983"/>
                    <a:pt x="1917" y="983"/>
                    <a:pt x="1917" y="983"/>
                  </a:cubicBezTo>
                  <a:cubicBezTo>
                    <a:pt x="1917" y="983"/>
                    <a:pt x="1917" y="983"/>
                    <a:pt x="1917" y="983"/>
                  </a:cubicBezTo>
                  <a:cubicBezTo>
                    <a:pt x="1917" y="983"/>
                    <a:pt x="1917" y="983"/>
                    <a:pt x="1917" y="983"/>
                  </a:cubicBezTo>
                  <a:cubicBezTo>
                    <a:pt x="1917" y="983"/>
                    <a:pt x="1917" y="983"/>
                    <a:pt x="1917" y="983"/>
                  </a:cubicBezTo>
                  <a:cubicBezTo>
                    <a:pt x="1915" y="986"/>
                    <a:pt x="1914" y="989"/>
                    <a:pt x="1912" y="992"/>
                  </a:cubicBezTo>
                  <a:cubicBezTo>
                    <a:pt x="1908" y="1000"/>
                    <a:pt x="1903" y="1007"/>
                    <a:pt x="1899" y="1014"/>
                  </a:cubicBezTo>
                  <a:cubicBezTo>
                    <a:pt x="1894" y="1023"/>
                    <a:pt x="1889" y="1031"/>
                    <a:pt x="1884" y="1039"/>
                  </a:cubicBezTo>
                  <a:cubicBezTo>
                    <a:pt x="1887" y="1035"/>
                    <a:pt x="1890" y="1030"/>
                    <a:pt x="1894" y="1025"/>
                  </a:cubicBezTo>
                  <a:cubicBezTo>
                    <a:pt x="1894" y="1025"/>
                    <a:pt x="1894" y="1025"/>
                    <a:pt x="1894" y="1025"/>
                  </a:cubicBezTo>
                  <a:cubicBezTo>
                    <a:pt x="1896" y="1022"/>
                    <a:pt x="1898" y="1019"/>
                    <a:pt x="1900" y="1016"/>
                  </a:cubicBezTo>
                  <a:cubicBezTo>
                    <a:pt x="1904" y="1009"/>
                    <a:pt x="1908" y="1002"/>
                    <a:pt x="1912" y="995"/>
                  </a:cubicBezTo>
                  <a:cubicBezTo>
                    <a:pt x="1913" y="993"/>
                    <a:pt x="1914" y="991"/>
                    <a:pt x="1915" y="989"/>
                  </a:cubicBezTo>
                  <a:cubicBezTo>
                    <a:pt x="1916" y="988"/>
                    <a:pt x="1917" y="987"/>
                    <a:pt x="1917" y="986"/>
                  </a:cubicBezTo>
                  <a:cubicBezTo>
                    <a:pt x="1920" y="982"/>
                    <a:pt x="1922" y="978"/>
                    <a:pt x="1924" y="975"/>
                  </a:cubicBezTo>
                  <a:cubicBezTo>
                    <a:pt x="1926" y="971"/>
                    <a:pt x="1928" y="967"/>
                    <a:pt x="1930" y="964"/>
                  </a:cubicBezTo>
                  <a:cubicBezTo>
                    <a:pt x="1937" y="950"/>
                    <a:pt x="1944" y="936"/>
                    <a:pt x="1952" y="921"/>
                  </a:cubicBezTo>
                  <a:cubicBezTo>
                    <a:pt x="1953" y="919"/>
                    <a:pt x="1954" y="916"/>
                    <a:pt x="1956" y="914"/>
                  </a:cubicBezTo>
                  <a:cubicBezTo>
                    <a:pt x="1954" y="916"/>
                    <a:pt x="1953" y="919"/>
                    <a:pt x="1952" y="921"/>
                  </a:cubicBezTo>
                  <a:close/>
                  <a:moveTo>
                    <a:pt x="1950" y="917"/>
                  </a:moveTo>
                  <a:cubicBezTo>
                    <a:pt x="1949" y="919"/>
                    <a:pt x="1949" y="922"/>
                    <a:pt x="1948" y="925"/>
                  </a:cubicBezTo>
                  <a:cubicBezTo>
                    <a:pt x="1949" y="923"/>
                    <a:pt x="1950" y="921"/>
                    <a:pt x="1951" y="919"/>
                  </a:cubicBezTo>
                  <a:cubicBezTo>
                    <a:pt x="1951" y="918"/>
                    <a:pt x="1951" y="918"/>
                    <a:pt x="1950" y="917"/>
                  </a:cubicBezTo>
                  <a:close/>
                  <a:moveTo>
                    <a:pt x="1895" y="923"/>
                  </a:moveTo>
                  <a:cubicBezTo>
                    <a:pt x="1892" y="929"/>
                    <a:pt x="1888" y="936"/>
                    <a:pt x="1883" y="943"/>
                  </a:cubicBezTo>
                  <a:cubicBezTo>
                    <a:pt x="1883" y="945"/>
                    <a:pt x="1884" y="947"/>
                    <a:pt x="1884" y="949"/>
                  </a:cubicBezTo>
                  <a:cubicBezTo>
                    <a:pt x="1888" y="942"/>
                    <a:pt x="1893" y="935"/>
                    <a:pt x="1897" y="927"/>
                  </a:cubicBezTo>
                  <a:cubicBezTo>
                    <a:pt x="1896" y="926"/>
                    <a:pt x="1896" y="924"/>
                    <a:pt x="1895" y="923"/>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67" y="806"/>
                  </a:moveTo>
                  <a:cubicBezTo>
                    <a:pt x="1968" y="806"/>
                    <a:pt x="1969" y="804"/>
                    <a:pt x="1972" y="797"/>
                  </a:cubicBezTo>
                  <a:cubicBezTo>
                    <a:pt x="1970" y="800"/>
                    <a:pt x="1969" y="803"/>
                    <a:pt x="1967" y="806"/>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2067" y="658"/>
                  </a:moveTo>
                  <a:cubicBezTo>
                    <a:pt x="2057" y="686"/>
                    <a:pt x="2047" y="715"/>
                    <a:pt x="2035" y="743"/>
                  </a:cubicBezTo>
                  <a:cubicBezTo>
                    <a:pt x="2033" y="751"/>
                    <a:pt x="2030" y="759"/>
                    <a:pt x="2026" y="763"/>
                  </a:cubicBezTo>
                  <a:cubicBezTo>
                    <a:pt x="2023" y="769"/>
                    <a:pt x="2020" y="775"/>
                    <a:pt x="2017" y="780"/>
                  </a:cubicBezTo>
                  <a:cubicBezTo>
                    <a:pt x="2020" y="775"/>
                    <a:pt x="2022" y="770"/>
                    <a:pt x="2024" y="765"/>
                  </a:cubicBezTo>
                  <a:cubicBezTo>
                    <a:pt x="2025" y="764"/>
                    <a:pt x="2025" y="764"/>
                    <a:pt x="2026" y="763"/>
                  </a:cubicBezTo>
                  <a:cubicBezTo>
                    <a:pt x="2029" y="756"/>
                    <a:pt x="2032" y="749"/>
                    <a:pt x="2035" y="743"/>
                  </a:cubicBezTo>
                  <a:cubicBezTo>
                    <a:pt x="2036" y="739"/>
                    <a:pt x="2037" y="735"/>
                    <a:pt x="2038" y="732"/>
                  </a:cubicBezTo>
                  <a:cubicBezTo>
                    <a:pt x="2035" y="740"/>
                    <a:pt x="2031" y="749"/>
                    <a:pt x="2027" y="757"/>
                  </a:cubicBezTo>
                  <a:cubicBezTo>
                    <a:pt x="2032" y="746"/>
                    <a:pt x="2036" y="736"/>
                    <a:pt x="2040" y="726"/>
                  </a:cubicBezTo>
                  <a:cubicBezTo>
                    <a:pt x="2039" y="728"/>
                    <a:pt x="2039" y="730"/>
                    <a:pt x="2038" y="732"/>
                  </a:cubicBezTo>
                  <a:cubicBezTo>
                    <a:pt x="2039" y="729"/>
                    <a:pt x="2040" y="726"/>
                    <a:pt x="2041" y="723"/>
                  </a:cubicBezTo>
                  <a:cubicBezTo>
                    <a:pt x="2040" y="724"/>
                    <a:pt x="2040" y="725"/>
                    <a:pt x="2040" y="726"/>
                  </a:cubicBezTo>
                  <a:cubicBezTo>
                    <a:pt x="2040" y="723"/>
                    <a:pt x="2041" y="720"/>
                    <a:pt x="2042" y="719"/>
                  </a:cubicBezTo>
                  <a:cubicBezTo>
                    <a:pt x="2041" y="720"/>
                    <a:pt x="2041" y="722"/>
                    <a:pt x="2041" y="723"/>
                  </a:cubicBezTo>
                  <a:cubicBezTo>
                    <a:pt x="2054" y="689"/>
                    <a:pt x="2063" y="661"/>
                    <a:pt x="2065" y="647"/>
                  </a:cubicBezTo>
                  <a:cubicBezTo>
                    <a:pt x="2075" y="627"/>
                    <a:pt x="2080" y="605"/>
                    <a:pt x="2084" y="582"/>
                  </a:cubicBezTo>
                  <a:cubicBezTo>
                    <a:pt x="2077" y="600"/>
                    <a:pt x="2070" y="620"/>
                    <a:pt x="2065" y="637"/>
                  </a:cubicBezTo>
                  <a:cubicBezTo>
                    <a:pt x="2063" y="640"/>
                    <a:pt x="2062" y="643"/>
                    <a:pt x="2062" y="645"/>
                  </a:cubicBezTo>
                  <a:cubicBezTo>
                    <a:pt x="2058" y="657"/>
                    <a:pt x="2055" y="668"/>
                    <a:pt x="2054" y="675"/>
                  </a:cubicBezTo>
                  <a:cubicBezTo>
                    <a:pt x="2052" y="667"/>
                    <a:pt x="2039" y="717"/>
                    <a:pt x="2038" y="720"/>
                  </a:cubicBezTo>
                  <a:cubicBezTo>
                    <a:pt x="2031" y="735"/>
                    <a:pt x="2025" y="750"/>
                    <a:pt x="2019" y="766"/>
                  </a:cubicBezTo>
                  <a:cubicBezTo>
                    <a:pt x="2021" y="766"/>
                    <a:pt x="2022" y="766"/>
                    <a:pt x="2023" y="765"/>
                  </a:cubicBezTo>
                  <a:cubicBezTo>
                    <a:pt x="2017" y="777"/>
                    <a:pt x="2011" y="789"/>
                    <a:pt x="2006" y="801"/>
                  </a:cubicBezTo>
                  <a:cubicBezTo>
                    <a:pt x="2010" y="794"/>
                    <a:pt x="2014" y="788"/>
                    <a:pt x="2017" y="781"/>
                  </a:cubicBezTo>
                  <a:cubicBezTo>
                    <a:pt x="2000" y="821"/>
                    <a:pt x="1980" y="865"/>
                    <a:pt x="1960" y="906"/>
                  </a:cubicBezTo>
                  <a:cubicBezTo>
                    <a:pt x="1958" y="909"/>
                    <a:pt x="1957" y="911"/>
                    <a:pt x="1956" y="914"/>
                  </a:cubicBezTo>
                  <a:cubicBezTo>
                    <a:pt x="1957" y="911"/>
                    <a:pt x="1958" y="909"/>
                    <a:pt x="1960" y="906"/>
                  </a:cubicBezTo>
                  <a:cubicBezTo>
                    <a:pt x="2002" y="826"/>
                    <a:pt x="2039" y="743"/>
                    <a:pt x="2070" y="658"/>
                  </a:cubicBezTo>
                  <a:cubicBezTo>
                    <a:pt x="2067" y="665"/>
                    <a:pt x="2066" y="665"/>
                    <a:pt x="2067" y="658"/>
                  </a:cubicBezTo>
                  <a:close/>
                  <a:moveTo>
                    <a:pt x="1963" y="896"/>
                  </a:move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ubicBezTo>
                    <a:pt x="1955" y="906"/>
                    <a:pt x="1952" y="911"/>
                    <a:pt x="1950" y="917"/>
                  </a:cubicBezTo>
                  <a:cubicBezTo>
                    <a:pt x="1951" y="918"/>
                    <a:pt x="1951" y="918"/>
                    <a:pt x="1951" y="919"/>
                  </a:cubicBezTo>
                  <a:cubicBezTo>
                    <a:pt x="1954" y="914"/>
                    <a:pt x="1956" y="909"/>
                    <a:pt x="1959" y="904"/>
                  </a:cubicBezTo>
                  <a:cubicBezTo>
                    <a:pt x="1960" y="901"/>
                    <a:pt x="1962" y="899"/>
                    <a:pt x="1963" y="896"/>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64" y="893"/>
                  </a:moveTo>
                  <a:cubicBezTo>
                    <a:pt x="1964" y="893"/>
                    <a:pt x="1964" y="893"/>
                    <a:pt x="1964" y="893"/>
                  </a:cubicBezTo>
                  <a:cubicBezTo>
                    <a:pt x="1964" y="893"/>
                    <a:pt x="1964" y="893"/>
                    <a:pt x="1964" y="893"/>
                  </a:cubicBezTo>
                  <a:close/>
                  <a:moveTo>
                    <a:pt x="1964" y="894"/>
                  </a:moveTo>
                  <a:cubicBezTo>
                    <a:pt x="1964" y="894"/>
                    <a:pt x="1964" y="894"/>
                    <a:pt x="1964" y="894"/>
                  </a:cubicBezTo>
                  <a:cubicBezTo>
                    <a:pt x="1964" y="894"/>
                    <a:pt x="1964" y="894"/>
                    <a:pt x="1964" y="894"/>
                  </a:cubicBezTo>
                  <a:cubicBezTo>
                    <a:pt x="1964" y="894"/>
                    <a:pt x="1964" y="894"/>
                    <a:pt x="1964" y="894"/>
                  </a:cubicBezTo>
                  <a:close/>
                  <a:moveTo>
                    <a:pt x="1930" y="871"/>
                  </a:move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ubicBezTo>
                    <a:pt x="1933" y="867"/>
                    <a:pt x="1931" y="869"/>
                    <a:pt x="1930" y="871"/>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02" y="536"/>
                  </a:moveTo>
                  <a:cubicBezTo>
                    <a:pt x="2102" y="539"/>
                    <a:pt x="2102" y="541"/>
                    <a:pt x="2102" y="543"/>
                  </a:cubicBezTo>
                  <a:cubicBezTo>
                    <a:pt x="2105" y="538"/>
                    <a:pt x="2106" y="533"/>
                    <a:pt x="2107" y="527"/>
                  </a:cubicBezTo>
                  <a:cubicBezTo>
                    <a:pt x="2106" y="528"/>
                    <a:pt x="2104" y="532"/>
                    <a:pt x="2102" y="536"/>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065" y="506"/>
                  </a:moveTo>
                  <a:cubicBezTo>
                    <a:pt x="2069" y="499"/>
                    <a:pt x="2071" y="491"/>
                    <a:pt x="2072" y="483"/>
                  </a:cubicBezTo>
                  <a:cubicBezTo>
                    <a:pt x="2070" y="491"/>
                    <a:pt x="2067" y="498"/>
                    <a:pt x="2065" y="506"/>
                  </a:cubicBezTo>
                  <a:close/>
                  <a:moveTo>
                    <a:pt x="2111" y="361"/>
                  </a:moveTo>
                  <a:cubicBezTo>
                    <a:pt x="2111" y="361"/>
                    <a:pt x="2111" y="361"/>
                    <a:pt x="2111" y="362"/>
                  </a:cubicBezTo>
                  <a:cubicBezTo>
                    <a:pt x="2111" y="362"/>
                    <a:pt x="2111" y="362"/>
                    <a:pt x="2111" y="362"/>
                  </a:cubicBezTo>
                  <a:cubicBezTo>
                    <a:pt x="2111" y="362"/>
                    <a:pt x="2111" y="362"/>
                    <a:pt x="2111" y="362"/>
                  </a:cubicBezTo>
                  <a:cubicBezTo>
                    <a:pt x="2111" y="362"/>
                    <a:pt x="2111" y="362"/>
                    <a:pt x="2111" y="361"/>
                  </a:cubicBezTo>
                  <a:close/>
                  <a:moveTo>
                    <a:pt x="2146" y="276"/>
                  </a:moveTo>
                  <a:cubicBezTo>
                    <a:pt x="2146" y="307"/>
                    <a:pt x="2145" y="338"/>
                    <a:pt x="2135" y="368"/>
                  </a:cubicBezTo>
                  <a:cubicBezTo>
                    <a:pt x="2134" y="365"/>
                    <a:pt x="2133" y="362"/>
                    <a:pt x="2133" y="359"/>
                  </a:cubicBezTo>
                  <a:cubicBezTo>
                    <a:pt x="2130" y="372"/>
                    <a:pt x="2128" y="385"/>
                    <a:pt x="2125" y="399"/>
                  </a:cubicBezTo>
                  <a:cubicBezTo>
                    <a:pt x="2123" y="409"/>
                    <a:pt x="2106" y="481"/>
                    <a:pt x="2107" y="486"/>
                  </a:cubicBezTo>
                  <a:cubicBezTo>
                    <a:pt x="2093" y="514"/>
                    <a:pt x="2090" y="548"/>
                    <a:pt x="2084" y="582"/>
                  </a:cubicBezTo>
                  <a:cubicBezTo>
                    <a:pt x="2091" y="563"/>
                    <a:pt x="2098" y="546"/>
                    <a:pt x="2102" y="536"/>
                  </a:cubicBezTo>
                  <a:cubicBezTo>
                    <a:pt x="2102" y="520"/>
                    <a:pt x="2105" y="502"/>
                    <a:pt x="2109" y="483"/>
                  </a:cubicBezTo>
                  <a:cubicBezTo>
                    <a:pt x="2109" y="483"/>
                    <a:pt x="2109" y="483"/>
                    <a:pt x="2109" y="483"/>
                  </a:cubicBezTo>
                  <a:cubicBezTo>
                    <a:pt x="2109" y="483"/>
                    <a:pt x="2109" y="483"/>
                    <a:pt x="2109" y="483"/>
                  </a:cubicBezTo>
                  <a:cubicBezTo>
                    <a:pt x="2109" y="482"/>
                    <a:pt x="2110" y="481"/>
                    <a:pt x="2110" y="480"/>
                  </a:cubicBezTo>
                  <a:cubicBezTo>
                    <a:pt x="2110" y="480"/>
                    <a:pt x="2110" y="481"/>
                    <a:pt x="2109" y="482"/>
                  </a:cubicBezTo>
                  <a:cubicBezTo>
                    <a:pt x="2114" y="459"/>
                    <a:pt x="2121" y="436"/>
                    <a:pt x="2127" y="419"/>
                  </a:cubicBezTo>
                  <a:cubicBezTo>
                    <a:pt x="2124" y="439"/>
                    <a:pt x="2120" y="459"/>
                    <a:pt x="2115" y="480"/>
                  </a:cubicBezTo>
                  <a:cubicBezTo>
                    <a:pt x="2124" y="444"/>
                    <a:pt x="2129" y="408"/>
                    <a:pt x="2135" y="372"/>
                  </a:cubicBezTo>
                  <a:cubicBezTo>
                    <a:pt x="2132" y="389"/>
                    <a:pt x="2134" y="384"/>
                    <a:pt x="2140" y="355"/>
                  </a:cubicBezTo>
                  <a:cubicBezTo>
                    <a:pt x="2146" y="329"/>
                    <a:pt x="2152" y="302"/>
                    <a:pt x="2146" y="276"/>
                  </a:cubicBezTo>
                  <a:close/>
                  <a:moveTo>
                    <a:pt x="2072" y="483"/>
                  </a:moveTo>
                  <a:cubicBezTo>
                    <a:pt x="2070" y="491"/>
                    <a:pt x="2067" y="498"/>
                    <a:pt x="2065" y="506"/>
                  </a:cubicBezTo>
                  <a:cubicBezTo>
                    <a:pt x="2069" y="499"/>
                    <a:pt x="2071" y="491"/>
                    <a:pt x="2072" y="483"/>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5" y="188"/>
                  </a:moveTo>
                  <a:cubicBezTo>
                    <a:pt x="2115" y="188"/>
                    <a:pt x="2115" y="187"/>
                    <a:pt x="2116" y="187"/>
                  </a:cubicBezTo>
                  <a:cubicBezTo>
                    <a:pt x="2116" y="186"/>
                    <a:pt x="2116" y="186"/>
                    <a:pt x="2116" y="185"/>
                  </a:cubicBezTo>
                  <a:cubicBezTo>
                    <a:pt x="2116" y="186"/>
                    <a:pt x="2115" y="187"/>
                    <a:pt x="2115" y="188"/>
                  </a:cubicBezTo>
                  <a:close/>
                  <a:moveTo>
                    <a:pt x="2116" y="185"/>
                  </a:moveTo>
                  <a:cubicBezTo>
                    <a:pt x="2119" y="177"/>
                    <a:pt x="2121" y="170"/>
                    <a:pt x="2122" y="162"/>
                  </a:cubicBezTo>
                  <a:cubicBezTo>
                    <a:pt x="2119" y="169"/>
                    <a:pt x="2117" y="177"/>
                    <a:pt x="2116" y="185"/>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36" y="30"/>
                  </a:moveTo>
                  <a:cubicBezTo>
                    <a:pt x="2132" y="44"/>
                    <a:pt x="2129" y="58"/>
                    <a:pt x="2135" y="70"/>
                  </a:cubicBezTo>
                  <a:cubicBezTo>
                    <a:pt x="2135" y="69"/>
                    <a:pt x="2135" y="69"/>
                    <a:pt x="2135" y="69"/>
                  </a:cubicBezTo>
                  <a:cubicBezTo>
                    <a:pt x="2132" y="61"/>
                    <a:pt x="2133" y="52"/>
                    <a:pt x="2136" y="42"/>
                  </a:cubicBezTo>
                  <a:cubicBezTo>
                    <a:pt x="2136" y="38"/>
                    <a:pt x="2136" y="33"/>
                    <a:pt x="2136" y="30"/>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3"/>
                    <a:pt x="2136" y="2"/>
                    <a:pt x="2136" y="0"/>
                  </a:cubicBezTo>
                  <a:cubicBezTo>
                    <a:pt x="2136" y="1"/>
                    <a:pt x="2136" y="3"/>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19" y="1289"/>
                    <a:pt x="1619" y="1289"/>
                    <a:pt x="1619" y="1289"/>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79" y="1728"/>
                  </a:moveTo>
                  <a:cubicBezTo>
                    <a:pt x="979" y="1728"/>
                    <a:pt x="979" y="1728"/>
                    <a:pt x="979" y="1728"/>
                  </a:cubicBezTo>
                  <a:cubicBezTo>
                    <a:pt x="979" y="1728"/>
                    <a:pt x="979" y="1728"/>
                    <a:pt x="979" y="1728"/>
                  </a:cubicBezTo>
                  <a:close/>
                  <a:moveTo>
                    <a:pt x="977" y="1729"/>
                  </a:moveTo>
                  <a:cubicBezTo>
                    <a:pt x="977" y="1729"/>
                    <a:pt x="977" y="1729"/>
                    <a:pt x="977" y="1729"/>
                  </a:cubicBezTo>
                  <a:cubicBezTo>
                    <a:pt x="977" y="1729"/>
                    <a:pt x="977" y="1729"/>
                    <a:pt x="977" y="1729"/>
                  </a:cubicBezTo>
                  <a:cubicBezTo>
                    <a:pt x="977" y="1729"/>
                    <a:pt x="977" y="1729"/>
                    <a:pt x="977" y="1729"/>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693" y="1520"/>
                  </a:moveTo>
                  <a:cubicBezTo>
                    <a:pt x="694" y="1533"/>
                    <a:pt x="699" y="1546"/>
                    <a:pt x="703" y="1558"/>
                  </a:cubicBezTo>
                  <a:cubicBezTo>
                    <a:pt x="700" y="1546"/>
                    <a:pt x="696" y="1533"/>
                    <a:pt x="693" y="1520"/>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7"/>
                  </a:moveTo>
                  <a:cubicBezTo>
                    <a:pt x="276"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4" y="1808"/>
                    <a:pt x="274" y="1808"/>
                    <a:pt x="274" y="1808"/>
                  </a:cubicBezTo>
                  <a:cubicBezTo>
                    <a:pt x="274" y="1808"/>
                    <a:pt x="274" y="1808"/>
                    <a:pt x="273" y="1808"/>
                  </a:cubicBezTo>
                  <a:cubicBezTo>
                    <a:pt x="273" y="1808"/>
                    <a:pt x="273" y="1808"/>
                    <a:pt x="273" y="1808"/>
                  </a:cubicBezTo>
                  <a:cubicBezTo>
                    <a:pt x="273" y="1809"/>
                    <a:pt x="273" y="1809"/>
                    <a:pt x="273" y="1809"/>
                  </a:cubicBezTo>
                  <a:cubicBezTo>
                    <a:pt x="273" y="1809"/>
                    <a:pt x="273" y="1809"/>
                    <a:pt x="272" y="1809"/>
                  </a:cubicBezTo>
                  <a:cubicBezTo>
                    <a:pt x="272" y="1809"/>
                    <a:pt x="272" y="1809"/>
                    <a:pt x="272" y="1809"/>
                  </a:cubicBezTo>
                  <a:cubicBezTo>
                    <a:pt x="272" y="1810"/>
                    <a:pt x="271" y="1810"/>
                    <a:pt x="271" y="1810"/>
                  </a:cubicBezTo>
                  <a:cubicBezTo>
                    <a:pt x="271" y="1810"/>
                    <a:pt x="271" y="1810"/>
                    <a:pt x="270" y="1811"/>
                  </a:cubicBezTo>
                  <a:cubicBezTo>
                    <a:pt x="270" y="1811"/>
                    <a:pt x="270" y="1811"/>
                    <a:pt x="270" y="1811"/>
                  </a:cubicBezTo>
                  <a:cubicBezTo>
                    <a:pt x="270" y="1811"/>
                    <a:pt x="269" y="1811"/>
                    <a:pt x="269" y="1811"/>
                  </a:cubicBezTo>
                  <a:cubicBezTo>
                    <a:pt x="271" y="1811"/>
                    <a:pt x="282" y="1803"/>
                    <a:pt x="276" y="1807"/>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392" y="1716"/>
                  </a:moveTo>
                  <a:cubicBezTo>
                    <a:pt x="392" y="1716"/>
                    <a:pt x="392" y="1716"/>
                    <a:pt x="392" y="1717"/>
                  </a:cubicBezTo>
                  <a:cubicBezTo>
                    <a:pt x="392" y="1716"/>
                    <a:pt x="392" y="1716"/>
                    <a:pt x="392" y="1716"/>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92" y="1716"/>
                  </a:moveTo>
                  <a:cubicBezTo>
                    <a:pt x="392" y="1716"/>
                    <a:pt x="392" y="1716"/>
                    <a:pt x="392" y="1717"/>
                  </a:cubicBezTo>
                  <a:cubicBezTo>
                    <a:pt x="392" y="1716"/>
                    <a:pt x="392" y="1716"/>
                    <a:pt x="392" y="171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397" y="1567"/>
                  </a:moveTo>
                  <a:cubicBezTo>
                    <a:pt x="1398" y="1566"/>
                    <a:pt x="1400" y="1565"/>
                    <a:pt x="1401" y="1564"/>
                  </a:cubicBezTo>
                  <a:cubicBezTo>
                    <a:pt x="1399" y="1565"/>
                    <a:pt x="1398" y="1566"/>
                    <a:pt x="1397" y="1567"/>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704" y="1288"/>
                  </a:moveTo>
                  <a:cubicBezTo>
                    <a:pt x="1704" y="1288"/>
                    <a:pt x="1704" y="1288"/>
                    <a:pt x="1704" y="1288"/>
                  </a:cubicBezTo>
                  <a:cubicBezTo>
                    <a:pt x="1704" y="1288"/>
                    <a:pt x="1704" y="1288"/>
                    <a:pt x="1704" y="1288"/>
                  </a:cubicBezTo>
                  <a:close/>
                  <a:moveTo>
                    <a:pt x="1849" y="1070"/>
                  </a:moveTo>
                  <a:cubicBezTo>
                    <a:pt x="1851" y="1071"/>
                    <a:pt x="1853" y="1070"/>
                    <a:pt x="1856" y="1069"/>
                  </a:cubicBezTo>
                  <a:cubicBezTo>
                    <a:pt x="1863" y="1058"/>
                    <a:pt x="1861" y="1058"/>
                    <a:pt x="1849" y="1070"/>
                  </a:cubicBezTo>
                  <a:close/>
                  <a:moveTo>
                    <a:pt x="1967" y="806"/>
                  </a:moveTo>
                  <a:cubicBezTo>
                    <a:pt x="1968" y="806"/>
                    <a:pt x="1969" y="804"/>
                    <a:pt x="1972" y="797"/>
                  </a:cubicBezTo>
                  <a:cubicBezTo>
                    <a:pt x="1970" y="800"/>
                    <a:pt x="1969" y="803"/>
                    <a:pt x="1967" y="806"/>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79" y="1728"/>
                  </a:moveTo>
                  <a:cubicBezTo>
                    <a:pt x="979" y="1728"/>
                    <a:pt x="979" y="1728"/>
                    <a:pt x="979" y="1728"/>
                  </a:cubicBezTo>
                  <a:cubicBezTo>
                    <a:pt x="979" y="1728"/>
                    <a:pt x="979" y="1728"/>
                    <a:pt x="979" y="1728"/>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5" y="1729"/>
                  </a:moveTo>
                  <a:cubicBezTo>
                    <a:pt x="975" y="1729"/>
                    <a:pt x="975" y="1729"/>
                    <a:pt x="975" y="1729"/>
                  </a:cubicBezTo>
                  <a:cubicBezTo>
                    <a:pt x="975" y="1729"/>
                    <a:pt x="975" y="1729"/>
                    <a:pt x="975" y="1729"/>
                  </a:cubicBezTo>
                  <a:cubicBezTo>
                    <a:pt x="975" y="1729"/>
                    <a:pt x="975" y="1729"/>
                    <a:pt x="975" y="1729"/>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693" y="1520"/>
                  </a:moveTo>
                  <a:cubicBezTo>
                    <a:pt x="694" y="1533"/>
                    <a:pt x="699" y="1546"/>
                    <a:pt x="703" y="1558"/>
                  </a:cubicBezTo>
                  <a:cubicBezTo>
                    <a:pt x="700" y="1546"/>
                    <a:pt x="696" y="1533"/>
                    <a:pt x="693" y="1520"/>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392" y="1716"/>
                  </a:moveTo>
                  <a:cubicBezTo>
                    <a:pt x="392" y="1716"/>
                    <a:pt x="392" y="1716"/>
                    <a:pt x="392" y="1717"/>
                  </a:cubicBezTo>
                  <a:cubicBezTo>
                    <a:pt x="392" y="1716"/>
                    <a:pt x="392" y="1716"/>
                    <a:pt x="392" y="1716"/>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81" y="1727"/>
                  </a:moveTo>
                  <a:cubicBezTo>
                    <a:pt x="981" y="1727"/>
                    <a:pt x="981" y="1727"/>
                    <a:pt x="981" y="1727"/>
                  </a:cubicBezTo>
                  <a:cubicBezTo>
                    <a:pt x="981" y="1727"/>
                    <a:pt x="981" y="1727"/>
                    <a:pt x="981" y="1727"/>
                  </a:cubicBezTo>
                  <a:cubicBezTo>
                    <a:pt x="981" y="1727"/>
                    <a:pt x="981" y="1727"/>
                    <a:pt x="981" y="1727"/>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397" y="1567"/>
                  </a:moveTo>
                  <a:cubicBezTo>
                    <a:pt x="1398" y="1566"/>
                    <a:pt x="1400" y="1565"/>
                    <a:pt x="1401" y="1564"/>
                  </a:cubicBezTo>
                  <a:cubicBezTo>
                    <a:pt x="1399" y="1565"/>
                    <a:pt x="1398" y="1566"/>
                    <a:pt x="1397" y="1567"/>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704" y="1288"/>
                  </a:moveTo>
                  <a:cubicBezTo>
                    <a:pt x="1704" y="1288"/>
                    <a:pt x="1704" y="1288"/>
                    <a:pt x="1704" y="1288"/>
                  </a:cubicBezTo>
                  <a:cubicBezTo>
                    <a:pt x="1704" y="1288"/>
                    <a:pt x="1704" y="1288"/>
                    <a:pt x="1704" y="1288"/>
                  </a:cubicBezTo>
                  <a:close/>
                  <a:moveTo>
                    <a:pt x="1849" y="1070"/>
                  </a:moveTo>
                  <a:cubicBezTo>
                    <a:pt x="1851" y="1071"/>
                    <a:pt x="1853" y="1070"/>
                    <a:pt x="1856" y="1069"/>
                  </a:cubicBezTo>
                  <a:cubicBezTo>
                    <a:pt x="1863" y="1058"/>
                    <a:pt x="1861" y="1058"/>
                    <a:pt x="1849" y="1070"/>
                  </a:cubicBezTo>
                  <a:close/>
                  <a:moveTo>
                    <a:pt x="1917" y="983"/>
                  </a:moveTo>
                  <a:cubicBezTo>
                    <a:pt x="1917" y="983"/>
                    <a:pt x="1917" y="983"/>
                    <a:pt x="1917" y="983"/>
                  </a:cubicBezTo>
                  <a:cubicBezTo>
                    <a:pt x="1915" y="986"/>
                    <a:pt x="1914" y="989"/>
                    <a:pt x="1912" y="992"/>
                  </a:cubicBezTo>
                  <a:cubicBezTo>
                    <a:pt x="1912" y="993"/>
                    <a:pt x="1912" y="993"/>
                    <a:pt x="1912" y="993"/>
                  </a:cubicBezTo>
                  <a:cubicBezTo>
                    <a:pt x="1912" y="994"/>
                    <a:pt x="1912" y="994"/>
                    <a:pt x="1912" y="995"/>
                  </a:cubicBezTo>
                  <a:cubicBezTo>
                    <a:pt x="1913" y="993"/>
                    <a:pt x="1914" y="991"/>
                    <a:pt x="1915" y="989"/>
                  </a:cubicBezTo>
                  <a:cubicBezTo>
                    <a:pt x="1915" y="989"/>
                    <a:pt x="1915" y="989"/>
                    <a:pt x="1916" y="989"/>
                  </a:cubicBezTo>
                  <a:cubicBezTo>
                    <a:pt x="1916" y="988"/>
                    <a:pt x="1916" y="987"/>
                    <a:pt x="1916" y="987"/>
                  </a:cubicBezTo>
                  <a:cubicBezTo>
                    <a:pt x="1916" y="986"/>
                    <a:pt x="1916" y="986"/>
                    <a:pt x="1916" y="986"/>
                  </a:cubicBezTo>
                  <a:cubicBezTo>
                    <a:pt x="1916" y="986"/>
                    <a:pt x="1917" y="986"/>
                    <a:pt x="1917" y="986"/>
                  </a:cubicBezTo>
                  <a:cubicBezTo>
                    <a:pt x="1917" y="986"/>
                    <a:pt x="1917" y="985"/>
                    <a:pt x="1917" y="985"/>
                  </a:cubicBezTo>
                  <a:cubicBezTo>
                    <a:pt x="1917" y="985"/>
                    <a:pt x="1917" y="985"/>
                    <a:pt x="1917" y="985"/>
                  </a:cubicBezTo>
                  <a:cubicBezTo>
                    <a:pt x="1917" y="985"/>
                    <a:pt x="1917" y="984"/>
                    <a:pt x="1917" y="984"/>
                  </a:cubicBezTo>
                  <a:cubicBezTo>
                    <a:pt x="1917" y="984"/>
                    <a:pt x="1917" y="983"/>
                    <a:pt x="1917" y="983"/>
                  </a:cubicBezTo>
                  <a:cubicBezTo>
                    <a:pt x="1917" y="983"/>
                    <a:pt x="1917" y="983"/>
                    <a:pt x="1917" y="983"/>
                  </a:cubicBezTo>
                  <a:close/>
                  <a:moveTo>
                    <a:pt x="1967" y="806"/>
                  </a:moveTo>
                  <a:cubicBezTo>
                    <a:pt x="1968" y="806"/>
                    <a:pt x="1969" y="804"/>
                    <a:pt x="1972" y="797"/>
                  </a:cubicBezTo>
                  <a:cubicBezTo>
                    <a:pt x="1970" y="800"/>
                    <a:pt x="1969" y="803"/>
                    <a:pt x="1967" y="806"/>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0" y="362"/>
                  </a:move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ubicBezTo>
                    <a:pt x="2111" y="359"/>
                    <a:pt x="2111" y="360"/>
                    <a:pt x="2110" y="362"/>
                  </a:cubicBezTo>
                  <a:close/>
                  <a:moveTo>
                    <a:pt x="2065" y="506"/>
                  </a:moveTo>
                  <a:cubicBezTo>
                    <a:pt x="2069" y="499"/>
                    <a:pt x="2071" y="491"/>
                    <a:pt x="2072" y="483"/>
                  </a:cubicBezTo>
                  <a:cubicBezTo>
                    <a:pt x="2070" y="491"/>
                    <a:pt x="2067" y="498"/>
                    <a:pt x="2065" y="506"/>
                  </a:cubicBezTo>
                  <a:close/>
                  <a:moveTo>
                    <a:pt x="1609" y="1300"/>
                  </a:moveTo>
                  <a:cubicBezTo>
                    <a:pt x="1609" y="1300"/>
                    <a:pt x="1608" y="1300"/>
                    <a:pt x="1608" y="1300"/>
                  </a:cubicBezTo>
                  <a:cubicBezTo>
                    <a:pt x="1608" y="1300"/>
                    <a:pt x="1609" y="1300"/>
                    <a:pt x="1609" y="1300"/>
                  </a:cubicBezTo>
                  <a:cubicBezTo>
                    <a:pt x="1609" y="1300"/>
                    <a:pt x="1609" y="1300"/>
                    <a:pt x="1609" y="13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lose/>
                  <a:moveTo>
                    <a:pt x="1053" y="1689"/>
                  </a:move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3" y="1689"/>
                    <a:pt x="1053" y="1689"/>
                    <a:pt x="1053"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708" y="1615"/>
                  </a:moveTo>
                  <a:cubicBezTo>
                    <a:pt x="708" y="1614"/>
                    <a:pt x="708" y="1614"/>
                    <a:pt x="707" y="1613"/>
                  </a:cubicBezTo>
                  <a:cubicBezTo>
                    <a:pt x="707" y="1613"/>
                    <a:pt x="707" y="1613"/>
                    <a:pt x="707" y="1613"/>
                  </a:cubicBezTo>
                  <a:cubicBezTo>
                    <a:pt x="708" y="1614"/>
                    <a:pt x="708" y="1614"/>
                    <a:pt x="708" y="1615"/>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0"/>
                  </a:moveTo>
                  <a:cubicBezTo>
                    <a:pt x="707" y="1610"/>
                    <a:pt x="707" y="1611"/>
                    <a:pt x="707" y="1611"/>
                  </a:cubicBezTo>
                  <a:cubicBezTo>
                    <a:pt x="707" y="1611"/>
                    <a:pt x="707" y="1611"/>
                    <a:pt x="707" y="1611"/>
                  </a:cubicBezTo>
                  <a:cubicBezTo>
                    <a:pt x="707" y="1611"/>
                    <a:pt x="707" y="1610"/>
                    <a:pt x="707" y="1609"/>
                  </a:cubicBezTo>
                  <a:lnTo>
                    <a:pt x="707" y="1610"/>
                  </a:ln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6"/>
                  </a:moveTo>
                  <a:cubicBezTo>
                    <a:pt x="703" y="1556"/>
                    <a:pt x="703" y="1556"/>
                    <a:pt x="703" y="1556"/>
                  </a:cubicBezTo>
                  <a:cubicBezTo>
                    <a:pt x="703" y="1556"/>
                    <a:pt x="703" y="1556"/>
                    <a:pt x="703" y="1555"/>
                  </a:cubicBezTo>
                  <a:cubicBezTo>
                    <a:pt x="703" y="1556"/>
                    <a:pt x="703" y="1556"/>
                    <a:pt x="703" y="1556"/>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lose/>
                  <a:moveTo>
                    <a:pt x="703" y="1558"/>
                  </a:moveTo>
                  <a:cubicBezTo>
                    <a:pt x="700" y="1546"/>
                    <a:pt x="696" y="1533"/>
                    <a:pt x="693" y="1520"/>
                  </a:cubicBezTo>
                  <a:cubicBezTo>
                    <a:pt x="694" y="1533"/>
                    <a:pt x="699" y="1546"/>
                    <a:pt x="703" y="1558"/>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1" y="1779"/>
                  </a:moveTo>
                  <a:cubicBezTo>
                    <a:pt x="321" y="1779"/>
                    <a:pt x="321" y="1779"/>
                    <a:pt x="321" y="1779"/>
                  </a:cubicBezTo>
                  <a:cubicBezTo>
                    <a:pt x="321" y="1779"/>
                    <a:pt x="320" y="1779"/>
                    <a:pt x="320" y="1779"/>
                  </a:cubicBezTo>
                  <a:cubicBezTo>
                    <a:pt x="320" y="1779"/>
                    <a:pt x="320" y="1779"/>
                    <a:pt x="321" y="1779"/>
                  </a:cubicBezTo>
                  <a:close/>
                  <a:moveTo>
                    <a:pt x="392" y="1717"/>
                  </a:moveTo>
                  <a:cubicBezTo>
                    <a:pt x="392" y="1716"/>
                    <a:pt x="392" y="1716"/>
                    <a:pt x="392" y="1716"/>
                  </a:cubicBezTo>
                  <a:cubicBezTo>
                    <a:pt x="392" y="1716"/>
                    <a:pt x="392" y="1716"/>
                    <a:pt x="392" y="1716"/>
                  </a:cubicBezTo>
                  <a:cubicBezTo>
                    <a:pt x="392" y="1716"/>
                    <a:pt x="392" y="1716"/>
                    <a:pt x="392" y="1717"/>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2150" y="149"/>
                  </a:moveTo>
                  <a:cubicBezTo>
                    <a:pt x="2150" y="149"/>
                    <a:pt x="2150" y="149"/>
                    <a:pt x="2150" y="149"/>
                  </a:cubicBezTo>
                  <a:cubicBezTo>
                    <a:pt x="2150" y="149"/>
                    <a:pt x="2150" y="149"/>
                    <a:pt x="2150" y="149"/>
                  </a:cubicBezTo>
                  <a:cubicBezTo>
                    <a:pt x="2150" y="149"/>
                    <a:pt x="2150" y="149"/>
                    <a:pt x="2150" y="149"/>
                  </a:cubicBezTo>
                  <a:cubicBezTo>
                    <a:pt x="2150" y="148"/>
                    <a:pt x="2150" y="146"/>
                    <a:pt x="2149" y="145"/>
                  </a:cubicBezTo>
                  <a:cubicBezTo>
                    <a:pt x="2149" y="144"/>
                    <a:pt x="2149" y="144"/>
                    <a:pt x="2149" y="144"/>
                  </a:cubicBezTo>
                  <a:cubicBezTo>
                    <a:pt x="2149" y="144"/>
                    <a:pt x="2149" y="144"/>
                    <a:pt x="2149" y="144"/>
                  </a:cubicBezTo>
                  <a:cubicBezTo>
                    <a:pt x="2149" y="144"/>
                    <a:pt x="2149" y="144"/>
                    <a:pt x="2149" y="144"/>
                  </a:cubicBezTo>
                  <a:cubicBezTo>
                    <a:pt x="2149" y="138"/>
                    <a:pt x="2148" y="132"/>
                    <a:pt x="2149" y="126"/>
                  </a:cubicBezTo>
                  <a:cubicBezTo>
                    <a:pt x="2145" y="148"/>
                    <a:pt x="2142" y="170"/>
                    <a:pt x="2138" y="192"/>
                  </a:cubicBezTo>
                  <a:cubicBezTo>
                    <a:pt x="2141" y="153"/>
                    <a:pt x="2149" y="114"/>
                    <a:pt x="2152" y="76"/>
                  </a:cubicBezTo>
                  <a:cubicBezTo>
                    <a:pt x="2133" y="141"/>
                    <a:pt x="2142" y="73"/>
                    <a:pt x="2146" y="57"/>
                  </a:cubicBezTo>
                  <a:cubicBezTo>
                    <a:pt x="2144" y="62"/>
                    <a:pt x="2140" y="71"/>
                    <a:pt x="2141" y="75"/>
                  </a:cubicBezTo>
                  <a:cubicBezTo>
                    <a:pt x="2135" y="53"/>
                    <a:pt x="2144" y="29"/>
                    <a:pt x="2146" y="7"/>
                  </a:cubicBezTo>
                  <a:cubicBezTo>
                    <a:pt x="2144" y="17"/>
                    <a:pt x="2139" y="30"/>
                    <a:pt x="2136" y="42"/>
                  </a:cubicBezTo>
                  <a:cubicBezTo>
                    <a:pt x="2136" y="50"/>
                    <a:pt x="2136" y="60"/>
                    <a:pt x="2135" y="69"/>
                  </a:cubicBezTo>
                  <a:cubicBezTo>
                    <a:pt x="2136" y="71"/>
                    <a:pt x="2137" y="72"/>
                    <a:pt x="2138" y="73"/>
                  </a:cubicBezTo>
                  <a:cubicBezTo>
                    <a:pt x="2137" y="72"/>
                    <a:pt x="2136" y="71"/>
                    <a:pt x="2135" y="70"/>
                  </a:cubicBezTo>
                  <a:cubicBezTo>
                    <a:pt x="2134" y="118"/>
                    <a:pt x="2131" y="175"/>
                    <a:pt x="2116" y="187"/>
                  </a:cubicBezTo>
                  <a:cubicBezTo>
                    <a:pt x="2112" y="208"/>
                    <a:pt x="2112" y="230"/>
                    <a:pt x="2110" y="251"/>
                  </a:cubicBezTo>
                  <a:cubicBezTo>
                    <a:pt x="2111" y="245"/>
                    <a:pt x="2112" y="207"/>
                    <a:pt x="2119" y="207"/>
                  </a:cubicBezTo>
                  <a:cubicBezTo>
                    <a:pt x="2118" y="230"/>
                    <a:pt x="2129" y="304"/>
                    <a:pt x="2101" y="316"/>
                  </a:cubicBezTo>
                  <a:cubicBezTo>
                    <a:pt x="2111" y="296"/>
                    <a:pt x="2088" y="337"/>
                    <a:pt x="2087" y="341"/>
                  </a:cubicBezTo>
                  <a:cubicBezTo>
                    <a:pt x="2079" y="375"/>
                    <a:pt x="2083" y="414"/>
                    <a:pt x="2070" y="447"/>
                  </a:cubicBezTo>
                  <a:cubicBezTo>
                    <a:pt x="2073" y="441"/>
                    <a:pt x="2079" y="430"/>
                    <a:pt x="2080" y="424"/>
                  </a:cubicBezTo>
                  <a:cubicBezTo>
                    <a:pt x="2079" y="429"/>
                    <a:pt x="2079" y="435"/>
                    <a:pt x="2078" y="441"/>
                  </a:cubicBezTo>
                  <a:cubicBezTo>
                    <a:pt x="2078" y="441"/>
                    <a:pt x="2078" y="441"/>
                    <a:pt x="2078" y="441"/>
                  </a:cubicBezTo>
                  <a:cubicBezTo>
                    <a:pt x="2077" y="442"/>
                    <a:pt x="2077" y="442"/>
                    <a:pt x="2078" y="442"/>
                  </a:cubicBezTo>
                  <a:cubicBezTo>
                    <a:pt x="2078" y="442"/>
                    <a:pt x="2078" y="442"/>
                    <a:pt x="2078" y="442"/>
                  </a:cubicBezTo>
                  <a:cubicBezTo>
                    <a:pt x="2078" y="442"/>
                    <a:pt x="2078" y="442"/>
                    <a:pt x="2077" y="442"/>
                  </a:cubicBezTo>
                  <a:cubicBezTo>
                    <a:pt x="2078" y="442"/>
                    <a:pt x="2078" y="442"/>
                    <a:pt x="2078" y="442"/>
                  </a:cubicBezTo>
                  <a:cubicBezTo>
                    <a:pt x="2072" y="474"/>
                    <a:pt x="2057" y="504"/>
                    <a:pt x="2046" y="534"/>
                  </a:cubicBezTo>
                  <a:cubicBezTo>
                    <a:pt x="2036" y="551"/>
                    <a:pt x="2023" y="614"/>
                    <a:pt x="2009" y="644"/>
                  </a:cubicBezTo>
                  <a:cubicBezTo>
                    <a:pt x="1993" y="676"/>
                    <a:pt x="1979" y="709"/>
                    <a:pt x="1964" y="742"/>
                  </a:cubicBezTo>
                  <a:cubicBezTo>
                    <a:pt x="1964" y="742"/>
                    <a:pt x="1964" y="742"/>
                    <a:pt x="1964" y="742"/>
                  </a:cubicBezTo>
                  <a:cubicBezTo>
                    <a:pt x="1964" y="743"/>
                    <a:pt x="1963" y="744"/>
                    <a:pt x="1963" y="745"/>
                  </a:cubicBezTo>
                  <a:cubicBezTo>
                    <a:pt x="1962" y="745"/>
                    <a:pt x="1962" y="746"/>
                    <a:pt x="1962" y="746"/>
                  </a:cubicBezTo>
                  <a:cubicBezTo>
                    <a:pt x="1950" y="774"/>
                    <a:pt x="1937" y="802"/>
                    <a:pt x="1923" y="829"/>
                  </a:cubicBezTo>
                  <a:cubicBezTo>
                    <a:pt x="1932" y="816"/>
                    <a:pt x="1940" y="804"/>
                    <a:pt x="1949" y="791"/>
                  </a:cubicBezTo>
                  <a:cubicBezTo>
                    <a:pt x="1940" y="810"/>
                    <a:pt x="1928" y="826"/>
                    <a:pt x="1916" y="842"/>
                  </a:cubicBezTo>
                  <a:cubicBezTo>
                    <a:pt x="1916" y="842"/>
                    <a:pt x="1916" y="842"/>
                    <a:pt x="1916" y="842"/>
                  </a:cubicBezTo>
                  <a:cubicBezTo>
                    <a:pt x="1915" y="843"/>
                    <a:pt x="1915" y="843"/>
                    <a:pt x="1915" y="844"/>
                  </a:cubicBezTo>
                  <a:cubicBezTo>
                    <a:pt x="1915" y="844"/>
                    <a:pt x="1915" y="844"/>
                    <a:pt x="1915" y="844"/>
                  </a:cubicBezTo>
                  <a:cubicBezTo>
                    <a:pt x="1904" y="858"/>
                    <a:pt x="1895" y="873"/>
                    <a:pt x="1890" y="891"/>
                  </a:cubicBezTo>
                  <a:cubicBezTo>
                    <a:pt x="1896" y="877"/>
                    <a:pt x="1904" y="865"/>
                    <a:pt x="1914" y="855"/>
                  </a:cubicBezTo>
                  <a:cubicBezTo>
                    <a:pt x="1878" y="915"/>
                    <a:pt x="1851" y="983"/>
                    <a:pt x="1802" y="1035"/>
                  </a:cubicBezTo>
                  <a:cubicBezTo>
                    <a:pt x="1808" y="1025"/>
                    <a:pt x="1814" y="1015"/>
                    <a:pt x="1819" y="1006"/>
                  </a:cubicBezTo>
                  <a:cubicBezTo>
                    <a:pt x="1816" y="1011"/>
                    <a:pt x="1788" y="1052"/>
                    <a:pt x="1794" y="1040"/>
                  </a:cubicBezTo>
                  <a:cubicBezTo>
                    <a:pt x="1786" y="1053"/>
                    <a:pt x="1777" y="1069"/>
                    <a:pt x="1766" y="1085"/>
                  </a:cubicBezTo>
                  <a:cubicBezTo>
                    <a:pt x="1770" y="1081"/>
                    <a:pt x="1774" y="1076"/>
                    <a:pt x="1777" y="1071"/>
                  </a:cubicBezTo>
                  <a:cubicBezTo>
                    <a:pt x="1773" y="1078"/>
                    <a:pt x="1769" y="1084"/>
                    <a:pt x="1763" y="1091"/>
                  </a:cubicBezTo>
                  <a:cubicBezTo>
                    <a:pt x="1763" y="1091"/>
                    <a:pt x="1763" y="1092"/>
                    <a:pt x="1762" y="1092"/>
                  </a:cubicBezTo>
                  <a:cubicBezTo>
                    <a:pt x="1762" y="1092"/>
                    <a:pt x="1762" y="1092"/>
                    <a:pt x="1762" y="1093"/>
                  </a:cubicBezTo>
                  <a:cubicBezTo>
                    <a:pt x="1761" y="1093"/>
                    <a:pt x="1761" y="1093"/>
                    <a:pt x="1761" y="1094"/>
                  </a:cubicBezTo>
                  <a:cubicBezTo>
                    <a:pt x="1760" y="1095"/>
                    <a:pt x="1759" y="1096"/>
                    <a:pt x="1759" y="1096"/>
                  </a:cubicBezTo>
                  <a:cubicBezTo>
                    <a:pt x="1759" y="1096"/>
                    <a:pt x="1759" y="1096"/>
                    <a:pt x="1759" y="1096"/>
                  </a:cubicBezTo>
                  <a:cubicBezTo>
                    <a:pt x="1759" y="1097"/>
                    <a:pt x="1758" y="1097"/>
                    <a:pt x="1758" y="1097"/>
                  </a:cubicBezTo>
                  <a:cubicBezTo>
                    <a:pt x="1730" y="1140"/>
                    <a:pt x="1695" y="1186"/>
                    <a:pt x="1661" y="1207"/>
                  </a:cubicBezTo>
                  <a:cubicBezTo>
                    <a:pt x="1658" y="1211"/>
                    <a:pt x="1653" y="1216"/>
                    <a:pt x="1646" y="1223"/>
                  </a:cubicBezTo>
                  <a:cubicBezTo>
                    <a:pt x="1628" y="1241"/>
                    <a:pt x="1608" y="1257"/>
                    <a:pt x="1591" y="1275"/>
                  </a:cubicBezTo>
                  <a:cubicBezTo>
                    <a:pt x="1589" y="1278"/>
                    <a:pt x="1557" y="1320"/>
                    <a:pt x="1552" y="1326"/>
                  </a:cubicBezTo>
                  <a:cubicBezTo>
                    <a:pt x="1523" y="1353"/>
                    <a:pt x="1491" y="1377"/>
                    <a:pt x="1460" y="1403"/>
                  </a:cubicBezTo>
                  <a:cubicBezTo>
                    <a:pt x="1402" y="1450"/>
                    <a:pt x="1323" y="1480"/>
                    <a:pt x="1277" y="1540"/>
                  </a:cubicBezTo>
                  <a:cubicBezTo>
                    <a:pt x="1286" y="1531"/>
                    <a:pt x="1297" y="1526"/>
                    <a:pt x="1309" y="1523"/>
                  </a:cubicBezTo>
                  <a:cubicBezTo>
                    <a:pt x="1289" y="1531"/>
                    <a:pt x="1272" y="1543"/>
                    <a:pt x="1254" y="1556"/>
                  </a:cubicBezTo>
                  <a:cubicBezTo>
                    <a:pt x="1252" y="1560"/>
                    <a:pt x="1247" y="1563"/>
                    <a:pt x="1242" y="1565"/>
                  </a:cubicBezTo>
                  <a:cubicBezTo>
                    <a:pt x="1235" y="1570"/>
                    <a:pt x="1229" y="1574"/>
                    <a:pt x="1222" y="1579"/>
                  </a:cubicBezTo>
                  <a:cubicBezTo>
                    <a:pt x="1225" y="1577"/>
                    <a:pt x="1232" y="1572"/>
                    <a:pt x="1239" y="1566"/>
                  </a:cubicBezTo>
                  <a:cubicBezTo>
                    <a:pt x="1229" y="1570"/>
                    <a:pt x="1216" y="1572"/>
                    <a:pt x="1210" y="1578"/>
                  </a:cubicBezTo>
                  <a:cubicBezTo>
                    <a:pt x="1222" y="1567"/>
                    <a:pt x="1235" y="1559"/>
                    <a:pt x="1250" y="1554"/>
                  </a:cubicBezTo>
                  <a:cubicBezTo>
                    <a:pt x="1227" y="1557"/>
                    <a:pt x="1198" y="1579"/>
                    <a:pt x="1171" y="1598"/>
                  </a:cubicBezTo>
                  <a:cubicBezTo>
                    <a:pt x="1171" y="1598"/>
                    <a:pt x="1171" y="1598"/>
                    <a:pt x="1171" y="1598"/>
                  </a:cubicBezTo>
                  <a:cubicBezTo>
                    <a:pt x="1165" y="1602"/>
                    <a:pt x="1158" y="1606"/>
                    <a:pt x="1151" y="1610"/>
                  </a:cubicBezTo>
                  <a:cubicBezTo>
                    <a:pt x="1138" y="1618"/>
                    <a:pt x="1124" y="1625"/>
                    <a:pt x="1111" y="1633"/>
                  </a:cubicBezTo>
                  <a:cubicBezTo>
                    <a:pt x="1045" y="1669"/>
                    <a:pt x="978" y="1701"/>
                    <a:pt x="911" y="1735"/>
                  </a:cubicBezTo>
                  <a:cubicBezTo>
                    <a:pt x="905" y="1737"/>
                    <a:pt x="900" y="1740"/>
                    <a:pt x="895" y="1743"/>
                  </a:cubicBezTo>
                  <a:cubicBezTo>
                    <a:pt x="887" y="1748"/>
                    <a:pt x="879" y="1752"/>
                    <a:pt x="871" y="1757"/>
                  </a:cubicBezTo>
                  <a:cubicBezTo>
                    <a:pt x="844" y="1772"/>
                    <a:pt x="816" y="1787"/>
                    <a:pt x="788" y="1790"/>
                  </a:cubicBezTo>
                  <a:cubicBezTo>
                    <a:pt x="761" y="1793"/>
                    <a:pt x="758" y="1762"/>
                    <a:pt x="755" y="1741"/>
                  </a:cubicBezTo>
                  <a:cubicBezTo>
                    <a:pt x="751" y="1731"/>
                    <a:pt x="736" y="1684"/>
                    <a:pt x="734" y="1672"/>
                  </a:cubicBezTo>
                  <a:cubicBezTo>
                    <a:pt x="725" y="1616"/>
                    <a:pt x="708" y="1561"/>
                    <a:pt x="692" y="1508"/>
                  </a:cubicBezTo>
                  <a:cubicBezTo>
                    <a:pt x="692" y="1512"/>
                    <a:pt x="692" y="1516"/>
                    <a:pt x="693" y="1520"/>
                  </a:cubicBezTo>
                  <a:cubicBezTo>
                    <a:pt x="691" y="1515"/>
                    <a:pt x="690" y="1509"/>
                    <a:pt x="688" y="1504"/>
                  </a:cubicBezTo>
                  <a:cubicBezTo>
                    <a:pt x="652" y="1529"/>
                    <a:pt x="616" y="1555"/>
                    <a:pt x="580" y="1581"/>
                  </a:cubicBezTo>
                  <a:cubicBezTo>
                    <a:pt x="580" y="1582"/>
                    <a:pt x="580" y="1582"/>
                    <a:pt x="580" y="1582"/>
                  </a:cubicBezTo>
                  <a:cubicBezTo>
                    <a:pt x="546" y="1606"/>
                    <a:pt x="513" y="1630"/>
                    <a:pt x="479" y="1653"/>
                  </a:cubicBezTo>
                  <a:cubicBezTo>
                    <a:pt x="482" y="1651"/>
                    <a:pt x="483" y="1650"/>
                    <a:pt x="483" y="1649"/>
                  </a:cubicBezTo>
                  <a:cubicBezTo>
                    <a:pt x="508" y="1638"/>
                    <a:pt x="524" y="1612"/>
                    <a:pt x="547" y="1596"/>
                  </a:cubicBezTo>
                  <a:cubicBezTo>
                    <a:pt x="438" y="1650"/>
                    <a:pt x="349" y="1734"/>
                    <a:pt x="253" y="1806"/>
                  </a:cubicBezTo>
                  <a:cubicBezTo>
                    <a:pt x="291" y="1782"/>
                    <a:pt x="322" y="1745"/>
                    <a:pt x="366" y="1730"/>
                  </a:cubicBezTo>
                  <a:cubicBezTo>
                    <a:pt x="344" y="1738"/>
                    <a:pt x="327" y="1760"/>
                    <a:pt x="311" y="1775"/>
                  </a:cubicBezTo>
                  <a:cubicBezTo>
                    <a:pt x="283" y="1801"/>
                    <a:pt x="248" y="1817"/>
                    <a:pt x="215" y="1836"/>
                  </a:cubicBezTo>
                  <a:cubicBezTo>
                    <a:pt x="215" y="1836"/>
                    <a:pt x="215" y="1836"/>
                    <a:pt x="215" y="1836"/>
                  </a:cubicBezTo>
                  <a:cubicBezTo>
                    <a:pt x="215" y="1836"/>
                    <a:pt x="215" y="1836"/>
                    <a:pt x="215" y="1836"/>
                  </a:cubicBezTo>
                  <a:cubicBezTo>
                    <a:pt x="215" y="1836"/>
                    <a:pt x="215" y="1836"/>
                    <a:pt x="214" y="1836"/>
                  </a:cubicBezTo>
                  <a:cubicBezTo>
                    <a:pt x="210" y="1839"/>
                    <a:pt x="206" y="1841"/>
                    <a:pt x="202" y="1844"/>
                  </a:cubicBezTo>
                  <a:cubicBezTo>
                    <a:pt x="131" y="1888"/>
                    <a:pt x="67" y="1942"/>
                    <a:pt x="0" y="1992"/>
                  </a:cubicBezTo>
                  <a:cubicBezTo>
                    <a:pt x="6" y="1994"/>
                    <a:pt x="13" y="1996"/>
                    <a:pt x="20" y="1998"/>
                  </a:cubicBezTo>
                  <a:cubicBezTo>
                    <a:pt x="16" y="1995"/>
                    <a:pt x="13" y="1991"/>
                    <a:pt x="11" y="1987"/>
                  </a:cubicBezTo>
                  <a:cubicBezTo>
                    <a:pt x="13" y="1991"/>
                    <a:pt x="17" y="1995"/>
                    <a:pt x="21" y="1998"/>
                  </a:cubicBezTo>
                  <a:cubicBezTo>
                    <a:pt x="35" y="2002"/>
                    <a:pt x="50" y="2007"/>
                    <a:pt x="64" y="2011"/>
                  </a:cubicBezTo>
                  <a:cubicBezTo>
                    <a:pt x="74" y="2013"/>
                    <a:pt x="83" y="2012"/>
                    <a:pt x="89" y="2011"/>
                  </a:cubicBezTo>
                  <a:cubicBezTo>
                    <a:pt x="65" y="2003"/>
                    <a:pt x="41" y="1993"/>
                    <a:pt x="16" y="1989"/>
                  </a:cubicBezTo>
                  <a:cubicBezTo>
                    <a:pt x="56" y="1942"/>
                    <a:pt x="114" y="1919"/>
                    <a:pt x="164" y="1884"/>
                  </a:cubicBezTo>
                  <a:cubicBezTo>
                    <a:pt x="120" y="1922"/>
                    <a:pt x="71" y="1953"/>
                    <a:pt x="24" y="1987"/>
                  </a:cubicBezTo>
                  <a:cubicBezTo>
                    <a:pt x="83" y="2005"/>
                    <a:pt x="138" y="2031"/>
                    <a:pt x="196" y="2049"/>
                  </a:cubicBezTo>
                  <a:cubicBezTo>
                    <a:pt x="198" y="2049"/>
                    <a:pt x="199" y="2049"/>
                    <a:pt x="201" y="2049"/>
                  </a:cubicBezTo>
                  <a:cubicBezTo>
                    <a:pt x="205" y="2051"/>
                    <a:pt x="210" y="2053"/>
                    <a:pt x="215" y="2053"/>
                  </a:cubicBezTo>
                  <a:cubicBezTo>
                    <a:pt x="215" y="2053"/>
                    <a:pt x="216" y="2053"/>
                    <a:pt x="217" y="2054"/>
                  </a:cubicBezTo>
                  <a:cubicBezTo>
                    <a:pt x="222" y="2056"/>
                    <a:pt x="227" y="2058"/>
                    <a:pt x="233" y="2061"/>
                  </a:cubicBezTo>
                  <a:cubicBezTo>
                    <a:pt x="237" y="2060"/>
                    <a:pt x="293" y="2079"/>
                    <a:pt x="317" y="2087"/>
                  </a:cubicBezTo>
                  <a:cubicBezTo>
                    <a:pt x="277" y="2073"/>
                    <a:pt x="347" y="2088"/>
                    <a:pt x="358" y="2092"/>
                  </a:cubicBezTo>
                  <a:cubicBezTo>
                    <a:pt x="391" y="2103"/>
                    <a:pt x="422" y="2115"/>
                    <a:pt x="454" y="2128"/>
                  </a:cubicBezTo>
                  <a:cubicBezTo>
                    <a:pt x="583" y="2177"/>
                    <a:pt x="719" y="2205"/>
                    <a:pt x="850" y="2248"/>
                  </a:cubicBezTo>
                  <a:cubicBezTo>
                    <a:pt x="847" y="2225"/>
                    <a:pt x="844" y="2202"/>
                    <a:pt x="840" y="2179"/>
                  </a:cubicBezTo>
                  <a:cubicBezTo>
                    <a:pt x="841" y="2127"/>
                    <a:pt x="821" y="2061"/>
                    <a:pt x="815" y="2009"/>
                  </a:cubicBezTo>
                  <a:cubicBezTo>
                    <a:pt x="815" y="2015"/>
                    <a:pt x="816" y="2022"/>
                    <a:pt x="817" y="2028"/>
                  </a:cubicBezTo>
                  <a:cubicBezTo>
                    <a:pt x="815" y="2019"/>
                    <a:pt x="812" y="2009"/>
                    <a:pt x="810" y="1999"/>
                  </a:cubicBezTo>
                  <a:cubicBezTo>
                    <a:pt x="811" y="2001"/>
                    <a:pt x="811" y="2002"/>
                    <a:pt x="812" y="2002"/>
                  </a:cubicBezTo>
                  <a:cubicBezTo>
                    <a:pt x="810" y="1997"/>
                    <a:pt x="808" y="1993"/>
                    <a:pt x="807" y="1988"/>
                  </a:cubicBezTo>
                  <a:cubicBezTo>
                    <a:pt x="808" y="1992"/>
                    <a:pt x="809" y="1995"/>
                    <a:pt x="810" y="1999"/>
                  </a:cubicBezTo>
                  <a:cubicBezTo>
                    <a:pt x="809" y="1998"/>
                    <a:pt x="809" y="1996"/>
                    <a:pt x="808" y="1995"/>
                  </a:cubicBezTo>
                  <a:cubicBezTo>
                    <a:pt x="810" y="2014"/>
                    <a:pt x="809" y="2034"/>
                    <a:pt x="812" y="2053"/>
                  </a:cubicBezTo>
                  <a:cubicBezTo>
                    <a:pt x="808" y="2024"/>
                    <a:pt x="802" y="1988"/>
                    <a:pt x="799" y="1964"/>
                  </a:cubicBezTo>
                  <a:cubicBezTo>
                    <a:pt x="799" y="1966"/>
                    <a:pt x="799" y="1966"/>
                    <a:pt x="799" y="1966"/>
                  </a:cubicBezTo>
                  <a:cubicBezTo>
                    <a:pt x="799" y="1969"/>
                    <a:pt x="798" y="1972"/>
                    <a:pt x="798" y="1975"/>
                  </a:cubicBezTo>
                  <a:cubicBezTo>
                    <a:pt x="797" y="1967"/>
                    <a:pt x="796" y="1962"/>
                    <a:pt x="796" y="1960"/>
                  </a:cubicBezTo>
                  <a:cubicBezTo>
                    <a:pt x="796" y="1960"/>
                    <a:pt x="796" y="1960"/>
                    <a:pt x="796" y="1960"/>
                  </a:cubicBezTo>
                  <a:cubicBezTo>
                    <a:pt x="796" y="1960"/>
                    <a:pt x="796" y="1960"/>
                    <a:pt x="796" y="1960"/>
                  </a:cubicBezTo>
                  <a:cubicBezTo>
                    <a:pt x="796" y="1959"/>
                    <a:pt x="796" y="1959"/>
                    <a:pt x="797" y="1959"/>
                  </a:cubicBezTo>
                  <a:cubicBezTo>
                    <a:pt x="797" y="1959"/>
                    <a:pt x="797" y="1959"/>
                    <a:pt x="797" y="1960"/>
                  </a:cubicBezTo>
                  <a:cubicBezTo>
                    <a:pt x="797" y="1960"/>
                    <a:pt x="797" y="1960"/>
                    <a:pt x="797" y="1960"/>
                  </a:cubicBezTo>
                  <a:cubicBezTo>
                    <a:pt x="799" y="1963"/>
                    <a:pt x="803" y="1975"/>
                    <a:pt x="805" y="1984"/>
                  </a:cubicBezTo>
                  <a:cubicBezTo>
                    <a:pt x="801" y="1965"/>
                    <a:pt x="798" y="1937"/>
                    <a:pt x="801" y="1928"/>
                  </a:cubicBezTo>
                  <a:cubicBezTo>
                    <a:pt x="797" y="1933"/>
                    <a:pt x="795" y="1938"/>
                    <a:pt x="794" y="1945"/>
                  </a:cubicBezTo>
                  <a:cubicBezTo>
                    <a:pt x="794" y="1945"/>
                    <a:pt x="794" y="1944"/>
                    <a:pt x="793" y="1944"/>
                  </a:cubicBezTo>
                  <a:cubicBezTo>
                    <a:pt x="793" y="1943"/>
                    <a:pt x="793" y="1942"/>
                    <a:pt x="793" y="1942"/>
                  </a:cubicBezTo>
                  <a:cubicBezTo>
                    <a:pt x="792" y="1941"/>
                    <a:pt x="792" y="1941"/>
                    <a:pt x="792" y="1940"/>
                  </a:cubicBezTo>
                  <a:cubicBezTo>
                    <a:pt x="792" y="1940"/>
                    <a:pt x="791" y="1939"/>
                    <a:pt x="791" y="1938"/>
                  </a:cubicBezTo>
                  <a:cubicBezTo>
                    <a:pt x="791" y="1938"/>
                    <a:pt x="791" y="1938"/>
                    <a:pt x="791" y="1938"/>
                  </a:cubicBezTo>
                  <a:cubicBezTo>
                    <a:pt x="791" y="1938"/>
                    <a:pt x="791" y="1938"/>
                    <a:pt x="791" y="1938"/>
                  </a:cubicBezTo>
                  <a:cubicBezTo>
                    <a:pt x="791" y="1938"/>
                    <a:pt x="791" y="1938"/>
                    <a:pt x="791" y="1938"/>
                  </a:cubicBezTo>
                  <a:cubicBezTo>
                    <a:pt x="791" y="1937"/>
                    <a:pt x="791" y="1936"/>
                    <a:pt x="791" y="1936"/>
                  </a:cubicBezTo>
                  <a:cubicBezTo>
                    <a:pt x="791" y="1936"/>
                    <a:pt x="791" y="1937"/>
                    <a:pt x="792" y="1939"/>
                  </a:cubicBezTo>
                  <a:cubicBezTo>
                    <a:pt x="789" y="1928"/>
                    <a:pt x="790" y="1917"/>
                    <a:pt x="798" y="1912"/>
                  </a:cubicBezTo>
                  <a:cubicBezTo>
                    <a:pt x="797" y="1913"/>
                    <a:pt x="795" y="1913"/>
                    <a:pt x="793" y="1914"/>
                  </a:cubicBezTo>
                  <a:cubicBezTo>
                    <a:pt x="796" y="1906"/>
                    <a:pt x="853" y="1896"/>
                    <a:pt x="863" y="1893"/>
                  </a:cubicBezTo>
                  <a:cubicBezTo>
                    <a:pt x="860" y="1894"/>
                    <a:pt x="858" y="1895"/>
                    <a:pt x="856" y="1896"/>
                  </a:cubicBezTo>
                  <a:cubicBezTo>
                    <a:pt x="860" y="1895"/>
                    <a:pt x="864" y="1894"/>
                    <a:pt x="868" y="1893"/>
                  </a:cubicBezTo>
                  <a:cubicBezTo>
                    <a:pt x="868" y="1893"/>
                    <a:pt x="868" y="1893"/>
                    <a:pt x="869" y="1893"/>
                  </a:cubicBezTo>
                  <a:cubicBezTo>
                    <a:pt x="869" y="1893"/>
                    <a:pt x="869" y="1893"/>
                    <a:pt x="869" y="1893"/>
                  </a:cubicBezTo>
                  <a:cubicBezTo>
                    <a:pt x="876" y="1892"/>
                    <a:pt x="883" y="1890"/>
                    <a:pt x="889" y="1889"/>
                  </a:cubicBezTo>
                  <a:cubicBezTo>
                    <a:pt x="893" y="1889"/>
                    <a:pt x="897" y="1888"/>
                    <a:pt x="900" y="1887"/>
                  </a:cubicBezTo>
                  <a:cubicBezTo>
                    <a:pt x="896" y="1888"/>
                    <a:pt x="893" y="1889"/>
                    <a:pt x="889" y="1890"/>
                  </a:cubicBezTo>
                  <a:cubicBezTo>
                    <a:pt x="882" y="1891"/>
                    <a:pt x="876" y="1893"/>
                    <a:pt x="869" y="1896"/>
                  </a:cubicBezTo>
                  <a:cubicBezTo>
                    <a:pt x="854" y="1900"/>
                    <a:pt x="838" y="1906"/>
                    <a:pt x="823" y="1912"/>
                  </a:cubicBezTo>
                  <a:cubicBezTo>
                    <a:pt x="838" y="1920"/>
                    <a:pt x="855" y="1916"/>
                    <a:pt x="873" y="1907"/>
                  </a:cubicBezTo>
                  <a:cubicBezTo>
                    <a:pt x="878" y="1905"/>
                    <a:pt x="883" y="1902"/>
                    <a:pt x="888" y="1899"/>
                  </a:cubicBezTo>
                  <a:cubicBezTo>
                    <a:pt x="908" y="1886"/>
                    <a:pt x="927" y="1871"/>
                    <a:pt x="941" y="1865"/>
                  </a:cubicBezTo>
                  <a:cubicBezTo>
                    <a:pt x="924" y="1871"/>
                    <a:pt x="907" y="1877"/>
                    <a:pt x="890" y="1883"/>
                  </a:cubicBezTo>
                  <a:cubicBezTo>
                    <a:pt x="883" y="1885"/>
                    <a:pt x="876" y="1887"/>
                    <a:pt x="869" y="1890"/>
                  </a:cubicBezTo>
                  <a:cubicBezTo>
                    <a:pt x="876" y="1887"/>
                    <a:pt x="883" y="1883"/>
                    <a:pt x="890" y="1880"/>
                  </a:cubicBezTo>
                  <a:cubicBezTo>
                    <a:pt x="967" y="1847"/>
                    <a:pt x="1044" y="1814"/>
                    <a:pt x="1118" y="1775"/>
                  </a:cubicBezTo>
                  <a:cubicBezTo>
                    <a:pt x="1118" y="1775"/>
                    <a:pt x="1118" y="1774"/>
                    <a:pt x="1119" y="1774"/>
                  </a:cubicBezTo>
                  <a:cubicBezTo>
                    <a:pt x="1119" y="1774"/>
                    <a:pt x="1119" y="1774"/>
                    <a:pt x="1119" y="1774"/>
                  </a:cubicBezTo>
                  <a:cubicBezTo>
                    <a:pt x="1126" y="1771"/>
                    <a:pt x="1132" y="1767"/>
                    <a:pt x="1139" y="1763"/>
                  </a:cubicBezTo>
                  <a:cubicBezTo>
                    <a:pt x="1178" y="1742"/>
                    <a:pt x="1216" y="1720"/>
                    <a:pt x="1252" y="1696"/>
                  </a:cubicBezTo>
                  <a:cubicBezTo>
                    <a:pt x="1247" y="1699"/>
                    <a:pt x="1242" y="1705"/>
                    <a:pt x="1236" y="1712"/>
                  </a:cubicBezTo>
                  <a:cubicBezTo>
                    <a:pt x="1266" y="1693"/>
                    <a:pt x="1295" y="1673"/>
                    <a:pt x="1324" y="1653"/>
                  </a:cubicBezTo>
                  <a:cubicBezTo>
                    <a:pt x="1334" y="1646"/>
                    <a:pt x="1355" y="1631"/>
                    <a:pt x="1376" y="1615"/>
                  </a:cubicBezTo>
                  <a:cubicBezTo>
                    <a:pt x="1374" y="1616"/>
                    <a:pt x="1373" y="1616"/>
                    <a:pt x="1371" y="1616"/>
                  </a:cubicBezTo>
                  <a:cubicBezTo>
                    <a:pt x="1372" y="1615"/>
                    <a:pt x="1372" y="1615"/>
                    <a:pt x="1373" y="1615"/>
                  </a:cubicBezTo>
                  <a:cubicBezTo>
                    <a:pt x="1372" y="1615"/>
                    <a:pt x="1372" y="1615"/>
                    <a:pt x="1371" y="1616"/>
                  </a:cubicBezTo>
                  <a:cubicBezTo>
                    <a:pt x="1370" y="1616"/>
                    <a:pt x="1370" y="1616"/>
                    <a:pt x="1369" y="1615"/>
                  </a:cubicBezTo>
                  <a:cubicBezTo>
                    <a:pt x="1358" y="1624"/>
                    <a:pt x="1346" y="1633"/>
                    <a:pt x="1333" y="1640"/>
                  </a:cubicBezTo>
                  <a:cubicBezTo>
                    <a:pt x="1336" y="1639"/>
                    <a:pt x="1340" y="1637"/>
                    <a:pt x="1343" y="1635"/>
                  </a:cubicBezTo>
                  <a:cubicBezTo>
                    <a:pt x="1302" y="1664"/>
                    <a:pt x="1235" y="1709"/>
                    <a:pt x="1232" y="1704"/>
                  </a:cubicBezTo>
                  <a:cubicBezTo>
                    <a:pt x="1226" y="1693"/>
                    <a:pt x="1340" y="1628"/>
                    <a:pt x="1352" y="1620"/>
                  </a:cubicBezTo>
                  <a:cubicBezTo>
                    <a:pt x="1371" y="1608"/>
                    <a:pt x="1391" y="1595"/>
                    <a:pt x="1409" y="1582"/>
                  </a:cubicBezTo>
                  <a:cubicBezTo>
                    <a:pt x="1405" y="1586"/>
                    <a:pt x="1400" y="1590"/>
                    <a:pt x="1395" y="1593"/>
                  </a:cubicBezTo>
                  <a:cubicBezTo>
                    <a:pt x="1405" y="1586"/>
                    <a:pt x="1415" y="1578"/>
                    <a:pt x="1424" y="1571"/>
                  </a:cubicBezTo>
                  <a:cubicBezTo>
                    <a:pt x="1440" y="1559"/>
                    <a:pt x="1455" y="1547"/>
                    <a:pt x="1471" y="1534"/>
                  </a:cubicBezTo>
                  <a:cubicBezTo>
                    <a:pt x="1493" y="1516"/>
                    <a:pt x="1514" y="1497"/>
                    <a:pt x="1535" y="1478"/>
                  </a:cubicBezTo>
                  <a:cubicBezTo>
                    <a:pt x="1544" y="1470"/>
                    <a:pt x="1631" y="1395"/>
                    <a:pt x="1576" y="1435"/>
                  </a:cubicBezTo>
                  <a:cubicBezTo>
                    <a:pt x="1586" y="1426"/>
                    <a:pt x="1595" y="1417"/>
                    <a:pt x="1603" y="1407"/>
                  </a:cubicBezTo>
                  <a:cubicBezTo>
                    <a:pt x="1577" y="1430"/>
                    <a:pt x="1550" y="1453"/>
                    <a:pt x="1523" y="1476"/>
                  </a:cubicBezTo>
                  <a:cubicBezTo>
                    <a:pt x="1567" y="1424"/>
                    <a:pt x="1623" y="1384"/>
                    <a:pt x="1669" y="1334"/>
                  </a:cubicBezTo>
                  <a:cubicBezTo>
                    <a:pt x="1661" y="1342"/>
                    <a:pt x="1652" y="1350"/>
                    <a:pt x="1644" y="1358"/>
                  </a:cubicBezTo>
                  <a:cubicBezTo>
                    <a:pt x="1675" y="1323"/>
                    <a:pt x="1709" y="1290"/>
                    <a:pt x="1739" y="1253"/>
                  </a:cubicBezTo>
                  <a:cubicBezTo>
                    <a:pt x="1769" y="1215"/>
                    <a:pt x="1789" y="1165"/>
                    <a:pt x="1828" y="1135"/>
                  </a:cubicBezTo>
                  <a:cubicBezTo>
                    <a:pt x="1835" y="1124"/>
                    <a:pt x="1842" y="1114"/>
                    <a:pt x="1849" y="1103"/>
                  </a:cubicBezTo>
                  <a:cubicBezTo>
                    <a:pt x="1856" y="1093"/>
                    <a:pt x="1909" y="1021"/>
                    <a:pt x="1861" y="1076"/>
                  </a:cubicBezTo>
                  <a:cubicBezTo>
                    <a:pt x="1869" y="1064"/>
                    <a:pt x="1877" y="1051"/>
                    <a:pt x="1884" y="1039"/>
                  </a:cubicBezTo>
                  <a:cubicBezTo>
                    <a:pt x="1873" y="1055"/>
                    <a:pt x="1863" y="1066"/>
                    <a:pt x="1856" y="1069"/>
                  </a:cubicBezTo>
                  <a:cubicBezTo>
                    <a:pt x="1853" y="1073"/>
                    <a:pt x="1849" y="1079"/>
                    <a:pt x="1843" y="1086"/>
                  </a:cubicBezTo>
                  <a:cubicBezTo>
                    <a:pt x="1843" y="1087"/>
                    <a:pt x="1842" y="1088"/>
                    <a:pt x="1841" y="1089"/>
                  </a:cubicBezTo>
                  <a:cubicBezTo>
                    <a:pt x="1811" y="1117"/>
                    <a:pt x="1789" y="1173"/>
                    <a:pt x="1765" y="1202"/>
                  </a:cubicBezTo>
                  <a:cubicBezTo>
                    <a:pt x="1722" y="1255"/>
                    <a:pt x="1676" y="1305"/>
                    <a:pt x="1628" y="1354"/>
                  </a:cubicBezTo>
                  <a:cubicBezTo>
                    <a:pt x="1587" y="1397"/>
                    <a:pt x="1547" y="1441"/>
                    <a:pt x="1505" y="1483"/>
                  </a:cubicBezTo>
                  <a:cubicBezTo>
                    <a:pt x="1475" y="1491"/>
                    <a:pt x="1441" y="1529"/>
                    <a:pt x="1411" y="1563"/>
                  </a:cubicBezTo>
                  <a:cubicBezTo>
                    <a:pt x="1403" y="1566"/>
                    <a:pt x="1395" y="1569"/>
                    <a:pt x="1397" y="1567"/>
                  </a:cubicBezTo>
                  <a:cubicBezTo>
                    <a:pt x="1313" y="1625"/>
                    <a:pt x="1234" y="1692"/>
                    <a:pt x="1145" y="1742"/>
                  </a:cubicBezTo>
                  <a:cubicBezTo>
                    <a:pt x="1194" y="1715"/>
                    <a:pt x="1164" y="1733"/>
                    <a:pt x="1140" y="1746"/>
                  </a:cubicBezTo>
                  <a:cubicBezTo>
                    <a:pt x="1131" y="1752"/>
                    <a:pt x="1123" y="1756"/>
                    <a:pt x="1121" y="1758"/>
                  </a:cubicBezTo>
                  <a:cubicBezTo>
                    <a:pt x="1119" y="1759"/>
                    <a:pt x="1117" y="1760"/>
                    <a:pt x="1115" y="1761"/>
                  </a:cubicBezTo>
                  <a:cubicBezTo>
                    <a:pt x="1092" y="1774"/>
                    <a:pt x="1068" y="1786"/>
                    <a:pt x="1044" y="1798"/>
                  </a:cubicBezTo>
                  <a:cubicBezTo>
                    <a:pt x="1016" y="1812"/>
                    <a:pt x="986" y="1825"/>
                    <a:pt x="956" y="1837"/>
                  </a:cubicBezTo>
                  <a:cubicBezTo>
                    <a:pt x="956" y="1837"/>
                    <a:pt x="956" y="1837"/>
                    <a:pt x="956" y="1837"/>
                  </a:cubicBezTo>
                  <a:cubicBezTo>
                    <a:pt x="955" y="1838"/>
                    <a:pt x="953" y="1838"/>
                    <a:pt x="952" y="1839"/>
                  </a:cubicBezTo>
                  <a:cubicBezTo>
                    <a:pt x="956" y="1838"/>
                    <a:pt x="960" y="1837"/>
                    <a:pt x="964" y="1835"/>
                  </a:cubicBezTo>
                  <a:cubicBezTo>
                    <a:pt x="958" y="1837"/>
                    <a:pt x="953" y="1840"/>
                    <a:pt x="947" y="1842"/>
                  </a:cubicBezTo>
                  <a:cubicBezTo>
                    <a:pt x="947" y="1842"/>
                    <a:pt x="947" y="1842"/>
                    <a:pt x="947" y="1843"/>
                  </a:cubicBezTo>
                  <a:cubicBezTo>
                    <a:pt x="946" y="1843"/>
                    <a:pt x="945" y="1843"/>
                    <a:pt x="945" y="1843"/>
                  </a:cubicBezTo>
                  <a:cubicBezTo>
                    <a:pt x="945" y="1843"/>
                    <a:pt x="944" y="1844"/>
                    <a:pt x="944" y="1844"/>
                  </a:cubicBezTo>
                  <a:cubicBezTo>
                    <a:pt x="944" y="1844"/>
                    <a:pt x="945" y="1843"/>
                    <a:pt x="945" y="1843"/>
                  </a:cubicBezTo>
                  <a:cubicBezTo>
                    <a:pt x="945" y="1843"/>
                    <a:pt x="945" y="1843"/>
                    <a:pt x="946" y="1842"/>
                  </a:cubicBezTo>
                  <a:cubicBezTo>
                    <a:pt x="945" y="1843"/>
                    <a:pt x="942" y="1844"/>
                    <a:pt x="944" y="1843"/>
                  </a:cubicBezTo>
                  <a:cubicBezTo>
                    <a:pt x="938" y="1845"/>
                    <a:pt x="932" y="1847"/>
                    <a:pt x="926" y="1849"/>
                  </a:cubicBezTo>
                  <a:cubicBezTo>
                    <a:pt x="934" y="1846"/>
                    <a:pt x="943" y="1842"/>
                    <a:pt x="952" y="1840"/>
                  </a:cubicBezTo>
                  <a:cubicBezTo>
                    <a:pt x="953" y="1839"/>
                    <a:pt x="955" y="1838"/>
                    <a:pt x="956" y="1837"/>
                  </a:cubicBezTo>
                  <a:cubicBezTo>
                    <a:pt x="936" y="1845"/>
                    <a:pt x="915" y="1853"/>
                    <a:pt x="894" y="1860"/>
                  </a:cubicBezTo>
                  <a:cubicBezTo>
                    <a:pt x="883" y="1864"/>
                    <a:pt x="872" y="1867"/>
                    <a:pt x="861" y="1871"/>
                  </a:cubicBezTo>
                  <a:cubicBezTo>
                    <a:pt x="860" y="1871"/>
                    <a:pt x="859" y="1872"/>
                    <a:pt x="858" y="1872"/>
                  </a:cubicBezTo>
                  <a:cubicBezTo>
                    <a:pt x="859" y="1872"/>
                    <a:pt x="860" y="1871"/>
                    <a:pt x="861" y="1871"/>
                  </a:cubicBezTo>
                  <a:cubicBezTo>
                    <a:pt x="868" y="1869"/>
                    <a:pt x="882" y="1866"/>
                    <a:pt x="883" y="1864"/>
                  </a:cubicBezTo>
                  <a:cubicBezTo>
                    <a:pt x="882" y="1866"/>
                    <a:pt x="881" y="1867"/>
                    <a:pt x="880" y="1869"/>
                  </a:cubicBezTo>
                  <a:cubicBezTo>
                    <a:pt x="885" y="1867"/>
                    <a:pt x="889" y="1866"/>
                    <a:pt x="893" y="1865"/>
                  </a:cubicBezTo>
                  <a:cubicBezTo>
                    <a:pt x="898" y="1864"/>
                    <a:pt x="903" y="1863"/>
                    <a:pt x="908" y="1861"/>
                  </a:cubicBezTo>
                  <a:cubicBezTo>
                    <a:pt x="912" y="1860"/>
                    <a:pt x="917" y="1858"/>
                    <a:pt x="921" y="1856"/>
                  </a:cubicBezTo>
                  <a:cubicBezTo>
                    <a:pt x="921" y="1856"/>
                    <a:pt x="921" y="1856"/>
                    <a:pt x="922" y="1856"/>
                  </a:cubicBezTo>
                  <a:cubicBezTo>
                    <a:pt x="922" y="1856"/>
                    <a:pt x="922" y="1856"/>
                    <a:pt x="922" y="1856"/>
                  </a:cubicBezTo>
                  <a:cubicBezTo>
                    <a:pt x="922" y="1856"/>
                    <a:pt x="922" y="1856"/>
                    <a:pt x="922" y="1855"/>
                  </a:cubicBezTo>
                  <a:cubicBezTo>
                    <a:pt x="922" y="1855"/>
                    <a:pt x="922" y="1855"/>
                    <a:pt x="923" y="1855"/>
                  </a:cubicBezTo>
                  <a:cubicBezTo>
                    <a:pt x="923" y="1855"/>
                    <a:pt x="923" y="1855"/>
                    <a:pt x="923" y="1855"/>
                  </a:cubicBezTo>
                  <a:cubicBezTo>
                    <a:pt x="924" y="1855"/>
                    <a:pt x="924" y="1855"/>
                    <a:pt x="925" y="1854"/>
                  </a:cubicBezTo>
                  <a:cubicBezTo>
                    <a:pt x="926" y="1854"/>
                    <a:pt x="926" y="1854"/>
                    <a:pt x="927" y="1853"/>
                  </a:cubicBezTo>
                  <a:cubicBezTo>
                    <a:pt x="927" y="1853"/>
                    <a:pt x="928" y="1853"/>
                    <a:pt x="928" y="1853"/>
                  </a:cubicBezTo>
                  <a:cubicBezTo>
                    <a:pt x="928" y="1853"/>
                    <a:pt x="928" y="1853"/>
                    <a:pt x="928" y="1853"/>
                  </a:cubicBezTo>
                  <a:cubicBezTo>
                    <a:pt x="928" y="1853"/>
                    <a:pt x="930" y="1852"/>
                    <a:pt x="934" y="1851"/>
                  </a:cubicBezTo>
                  <a:cubicBezTo>
                    <a:pt x="934" y="1851"/>
                    <a:pt x="934" y="1850"/>
                    <a:pt x="935" y="1850"/>
                  </a:cubicBezTo>
                  <a:cubicBezTo>
                    <a:pt x="935" y="1850"/>
                    <a:pt x="935" y="1850"/>
                    <a:pt x="935" y="1850"/>
                  </a:cubicBezTo>
                  <a:cubicBezTo>
                    <a:pt x="934" y="1851"/>
                    <a:pt x="933" y="1852"/>
                    <a:pt x="932" y="1852"/>
                  </a:cubicBezTo>
                  <a:cubicBezTo>
                    <a:pt x="934" y="1852"/>
                    <a:pt x="936" y="1851"/>
                    <a:pt x="938" y="1850"/>
                  </a:cubicBezTo>
                  <a:cubicBezTo>
                    <a:pt x="928" y="1855"/>
                    <a:pt x="918" y="1859"/>
                    <a:pt x="908" y="1861"/>
                  </a:cubicBezTo>
                  <a:cubicBezTo>
                    <a:pt x="903" y="1863"/>
                    <a:pt x="898" y="1865"/>
                    <a:pt x="893" y="1867"/>
                  </a:cubicBezTo>
                  <a:cubicBezTo>
                    <a:pt x="886" y="1870"/>
                    <a:pt x="879" y="1872"/>
                    <a:pt x="873" y="1875"/>
                  </a:cubicBezTo>
                  <a:cubicBezTo>
                    <a:pt x="870" y="1877"/>
                    <a:pt x="866" y="1878"/>
                    <a:pt x="862" y="1879"/>
                  </a:cubicBezTo>
                  <a:cubicBezTo>
                    <a:pt x="866" y="1877"/>
                    <a:pt x="869" y="1876"/>
                    <a:pt x="873" y="1875"/>
                  </a:cubicBezTo>
                  <a:cubicBezTo>
                    <a:pt x="876" y="1873"/>
                    <a:pt x="878" y="1871"/>
                    <a:pt x="880" y="1869"/>
                  </a:cubicBezTo>
                  <a:cubicBezTo>
                    <a:pt x="874" y="1871"/>
                    <a:pt x="868" y="1873"/>
                    <a:pt x="862" y="1877"/>
                  </a:cubicBezTo>
                  <a:cubicBezTo>
                    <a:pt x="860" y="1878"/>
                    <a:pt x="857" y="1879"/>
                    <a:pt x="855" y="1880"/>
                  </a:cubicBezTo>
                  <a:cubicBezTo>
                    <a:pt x="858" y="1880"/>
                    <a:pt x="860" y="1879"/>
                    <a:pt x="862" y="1879"/>
                  </a:cubicBezTo>
                  <a:cubicBezTo>
                    <a:pt x="859" y="1880"/>
                    <a:pt x="855" y="1881"/>
                    <a:pt x="852" y="1883"/>
                  </a:cubicBezTo>
                  <a:cubicBezTo>
                    <a:pt x="853" y="1882"/>
                    <a:pt x="854" y="1881"/>
                    <a:pt x="855" y="1880"/>
                  </a:cubicBezTo>
                  <a:cubicBezTo>
                    <a:pt x="822" y="1887"/>
                    <a:pt x="770" y="1882"/>
                    <a:pt x="774" y="1923"/>
                  </a:cubicBezTo>
                  <a:cubicBezTo>
                    <a:pt x="777" y="1944"/>
                    <a:pt x="779" y="1965"/>
                    <a:pt x="783" y="1986"/>
                  </a:cubicBezTo>
                  <a:cubicBezTo>
                    <a:pt x="787" y="2012"/>
                    <a:pt x="792" y="2038"/>
                    <a:pt x="797" y="2064"/>
                  </a:cubicBezTo>
                  <a:cubicBezTo>
                    <a:pt x="797" y="2066"/>
                    <a:pt x="798" y="2069"/>
                    <a:pt x="798" y="2071"/>
                  </a:cubicBezTo>
                  <a:cubicBezTo>
                    <a:pt x="799" y="2074"/>
                    <a:pt x="799" y="2076"/>
                    <a:pt x="800" y="2078"/>
                  </a:cubicBezTo>
                  <a:cubicBezTo>
                    <a:pt x="801" y="2084"/>
                    <a:pt x="801" y="2089"/>
                    <a:pt x="802" y="2094"/>
                  </a:cubicBezTo>
                  <a:cubicBezTo>
                    <a:pt x="803" y="2095"/>
                    <a:pt x="803" y="2096"/>
                    <a:pt x="803" y="2097"/>
                  </a:cubicBezTo>
                  <a:cubicBezTo>
                    <a:pt x="808" y="2126"/>
                    <a:pt x="813" y="2154"/>
                    <a:pt x="817" y="2183"/>
                  </a:cubicBezTo>
                  <a:cubicBezTo>
                    <a:pt x="816" y="2181"/>
                    <a:pt x="816" y="2180"/>
                    <a:pt x="816" y="2179"/>
                  </a:cubicBezTo>
                  <a:cubicBezTo>
                    <a:pt x="816" y="2182"/>
                    <a:pt x="817" y="2186"/>
                    <a:pt x="818" y="2190"/>
                  </a:cubicBezTo>
                  <a:cubicBezTo>
                    <a:pt x="817" y="2187"/>
                    <a:pt x="817" y="2185"/>
                    <a:pt x="817" y="2183"/>
                  </a:cubicBezTo>
                  <a:cubicBezTo>
                    <a:pt x="817" y="2184"/>
                    <a:pt x="818" y="2186"/>
                    <a:pt x="818" y="2187"/>
                  </a:cubicBezTo>
                  <a:cubicBezTo>
                    <a:pt x="818" y="2174"/>
                    <a:pt x="819" y="2160"/>
                    <a:pt x="819" y="2155"/>
                  </a:cubicBezTo>
                  <a:cubicBezTo>
                    <a:pt x="819" y="2147"/>
                    <a:pt x="819" y="2139"/>
                    <a:pt x="818" y="2131"/>
                  </a:cubicBezTo>
                  <a:cubicBezTo>
                    <a:pt x="824" y="2141"/>
                    <a:pt x="827" y="2146"/>
                    <a:pt x="828" y="2149"/>
                  </a:cubicBezTo>
                  <a:cubicBezTo>
                    <a:pt x="827" y="2146"/>
                    <a:pt x="823" y="2144"/>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4"/>
                  </a:cubicBezTo>
                  <a:cubicBezTo>
                    <a:pt x="824" y="2154"/>
                    <a:pt x="824" y="2154"/>
                    <a:pt x="824" y="2154"/>
                  </a:cubicBezTo>
                  <a:cubicBezTo>
                    <a:pt x="824" y="2154"/>
                    <a:pt x="824" y="2154"/>
                    <a:pt x="824" y="2154"/>
                  </a:cubicBezTo>
                  <a:cubicBezTo>
                    <a:pt x="824" y="2154"/>
                    <a:pt x="824" y="2154"/>
                    <a:pt x="824" y="2154"/>
                  </a:cubicBezTo>
                  <a:cubicBezTo>
                    <a:pt x="824" y="2154"/>
                    <a:pt x="824" y="2154"/>
                    <a:pt x="824" y="2154"/>
                  </a:cubicBezTo>
                  <a:cubicBezTo>
                    <a:pt x="824" y="2154"/>
                    <a:pt x="824" y="2154"/>
                    <a:pt x="824" y="2154"/>
                  </a:cubicBezTo>
                  <a:cubicBezTo>
                    <a:pt x="827" y="2178"/>
                    <a:pt x="829" y="2201"/>
                    <a:pt x="829" y="2225"/>
                  </a:cubicBezTo>
                  <a:cubicBezTo>
                    <a:pt x="828" y="2224"/>
                    <a:pt x="826" y="2223"/>
                    <a:pt x="825" y="2221"/>
                  </a:cubicBezTo>
                  <a:cubicBezTo>
                    <a:pt x="812" y="2220"/>
                    <a:pt x="801" y="2216"/>
                    <a:pt x="790" y="2210"/>
                  </a:cubicBezTo>
                  <a:cubicBezTo>
                    <a:pt x="801" y="2214"/>
                    <a:pt x="812" y="2217"/>
                    <a:pt x="824" y="2220"/>
                  </a:cubicBezTo>
                  <a:cubicBezTo>
                    <a:pt x="820" y="2214"/>
                    <a:pt x="819" y="2204"/>
                    <a:pt x="818" y="2194"/>
                  </a:cubicBezTo>
                  <a:cubicBezTo>
                    <a:pt x="818" y="2193"/>
                    <a:pt x="818" y="2191"/>
                    <a:pt x="818" y="2190"/>
                  </a:cubicBezTo>
                  <a:cubicBezTo>
                    <a:pt x="819" y="2198"/>
                    <a:pt x="819" y="2206"/>
                    <a:pt x="820" y="2214"/>
                  </a:cubicBezTo>
                  <a:cubicBezTo>
                    <a:pt x="814" y="2212"/>
                    <a:pt x="808" y="2210"/>
                    <a:pt x="802" y="2208"/>
                  </a:cubicBezTo>
                  <a:cubicBezTo>
                    <a:pt x="802" y="2208"/>
                    <a:pt x="802" y="2208"/>
                    <a:pt x="802" y="2208"/>
                  </a:cubicBezTo>
                  <a:cubicBezTo>
                    <a:pt x="796" y="2205"/>
                    <a:pt x="789" y="2203"/>
                    <a:pt x="783" y="2201"/>
                  </a:cubicBezTo>
                  <a:cubicBezTo>
                    <a:pt x="771" y="2197"/>
                    <a:pt x="758" y="2194"/>
                    <a:pt x="746" y="2190"/>
                  </a:cubicBezTo>
                  <a:cubicBezTo>
                    <a:pt x="753" y="2193"/>
                    <a:pt x="760" y="2196"/>
                    <a:pt x="767" y="2201"/>
                  </a:cubicBezTo>
                  <a:cubicBezTo>
                    <a:pt x="743" y="2194"/>
                    <a:pt x="719" y="2186"/>
                    <a:pt x="695" y="2180"/>
                  </a:cubicBezTo>
                  <a:cubicBezTo>
                    <a:pt x="688" y="2178"/>
                    <a:pt x="682" y="2176"/>
                    <a:pt x="676" y="2174"/>
                  </a:cubicBezTo>
                  <a:cubicBezTo>
                    <a:pt x="675" y="2174"/>
                    <a:pt x="674" y="2174"/>
                    <a:pt x="673" y="2173"/>
                  </a:cubicBezTo>
                  <a:cubicBezTo>
                    <a:pt x="656" y="2161"/>
                    <a:pt x="635" y="2157"/>
                    <a:pt x="615" y="2154"/>
                  </a:cubicBezTo>
                  <a:cubicBezTo>
                    <a:pt x="614" y="2154"/>
                    <a:pt x="602" y="2150"/>
                    <a:pt x="590" y="2147"/>
                  </a:cubicBezTo>
                  <a:cubicBezTo>
                    <a:pt x="579" y="2144"/>
                    <a:pt x="568" y="2142"/>
                    <a:pt x="570" y="2143"/>
                  </a:cubicBezTo>
                  <a:cubicBezTo>
                    <a:pt x="570" y="2143"/>
                    <a:pt x="570" y="2143"/>
                    <a:pt x="570" y="2143"/>
                  </a:cubicBezTo>
                  <a:cubicBezTo>
                    <a:pt x="570" y="2143"/>
                    <a:pt x="570" y="2143"/>
                    <a:pt x="570" y="2143"/>
                  </a:cubicBezTo>
                  <a:cubicBezTo>
                    <a:pt x="570" y="2144"/>
                    <a:pt x="570" y="2144"/>
                    <a:pt x="570" y="2144"/>
                  </a:cubicBezTo>
                  <a:cubicBezTo>
                    <a:pt x="570" y="2144"/>
                    <a:pt x="570" y="2144"/>
                    <a:pt x="570" y="2144"/>
                  </a:cubicBezTo>
                  <a:cubicBezTo>
                    <a:pt x="570" y="2144"/>
                    <a:pt x="570" y="2144"/>
                    <a:pt x="571" y="2144"/>
                  </a:cubicBezTo>
                  <a:cubicBezTo>
                    <a:pt x="571" y="2144"/>
                    <a:pt x="571" y="2144"/>
                    <a:pt x="571" y="2144"/>
                  </a:cubicBezTo>
                  <a:cubicBezTo>
                    <a:pt x="571" y="2144"/>
                    <a:pt x="571" y="2144"/>
                    <a:pt x="571" y="2144"/>
                  </a:cubicBezTo>
                  <a:cubicBezTo>
                    <a:pt x="571" y="2144"/>
                    <a:pt x="571" y="2144"/>
                    <a:pt x="571" y="2144"/>
                  </a:cubicBezTo>
                  <a:cubicBezTo>
                    <a:pt x="571" y="2144"/>
                    <a:pt x="571" y="2144"/>
                    <a:pt x="571" y="2144"/>
                  </a:cubicBezTo>
                  <a:cubicBezTo>
                    <a:pt x="569" y="2143"/>
                    <a:pt x="566" y="2143"/>
                    <a:pt x="563" y="2142"/>
                  </a:cubicBezTo>
                  <a:cubicBezTo>
                    <a:pt x="509" y="2125"/>
                    <a:pt x="454" y="2107"/>
                    <a:pt x="402" y="2085"/>
                  </a:cubicBezTo>
                  <a:cubicBezTo>
                    <a:pt x="367" y="2071"/>
                    <a:pt x="332" y="2056"/>
                    <a:pt x="297" y="2043"/>
                  </a:cubicBezTo>
                  <a:cubicBezTo>
                    <a:pt x="286" y="2039"/>
                    <a:pt x="229" y="2030"/>
                    <a:pt x="225" y="2033"/>
                  </a:cubicBezTo>
                  <a:cubicBezTo>
                    <a:pt x="177" y="2002"/>
                    <a:pt x="116" y="2006"/>
                    <a:pt x="65" y="1981"/>
                  </a:cubicBezTo>
                  <a:cubicBezTo>
                    <a:pt x="81" y="1971"/>
                    <a:pt x="98" y="1956"/>
                    <a:pt x="116" y="1951"/>
                  </a:cubicBezTo>
                  <a:cubicBezTo>
                    <a:pt x="125" y="1949"/>
                    <a:pt x="143" y="1931"/>
                    <a:pt x="135" y="1936"/>
                  </a:cubicBezTo>
                  <a:cubicBezTo>
                    <a:pt x="162" y="1916"/>
                    <a:pt x="193" y="1901"/>
                    <a:pt x="217" y="1877"/>
                  </a:cubicBezTo>
                  <a:cubicBezTo>
                    <a:pt x="199" y="1893"/>
                    <a:pt x="177" y="1904"/>
                    <a:pt x="156" y="1917"/>
                  </a:cubicBezTo>
                  <a:cubicBezTo>
                    <a:pt x="163" y="1875"/>
                    <a:pt x="230" y="1858"/>
                    <a:pt x="261" y="1839"/>
                  </a:cubicBezTo>
                  <a:cubicBezTo>
                    <a:pt x="295" y="1818"/>
                    <a:pt x="328" y="1795"/>
                    <a:pt x="361" y="1772"/>
                  </a:cubicBezTo>
                  <a:cubicBezTo>
                    <a:pt x="368" y="1767"/>
                    <a:pt x="375" y="1762"/>
                    <a:pt x="382" y="1757"/>
                  </a:cubicBezTo>
                  <a:cubicBezTo>
                    <a:pt x="382" y="1757"/>
                    <a:pt x="382" y="1757"/>
                    <a:pt x="382" y="1757"/>
                  </a:cubicBezTo>
                  <a:cubicBezTo>
                    <a:pt x="382" y="1757"/>
                    <a:pt x="382" y="1757"/>
                    <a:pt x="382" y="1757"/>
                  </a:cubicBezTo>
                  <a:cubicBezTo>
                    <a:pt x="384" y="1755"/>
                    <a:pt x="387" y="1753"/>
                    <a:pt x="389" y="1752"/>
                  </a:cubicBezTo>
                  <a:cubicBezTo>
                    <a:pt x="389" y="1752"/>
                    <a:pt x="389" y="1752"/>
                    <a:pt x="389" y="1752"/>
                  </a:cubicBezTo>
                  <a:cubicBezTo>
                    <a:pt x="389" y="1752"/>
                    <a:pt x="389" y="1752"/>
                    <a:pt x="389" y="1752"/>
                  </a:cubicBezTo>
                  <a:cubicBezTo>
                    <a:pt x="389" y="1752"/>
                    <a:pt x="389" y="1752"/>
                    <a:pt x="389" y="1752"/>
                  </a:cubicBezTo>
                  <a:cubicBezTo>
                    <a:pt x="396" y="1747"/>
                    <a:pt x="403" y="1742"/>
                    <a:pt x="410" y="1737"/>
                  </a:cubicBezTo>
                  <a:cubicBezTo>
                    <a:pt x="421" y="1729"/>
                    <a:pt x="503" y="1679"/>
                    <a:pt x="429" y="1716"/>
                  </a:cubicBezTo>
                  <a:cubicBezTo>
                    <a:pt x="434" y="1713"/>
                    <a:pt x="444" y="1705"/>
                    <a:pt x="459" y="1694"/>
                  </a:cubicBezTo>
                  <a:cubicBezTo>
                    <a:pt x="457" y="1695"/>
                    <a:pt x="456" y="1694"/>
                    <a:pt x="455" y="1694"/>
                  </a:cubicBezTo>
                  <a:cubicBezTo>
                    <a:pt x="476" y="1680"/>
                    <a:pt x="490" y="1652"/>
                    <a:pt x="518" y="1648"/>
                  </a:cubicBezTo>
                  <a:cubicBezTo>
                    <a:pt x="518" y="1648"/>
                    <a:pt x="518" y="1648"/>
                    <a:pt x="519" y="1648"/>
                  </a:cubicBezTo>
                  <a:cubicBezTo>
                    <a:pt x="519" y="1648"/>
                    <a:pt x="519" y="1648"/>
                    <a:pt x="519" y="1648"/>
                  </a:cubicBezTo>
                  <a:cubicBezTo>
                    <a:pt x="511" y="1654"/>
                    <a:pt x="502" y="1660"/>
                    <a:pt x="494" y="1666"/>
                  </a:cubicBezTo>
                  <a:cubicBezTo>
                    <a:pt x="496" y="1665"/>
                    <a:pt x="497" y="1665"/>
                    <a:pt x="498" y="1664"/>
                  </a:cubicBezTo>
                  <a:cubicBezTo>
                    <a:pt x="522" y="1647"/>
                    <a:pt x="549" y="1626"/>
                    <a:pt x="575" y="1608"/>
                  </a:cubicBezTo>
                  <a:cubicBezTo>
                    <a:pt x="578" y="1605"/>
                    <a:pt x="581" y="1603"/>
                    <a:pt x="584" y="1601"/>
                  </a:cubicBezTo>
                  <a:cubicBezTo>
                    <a:pt x="631" y="1567"/>
                    <a:pt x="670" y="1540"/>
                    <a:pt x="673" y="1542"/>
                  </a:cubicBezTo>
                  <a:cubicBezTo>
                    <a:pt x="676" y="1545"/>
                    <a:pt x="679" y="1549"/>
                    <a:pt x="682" y="1552"/>
                  </a:cubicBezTo>
                  <a:cubicBezTo>
                    <a:pt x="683" y="1553"/>
                    <a:pt x="683" y="1554"/>
                    <a:pt x="684" y="1556"/>
                  </a:cubicBezTo>
                  <a:cubicBezTo>
                    <a:pt x="685" y="1557"/>
                    <a:pt x="687" y="1559"/>
                    <a:pt x="688" y="1561"/>
                  </a:cubicBezTo>
                  <a:cubicBezTo>
                    <a:pt x="687" y="1560"/>
                    <a:pt x="685" y="1559"/>
                    <a:pt x="684" y="1557"/>
                  </a:cubicBezTo>
                  <a:cubicBezTo>
                    <a:pt x="683" y="1556"/>
                    <a:pt x="682" y="1555"/>
                    <a:pt x="681" y="1555"/>
                  </a:cubicBezTo>
                  <a:cubicBezTo>
                    <a:pt x="679" y="1552"/>
                    <a:pt x="676" y="1550"/>
                    <a:pt x="673" y="1548"/>
                  </a:cubicBezTo>
                  <a:cubicBezTo>
                    <a:pt x="675" y="1551"/>
                    <a:pt x="677" y="1557"/>
                    <a:pt x="679" y="1565"/>
                  </a:cubicBezTo>
                  <a:cubicBezTo>
                    <a:pt x="682" y="1574"/>
                    <a:pt x="684" y="1584"/>
                    <a:pt x="687" y="1597"/>
                  </a:cubicBezTo>
                  <a:cubicBezTo>
                    <a:pt x="707" y="1680"/>
                    <a:pt x="739" y="1837"/>
                    <a:pt x="779" y="1824"/>
                  </a:cubicBezTo>
                  <a:cubicBezTo>
                    <a:pt x="776" y="1825"/>
                    <a:pt x="772" y="1827"/>
                    <a:pt x="769" y="1829"/>
                  </a:cubicBezTo>
                  <a:cubicBezTo>
                    <a:pt x="788" y="1828"/>
                    <a:pt x="826" y="1813"/>
                    <a:pt x="865" y="1795"/>
                  </a:cubicBezTo>
                  <a:cubicBezTo>
                    <a:pt x="876" y="1790"/>
                    <a:pt x="888" y="1784"/>
                    <a:pt x="900" y="1778"/>
                  </a:cubicBezTo>
                  <a:cubicBezTo>
                    <a:pt x="947" y="1755"/>
                    <a:pt x="990" y="1731"/>
                    <a:pt x="1001" y="1725"/>
                  </a:cubicBezTo>
                  <a:cubicBezTo>
                    <a:pt x="1038" y="1706"/>
                    <a:pt x="1074" y="1687"/>
                    <a:pt x="1110" y="1666"/>
                  </a:cubicBezTo>
                  <a:cubicBezTo>
                    <a:pt x="1123" y="1659"/>
                    <a:pt x="1136" y="1652"/>
                    <a:pt x="1148" y="1645"/>
                  </a:cubicBezTo>
                  <a:cubicBezTo>
                    <a:pt x="1279" y="1569"/>
                    <a:pt x="1403" y="1484"/>
                    <a:pt x="1522" y="1388"/>
                  </a:cubicBezTo>
                  <a:cubicBezTo>
                    <a:pt x="1521" y="1388"/>
                    <a:pt x="1521" y="1388"/>
                    <a:pt x="1521" y="1387"/>
                  </a:cubicBezTo>
                  <a:cubicBezTo>
                    <a:pt x="1538" y="1352"/>
                    <a:pt x="1575" y="1329"/>
                    <a:pt x="1606" y="1304"/>
                  </a:cubicBezTo>
                  <a:cubicBezTo>
                    <a:pt x="1595" y="1319"/>
                    <a:pt x="1633" y="1284"/>
                    <a:pt x="1634" y="1281"/>
                  </a:cubicBezTo>
                  <a:cubicBezTo>
                    <a:pt x="1626" y="1289"/>
                    <a:pt x="1616" y="1297"/>
                    <a:pt x="1607" y="1304"/>
                  </a:cubicBezTo>
                  <a:cubicBezTo>
                    <a:pt x="1609" y="1301"/>
                    <a:pt x="1613" y="1296"/>
                    <a:pt x="1620" y="1288"/>
                  </a:cubicBezTo>
                  <a:cubicBezTo>
                    <a:pt x="1620" y="1288"/>
                    <a:pt x="1620" y="1288"/>
                    <a:pt x="1620" y="1288"/>
                  </a:cubicBezTo>
                  <a:cubicBezTo>
                    <a:pt x="1648" y="1259"/>
                    <a:pt x="1676" y="1232"/>
                    <a:pt x="1702" y="1203"/>
                  </a:cubicBezTo>
                  <a:cubicBezTo>
                    <a:pt x="1673" y="1230"/>
                    <a:pt x="1720" y="1180"/>
                    <a:pt x="1720" y="1179"/>
                  </a:cubicBezTo>
                  <a:cubicBezTo>
                    <a:pt x="1757" y="1133"/>
                    <a:pt x="1789" y="1082"/>
                    <a:pt x="1830" y="1038"/>
                  </a:cubicBezTo>
                  <a:cubicBezTo>
                    <a:pt x="1822" y="1052"/>
                    <a:pt x="1858" y="995"/>
                    <a:pt x="1866" y="984"/>
                  </a:cubicBezTo>
                  <a:cubicBezTo>
                    <a:pt x="1858" y="995"/>
                    <a:pt x="1849" y="1006"/>
                    <a:pt x="1841" y="1017"/>
                  </a:cubicBezTo>
                  <a:cubicBezTo>
                    <a:pt x="1856" y="995"/>
                    <a:pt x="1870" y="972"/>
                    <a:pt x="1884" y="949"/>
                  </a:cubicBezTo>
                  <a:cubicBezTo>
                    <a:pt x="1888" y="942"/>
                    <a:pt x="1893" y="935"/>
                    <a:pt x="1897" y="927"/>
                  </a:cubicBezTo>
                  <a:cubicBezTo>
                    <a:pt x="1905" y="914"/>
                    <a:pt x="1913" y="901"/>
                    <a:pt x="1920" y="888"/>
                  </a:cubicBezTo>
                  <a:cubicBezTo>
                    <a:pt x="1913" y="898"/>
                    <a:pt x="1906" y="908"/>
                    <a:pt x="1899" y="919"/>
                  </a:cubicBezTo>
                  <a:cubicBezTo>
                    <a:pt x="1899" y="919"/>
                    <a:pt x="1899" y="919"/>
                    <a:pt x="1899" y="919"/>
                  </a:cubicBezTo>
                  <a:cubicBezTo>
                    <a:pt x="1899" y="920"/>
                    <a:pt x="1899" y="920"/>
                    <a:pt x="1899" y="920"/>
                  </a:cubicBezTo>
                  <a:cubicBezTo>
                    <a:pt x="1899" y="919"/>
                    <a:pt x="1899" y="917"/>
                    <a:pt x="1899" y="916"/>
                  </a:cubicBezTo>
                  <a:cubicBezTo>
                    <a:pt x="1898" y="918"/>
                    <a:pt x="1897" y="920"/>
                    <a:pt x="1895" y="923"/>
                  </a:cubicBezTo>
                  <a:cubicBezTo>
                    <a:pt x="1892" y="929"/>
                    <a:pt x="1888" y="936"/>
                    <a:pt x="1883" y="943"/>
                  </a:cubicBezTo>
                  <a:cubicBezTo>
                    <a:pt x="1879" y="949"/>
                    <a:pt x="1875" y="955"/>
                    <a:pt x="1872" y="961"/>
                  </a:cubicBezTo>
                  <a:cubicBezTo>
                    <a:pt x="1876" y="952"/>
                    <a:pt x="1880" y="946"/>
                    <a:pt x="1883" y="941"/>
                  </a:cubicBezTo>
                  <a:cubicBezTo>
                    <a:pt x="1887" y="933"/>
                    <a:pt x="1890" y="928"/>
                    <a:pt x="1895" y="922"/>
                  </a:cubicBezTo>
                  <a:cubicBezTo>
                    <a:pt x="1896" y="920"/>
                    <a:pt x="1898" y="917"/>
                    <a:pt x="1899" y="915"/>
                  </a:cubicBezTo>
                  <a:cubicBezTo>
                    <a:pt x="1899" y="915"/>
                    <a:pt x="1899" y="915"/>
                    <a:pt x="1899" y="916"/>
                  </a:cubicBezTo>
                  <a:cubicBezTo>
                    <a:pt x="1900" y="915"/>
                    <a:pt x="1900" y="914"/>
                    <a:pt x="1900" y="914"/>
                  </a:cubicBezTo>
                  <a:cubicBezTo>
                    <a:pt x="1900" y="914"/>
                    <a:pt x="1900" y="914"/>
                    <a:pt x="1899" y="915"/>
                  </a:cubicBezTo>
                  <a:cubicBezTo>
                    <a:pt x="1900" y="911"/>
                    <a:pt x="1903" y="908"/>
                    <a:pt x="1906" y="907"/>
                  </a:cubicBezTo>
                  <a:cubicBezTo>
                    <a:pt x="1906" y="907"/>
                    <a:pt x="1906" y="907"/>
                    <a:pt x="1906" y="907"/>
                  </a:cubicBezTo>
                  <a:cubicBezTo>
                    <a:pt x="1906" y="907"/>
                    <a:pt x="1906" y="907"/>
                    <a:pt x="1906" y="907"/>
                  </a:cubicBezTo>
                  <a:cubicBezTo>
                    <a:pt x="1906" y="906"/>
                    <a:pt x="1906" y="906"/>
                    <a:pt x="1906" y="906"/>
                  </a:cubicBezTo>
                  <a:cubicBezTo>
                    <a:pt x="1906" y="906"/>
                    <a:pt x="1906" y="906"/>
                    <a:pt x="1906" y="906"/>
                  </a:cubicBezTo>
                  <a:cubicBezTo>
                    <a:pt x="1906" y="906"/>
                    <a:pt x="1906" y="906"/>
                    <a:pt x="1906" y="906"/>
                  </a:cubicBezTo>
                  <a:cubicBezTo>
                    <a:pt x="1906" y="906"/>
                    <a:pt x="1906" y="906"/>
                    <a:pt x="1906" y="906"/>
                  </a:cubicBezTo>
                  <a:cubicBezTo>
                    <a:pt x="1906" y="906"/>
                    <a:pt x="1906" y="906"/>
                    <a:pt x="1906" y="906"/>
                  </a:cubicBezTo>
                  <a:cubicBezTo>
                    <a:pt x="1906" y="906"/>
                    <a:pt x="1906" y="907"/>
                    <a:pt x="1906" y="907"/>
                  </a:cubicBezTo>
                  <a:cubicBezTo>
                    <a:pt x="1906" y="907"/>
                    <a:pt x="1906" y="907"/>
                    <a:pt x="1906" y="907"/>
                  </a:cubicBezTo>
                  <a:cubicBezTo>
                    <a:pt x="1906" y="907"/>
                    <a:pt x="1906" y="907"/>
                    <a:pt x="1906" y="907"/>
                  </a:cubicBezTo>
                  <a:cubicBezTo>
                    <a:pt x="1907" y="905"/>
                    <a:pt x="1907" y="905"/>
                    <a:pt x="1906" y="907"/>
                  </a:cubicBezTo>
                  <a:cubicBezTo>
                    <a:pt x="1914" y="895"/>
                    <a:pt x="1922" y="883"/>
                    <a:pt x="1930" y="871"/>
                  </a:cubicBezTo>
                  <a:cubicBezTo>
                    <a:pt x="1931" y="868"/>
                    <a:pt x="1932" y="866"/>
                    <a:pt x="1934" y="864"/>
                  </a:cubicBezTo>
                  <a:cubicBezTo>
                    <a:pt x="1937" y="858"/>
                    <a:pt x="1940" y="852"/>
                    <a:pt x="1944" y="846"/>
                  </a:cubicBezTo>
                  <a:cubicBezTo>
                    <a:pt x="1952" y="833"/>
                    <a:pt x="1959" y="819"/>
                    <a:pt x="1967" y="806"/>
                  </a:cubicBezTo>
                  <a:cubicBezTo>
                    <a:pt x="1965" y="805"/>
                    <a:pt x="1970" y="785"/>
                    <a:pt x="1971" y="784"/>
                  </a:cubicBezTo>
                  <a:cubicBezTo>
                    <a:pt x="1980" y="764"/>
                    <a:pt x="1991" y="745"/>
                    <a:pt x="2001" y="726"/>
                  </a:cubicBezTo>
                  <a:cubicBezTo>
                    <a:pt x="2031" y="670"/>
                    <a:pt x="2048" y="605"/>
                    <a:pt x="2071" y="545"/>
                  </a:cubicBezTo>
                  <a:cubicBezTo>
                    <a:pt x="2074" y="534"/>
                    <a:pt x="2077" y="522"/>
                    <a:pt x="2081" y="511"/>
                  </a:cubicBezTo>
                  <a:cubicBezTo>
                    <a:pt x="2104" y="486"/>
                    <a:pt x="2115" y="408"/>
                    <a:pt x="2116" y="378"/>
                  </a:cubicBezTo>
                  <a:cubicBezTo>
                    <a:pt x="2118" y="438"/>
                    <a:pt x="2125" y="371"/>
                    <a:pt x="2128" y="355"/>
                  </a:cubicBezTo>
                  <a:cubicBezTo>
                    <a:pt x="2129" y="347"/>
                    <a:pt x="2130" y="339"/>
                    <a:pt x="2131" y="332"/>
                  </a:cubicBezTo>
                  <a:cubicBezTo>
                    <a:pt x="2134" y="305"/>
                    <a:pt x="2135" y="279"/>
                    <a:pt x="2135" y="252"/>
                  </a:cubicBezTo>
                  <a:cubicBezTo>
                    <a:pt x="2135" y="232"/>
                    <a:pt x="2144" y="171"/>
                    <a:pt x="2144" y="172"/>
                  </a:cubicBezTo>
                  <a:cubicBezTo>
                    <a:pt x="2146" y="170"/>
                    <a:pt x="2147" y="168"/>
                    <a:pt x="2148" y="165"/>
                  </a:cubicBezTo>
                  <a:cubicBezTo>
                    <a:pt x="2148" y="165"/>
                    <a:pt x="2148" y="165"/>
                    <a:pt x="2148" y="165"/>
                  </a:cubicBezTo>
                  <a:cubicBezTo>
                    <a:pt x="2148" y="165"/>
                    <a:pt x="2148" y="165"/>
                    <a:pt x="2148" y="165"/>
                  </a:cubicBezTo>
                  <a:cubicBezTo>
                    <a:pt x="2149" y="165"/>
                    <a:pt x="2149" y="164"/>
                    <a:pt x="2149" y="163"/>
                  </a:cubicBezTo>
                  <a:cubicBezTo>
                    <a:pt x="2149" y="163"/>
                    <a:pt x="2149" y="163"/>
                    <a:pt x="2149" y="163"/>
                  </a:cubicBezTo>
                  <a:cubicBezTo>
                    <a:pt x="2150" y="159"/>
                    <a:pt x="2150" y="154"/>
                    <a:pt x="2150" y="150"/>
                  </a:cubicBezTo>
                  <a:lnTo>
                    <a:pt x="2150" y="149"/>
                  </a:lnTo>
                  <a:close/>
                  <a:moveTo>
                    <a:pt x="1839" y="1094"/>
                  </a:moveTo>
                  <a:cubicBezTo>
                    <a:pt x="1835" y="1100"/>
                    <a:pt x="1831" y="1106"/>
                    <a:pt x="1827" y="1112"/>
                  </a:cubicBezTo>
                  <a:cubicBezTo>
                    <a:pt x="1831" y="1106"/>
                    <a:pt x="1834" y="1099"/>
                    <a:pt x="1839" y="1094"/>
                  </a:cubicBezTo>
                  <a:close/>
                  <a:moveTo>
                    <a:pt x="1702" y="1291"/>
                  </a:moveTo>
                  <a:cubicBezTo>
                    <a:pt x="1702" y="1290"/>
                    <a:pt x="1702" y="1289"/>
                    <a:pt x="1703" y="1289"/>
                  </a:cubicBezTo>
                  <a:cubicBezTo>
                    <a:pt x="1703" y="1288"/>
                    <a:pt x="1703" y="1288"/>
                    <a:pt x="1704" y="1288"/>
                  </a:cubicBezTo>
                  <a:cubicBezTo>
                    <a:pt x="1709" y="1279"/>
                    <a:pt x="1716" y="1271"/>
                    <a:pt x="1723" y="1264"/>
                  </a:cubicBezTo>
                  <a:cubicBezTo>
                    <a:pt x="1717" y="1271"/>
                    <a:pt x="1711" y="1279"/>
                    <a:pt x="1705" y="1286"/>
                  </a:cubicBezTo>
                  <a:cubicBezTo>
                    <a:pt x="1706" y="1285"/>
                    <a:pt x="1707" y="1284"/>
                    <a:pt x="1707" y="1284"/>
                  </a:cubicBezTo>
                  <a:cubicBezTo>
                    <a:pt x="1706" y="1285"/>
                    <a:pt x="1699" y="1295"/>
                    <a:pt x="1702" y="1290"/>
                  </a:cubicBezTo>
                  <a:cubicBezTo>
                    <a:pt x="1702" y="1290"/>
                    <a:pt x="1702" y="1290"/>
                    <a:pt x="1702" y="1291"/>
                  </a:cubicBezTo>
                  <a:close/>
                  <a:moveTo>
                    <a:pt x="1505" y="1483"/>
                  </a:moveTo>
                  <a:cubicBezTo>
                    <a:pt x="1501" y="1488"/>
                    <a:pt x="1496" y="1492"/>
                    <a:pt x="1492" y="1497"/>
                  </a:cubicBezTo>
                  <a:cubicBezTo>
                    <a:pt x="1484" y="1505"/>
                    <a:pt x="1475" y="1513"/>
                    <a:pt x="1467" y="1521"/>
                  </a:cubicBezTo>
                  <a:cubicBezTo>
                    <a:pt x="1477" y="1507"/>
                    <a:pt x="1488" y="1489"/>
                    <a:pt x="1505" y="1483"/>
                  </a:cubicBezTo>
                  <a:close/>
                  <a:moveTo>
                    <a:pt x="834" y="2146"/>
                  </a:moveTo>
                  <a:cubicBezTo>
                    <a:pt x="837" y="2155"/>
                    <a:pt x="838" y="2163"/>
                    <a:pt x="839" y="2172"/>
                  </a:cubicBezTo>
                  <a:cubicBezTo>
                    <a:pt x="838" y="2163"/>
                    <a:pt x="836" y="2155"/>
                    <a:pt x="834" y="2146"/>
                  </a:cubicBezTo>
                  <a:close/>
                  <a:moveTo>
                    <a:pt x="829" y="2149"/>
                  </a:moveTo>
                  <a:cubicBezTo>
                    <a:pt x="829" y="2150"/>
                    <a:pt x="830" y="2151"/>
                    <a:pt x="830" y="2151"/>
                  </a:cubicBezTo>
                  <a:cubicBezTo>
                    <a:pt x="830" y="2151"/>
                    <a:pt x="829" y="2150"/>
                    <a:pt x="829" y="2149"/>
                  </a:cubicBezTo>
                  <a:close/>
                  <a:moveTo>
                    <a:pt x="671" y="2173"/>
                  </a:moveTo>
                  <a:cubicBezTo>
                    <a:pt x="648" y="2166"/>
                    <a:pt x="624" y="2159"/>
                    <a:pt x="600" y="2153"/>
                  </a:cubicBezTo>
                  <a:cubicBezTo>
                    <a:pt x="625" y="2158"/>
                    <a:pt x="654" y="2163"/>
                    <a:pt x="671" y="2173"/>
                  </a:cubicBezTo>
                  <a:close/>
                  <a:moveTo>
                    <a:pt x="389" y="1720"/>
                  </a:moveTo>
                  <a:cubicBezTo>
                    <a:pt x="389" y="1720"/>
                    <a:pt x="390" y="1718"/>
                    <a:pt x="392" y="1717"/>
                  </a:cubicBezTo>
                  <a:cubicBezTo>
                    <a:pt x="392" y="1716"/>
                    <a:pt x="392" y="1716"/>
                    <a:pt x="392" y="1716"/>
                  </a:cubicBezTo>
                  <a:cubicBezTo>
                    <a:pt x="392" y="1716"/>
                    <a:pt x="392" y="1716"/>
                    <a:pt x="392" y="1716"/>
                  </a:cubicBezTo>
                  <a:cubicBezTo>
                    <a:pt x="392" y="1716"/>
                    <a:pt x="393" y="1716"/>
                    <a:pt x="393" y="1715"/>
                  </a:cubicBezTo>
                  <a:cubicBezTo>
                    <a:pt x="393" y="1716"/>
                    <a:pt x="392" y="1716"/>
                    <a:pt x="392" y="1716"/>
                  </a:cubicBezTo>
                  <a:cubicBezTo>
                    <a:pt x="400" y="1709"/>
                    <a:pt x="409" y="1703"/>
                    <a:pt x="419" y="1698"/>
                  </a:cubicBezTo>
                  <a:cubicBezTo>
                    <a:pt x="409" y="1705"/>
                    <a:pt x="399" y="1713"/>
                    <a:pt x="389" y="1720"/>
                  </a:cubicBezTo>
                  <a:cubicBezTo>
                    <a:pt x="389" y="1720"/>
                    <a:pt x="389" y="1720"/>
                    <a:pt x="389" y="1720"/>
                  </a:cubicBezTo>
                  <a:cubicBezTo>
                    <a:pt x="389" y="1720"/>
                    <a:pt x="389" y="1720"/>
                    <a:pt x="388" y="1720"/>
                  </a:cubicBezTo>
                  <a:cubicBezTo>
                    <a:pt x="389" y="1720"/>
                    <a:pt x="389" y="1720"/>
                    <a:pt x="389" y="1720"/>
                  </a:cubicBezTo>
                  <a:close/>
                  <a:moveTo>
                    <a:pt x="325" y="1776"/>
                  </a:moveTo>
                  <a:cubicBezTo>
                    <a:pt x="325" y="1776"/>
                    <a:pt x="325" y="1776"/>
                    <a:pt x="325" y="1776"/>
                  </a:cubicBezTo>
                  <a:cubicBezTo>
                    <a:pt x="325" y="1776"/>
                    <a:pt x="325" y="1776"/>
                    <a:pt x="325" y="1776"/>
                  </a:cubicBezTo>
                  <a:cubicBezTo>
                    <a:pt x="325" y="1776"/>
                    <a:pt x="325" y="1776"/>
                    <a:pt x="325" y="1776"/>
                  </a:cubicBezTo>
                  <a:cubicBezTo>
                    <a:pt x="325" y="1776"/>
                    <a:pt x="325" y="1776"/>
                    <a:pt x="325" y="1776"/>
                  </a:cubicBezTo>
                  <a:cubicBezTo>
                    <a:pt x="325" y="1776"/>
                    <a:pt x="325" y="1776"/>
                    <a:pt x="325" y="1776"/>
                  </a:cubicBezTo>
                  <a:cubicBezTo>
                    <a:pt x="325" y="1776"/>
                    <a:pt x="325" y="1776"/>
                    <a:pt x="326" y="1776"/>
                  </a:cubicBezTo>
                  <a:cubicBezTo>
                    <a:pt x="326" y="1776"/>
                    <a:pt x="326" y="1776"/>
                    <a:pt x="326" y="1776"/>
                  </a:cubicBezTo>
                  <a:cubicBezTo>
                    <a:pt x="326" y="1776"/>
                    <a:pt x="326" y="1776"/>
                    <a:pt x="326" y="1776"/>
                  </a:cubicBezTo>
                  <a:cubicBezTo>
                    <a:pt x="326" y="1776"/>
                    <a:pt x="326" y="1776"/>
                    <a:pt x="326" y="1776"/>
                  </a:cubicBezTo>
                  <a:cubicBezTo>
                    <a:pt x="326" y="1776"/>
                    <a:pt x="326" y="1776"/>
                    <a:pt x="326" y="1776"/>
                  </a:cubicBezTo>
                  <a:cubicBezTo>
                    <a:pt x="326" y="1775"/>
                    <a:pt x="326" y="1775"/>
                    <a:pt x="326" y="1775"/>
                  </a:cubicBezTo>
                  <a:cubicBezTo>
                    <a:pt x="326" y="1776"/>
                    <a:pt x="323" y="1778"/>
                    <a:pt x="321" y="1779"/>
                  </a:cubicBezTo>
                  <a:cubicBezTo>
                    <a:pt x="321" y="1779"/>
                    <a:pt x="321" y="1779"/>
                    <a:pt x="321" y="1779"/>
                  </a:cubicBezTo>
                  <a:cubicBezTo>
                    <a:pt x="321" y="1779"/>
                    <a:pt x="321" y="1779"/>
                    <a:pt x="321" y="1779"/>
                  </a:cubicBezTo>
                  <a:cubicBezTo>
                    <a:pt x="321" y="1779"/>
                    <a:pt x="321" y="1779"/>
                    <a:pt x="321" y="1779"/>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19" y="1780"/>
                  </a:cubicBezTo>
                  <a:cubicBezTo>
                    <a:pt x="319" y="1780"/>
                    <a:pt x="319" y="1780"/>
                    <a:pt x="319" y="1781"/>
                  </a:cubicBezTo>
                  <a:cubicBezTo>
                    <a:pt x="319" y="1781"/>
                    <a:pt x="319" y="1781"/>
                    <a:pt x="319" y="1781"/>
                  </a:cubicBezTo>
                  <a:cubicBezTo>
                    <a:pt x="319" y="1781"/>
                    <a:pt x="319" y="1781"/>
                    <a:pt x="319" y="1781"/>
                  </a:cubicBezTo>
                  <a:cubicBezTo>
                    <a:pt x="319" y="1781"/>
                    <a:pt x="319" y="1781"/>
                    <a:pt x="319" y="1781"/>
                  </a:cubicBezTo>
                  <a:cubicBezTo>
                    <a:pt x="318" y="1781"/>
                    <a:pt x="318" y="1781"/>
                    <a:pt x="318" y="1781"/>
                  </a:cubicBezTo>
                  <a:cubicBezTo>
                    <a:pt x="304" y="1791"/>
                    <a:pt x="289" y="1801"/>
                    <a:pt x="273" y="1811"/>
                  </a:cubicBezTo>
                  <a:cubicBezTo>
                    <a:pt x="288" y="1799"/>
                    <a:pt x="305" y="1789"/>
                    <a:pt x="322" y="1778"/>
                  </a:cubicBezTo>
                  <a:cubicBezTo>
                    <a:pt x="322" y="1778"/>
                    <a:pt x="322" y="1778"/>
                    <a:pt x="322" y="1778"/>
                  </a:cubicBezTo>
                  <a:cubicBezTo>
                    <a:pt x="322" y="1778"/>
                    <a:pt x="322" y="1778"/>
                    <a:pt x="322" y="1778"/>
                  </a:cubicBezTo>
                  <a:cubicBezTo>
                    <a:pt x="322" y="1778"/>
                    <a:pt x="322" y="1778"/>
                    <a:pt x="323" y="1778"/>
                  </a:cubicBezTo>
                  <a:cubicBezTo>
                    <a:pt x="323" y="1778"/>
                    <a:pt x="323" y="1778"/>
                    <a:pt x="323" y="1778"/>
                  </a:cubicBezTo>
                  <a:cubicBezTo>
                    <a:pt x="323" y="1778"/>
                    <a:pt x="323" y="1778"/>
                    <a:pt x="323" y="1777"/>
                  </a:cubicBezTo>
                  <a:cubicBezTo>
                    <a:pt x="323" y="1777"/>
                    <a:pt x="323" y="1777"/>
                    <a:pt x="323" y="1777"/>
                  </a:cubicBezTo>
                  <a:cubicBezTo>
                    <a:pt x="323" y="1777"/>
                    <a:pt x="323" y="1777"/>
                    <a:pt x="323" y="1777"/>
                  </a:cubicBezTo>
                  <a:cubicBezTo>
                    <a:pt x="328" y="1774"/>
                    <a:pt x="338" y="1767"/>
                    <a:pt x="341" y="1765"/>
                  </a:cubicBezTo>
                  <a:cubicBezTo>
                    <a:pt x="336" y="1769"/>
                    <a:pt x="331" y="1772"/>
                    <a:pt x="325" y="1776"/>
                  </a:cubicBezTo>
                  <a:cubicBezTo>
                    <a:pt x="325" y="1776"/>
                    <a:pt x="325" y="1776"/>
                    <a:pt x="325" y="1776"/>
                  </a:cubicBezTo>
                  <a:cubicBezTo>
                    <a:pt x="325" y="1776"/>
                    <a:pt x="325" y="1776"/>
                    <a:pt x="325" y="1776"/>
                  </a:cubicBezTo>
                  <a:close/>
                  <a:moveTo>
                    <a:pt x="402" y="1738"/>
                  </a:moveTo>
                  <a:cubicBezTo>
                    <a:pt x="401" y="1738"/>
                    <a:pt x="401" y="1738"/>
                    <a:pt x="401" y="1738"/>
                  </a:cubicBezTo>
                  <a:cubicBezTo>
                    <a:pt x="400" y="1739"/>
                    <a:pt x="400" y="1739"/>
                    <a:pt x="400" y="1739"/>
                  </a:cubicBezTo>
                  <a:cubicBezTo>
                    <a:pt x="388" y="1748"/>
                    <a:pt x="376" y="1756"/>
                    <a:pt x="364" y="1765"/>
                  </a:cubicBezTo>
                  <a:cubicBezTo>
                    <a:pt x="376" y="1756"/>
                    <a:pt x="386" y="1738"/>
                    <a:pt x="402" y="1737"/>
                  </a:cubicBezTo>
                  <a:cubicBezTo>
                    <a:pt x="402" y="1737"/>
                    <a:pt x="403" y="1737"/>
                    <a:pt x="403" y="1737"/>
                  </a:cubicBezTo>
                  <a:cubicBezTo>
                    <a:pt x="402" y="1737"/>
                    <a:pt x="402" y="1737"/>
                    <a:pt x="402" y="1738"/>
                  </a:cubicBezTo>
                  <a:close/>
                  <a:moveTo>
                    <a:pt x="435" y="1695"/>
                  </a:moveTo>
                  <a:cubicBezTo>
                    <a:pt x="424" y="1698"/>
                    <a:pt x="362" y="1746"/>
                    <a:pt x="347" y="1755"/>
                  </a:cubicBezTo>
                  <a:cubicBezTo>
                    <a:pt x="379" y="1730"/>
                    <a:pt x="454" y="1675"/>
                    <a:pt x="435" y="1695"/>
                  </a:cubicBezTo>
                  <a:close/>
                  <a:moveTo>
                    <a:pt x="705" y="1563"/>
                  </a:moveTo>
                  <a:cubicBezTo>
                    <a:pt x="705" y="1563"/>
                    <a:pt x="705" y="1561"/>
                    <a:pt x="704" y="1559"/>
                  </a:cubicBezTo>
                  <a:cubicBezTo>
                    <a:pt x="704" y="1559"/>
                    <a:pt x="704" y="1559"/>
                    <a:pt x="704" y="1559"/>
                  </a:cubicBezTo>
                  <a:cubicBezTo>
                    <a:pt x="704" y="1558"/>
                    <a:pt x="704" y="1557"/>
                    <a:pt x="704" y="1557"/>
                  </a:cubicBezTo>
                  <a:cubicBezTo>
                    <a:pt x="703" y="1556"/>
                    <a:pt x="703" y="1556"/>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0" y="1543"/>
                    <a:pt x="697" y="1530"/>
                    <a:pt x="694" y="1518"/>
                  </a:cubicBezTo>
                  <a:cubicBezTo>
                    <a:pt x="699" y="1533"/>
                    <a:pt x="703" y="1548"/>
                    <a:pt x="705" y="1563"/>
                  </a:cubicBezTo>
                  <a:close/>
                  <a:moveTo>
                    <a:pt x="708" y="1581"/>
                  </a:moveTo>
                  <a:cubicBezTo>
                    <a:pt x="707" y="1574"/>
                    <a:pt x="705" y="1568"/>
                    <a:pt x="703" y="1561"/>
                  </a:cubicBezTo>
                  <a:cubicBezTo>
                    <a:pt x="705" y="1568"/>
                    <a:pt x="707" y="1574"/>
                    <a:pt x="708" y="1581"/>
                  </a:cubicBezTo>
                  <a:close/>
                  <a:moveTo>
                    <a:pt x="720" y="1686"/>
                  </a:moveTo>
                  <a:cubicBezTo>
                    <a:pt x="722" y="1695"/>
                    <a:pt x="723" y="1704"/>
                    <a:pt x="726" y="1712"/>
                  </a:cubicBezTo>
                  <a:cubicBezTo>
                    <a:pt x="723" y="1704"/>
                    <a:pt x="721" y="1695"/>
                    <a:pt x="720" y="1686"/>
                  </a:cubicBezTo>
                  <a:close/>
                  <a:moveTo>
                    <a:pt x="717" y="1664"/>
                  </a:moveTo>
                  <a:cubicBezTo>
                    <a:pt x="717" y="1663"/>
                    <a:pt x="717" y="1662"/>
                    <a:pt x="716" y="1661"/>
                  </a:cubicBezTo>
                  <a:cubicBezTo>
                    <a:pt x="711" y="1649"/>
                    <a:pt x="707" y="1637"/>
                    <a:pt x="707" y="1625"/>
                  </a:cubicBezTo>
                  <a:cubicBezTo>
                    <a:pt x="708" y="1621"/>
                    <a:pt x="708" y="1616"/>
                    <a:pt x="707" y="1613"/>
                  </a:cubicBezTo>
                  <a:cubicBezTo>
                    <a:pt x="707" y="1613"/>
                    <a:pt x="707" y="1613"/>
                    <a:pt x="707" y="1613"/>
                  </a:cubicBezTo>
                  <a:cubicBezTo>
                    <a:pt x="707" y="1612"/>
                    <a:pt x="707" y="1612"/>
                    <a:pt x="707" y="1611"/>
                  </a:cubicBezTo>
                  <a:cubicBezTo>
                    <a:pt x="707" y="1612"/>
                    <a:pt x="706" y="1613"/>
                    <a:pt x="706" y="1616"/>
                  </a:cubicBezTo>
                  <a:cubicBezTo>
                    <a:pt x="706" y="1616"/>
                    <a:pt x="706" y="1615"/>
                    <a:pt x="706" y="1615"/>
                  </a:cubicBezTo>
                  <a:cubicBezTo>
                    <a:pt x="704" y="1606"/>
                    <a:pt x="704" y="1604"/>
                    <a:pt x="706" y="1607"/>
                  </a:cubicBezTo>
                  <a:cubicBezTo>
                    <a:pt x="706" y="1607"/>
                    <a:pt x="706" y="1607"/>
                    <a:pt x="706" y="1607"/>
                  </a:cubicBezTo>
                  <a:cubicBezTo>
                    <a:pt x="706" y="1607"/>
                    <a:pt x="706" y="1606"/>
                    <a:pt x="706" y="1606"/>
                  </a:cubicBezTo>
                  <a:cubicBezTo>
                    <a:pt x="705" y="1603"/>
                    <a:pt x="704" y="1599"/>
                    <a:pt x="703" y="1596"/>
                  </a:cubicBezTo>
                  <a:cubicBezTo>
                    <a:pt x="703" y="1596"/>
                    <a:pt x="703" y="1596"/>
                    <a:pt x="703" y="1595"/>
                  </a:cubicBezTo>
                  <a:cubicBezTo>
                    <a:pt x="701" y="1589"/>
                    <a:pt x="700" y="1583"/>
                    <a:pt x="698" y="1576"/>
                  </a:cubicBezTo>
                  <a:cubicBezTo>
                    <a:pt x="698" y="1576"/>
                    <a:pt x="698" y="1575"/>
                    <a:pt x="698" y="1575"/>
                  </a:cubicBezTo>
                  <a:cubicBezTo>
                    <a:pt x="698" y="1576"/>
                    <a:pt x="698" y="1576"/>
                    <a:pt x="699" y="1577"/>
                  </a:cubicBezTo>
                  <a:cubicBezTo>
                    <a:pt x="705" y="1595"/>
                    <a:pt x="709" y="1613"/>
                    <a:pt x="714" y="1631"/>
                  </a:cubicBezTo>
                  <a:cubicBezTo>
                    <a:pt x="719" y="1652"/>
                    <a:pt x="723" y="1672"/>
                    <a:pt x="728" y="1692"/>
                  </a:cubicBezTo>
                  <a:cubicBezTo>
                    <a:pt x="725" y="1683"/>
                    <a:pt x="721" y="1674"/>
                    <a:pt x="717" y="1664"/>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1" y="1727"/>
                    <a:pt x="981" y="1727"/>
                  </a:cubicBezTo>
                  <a:cubicBezTo>
                    <a:pt x="981" y="1727"/>
                    <a:pt x="980" y="1728"/>
                    <a:pt x="980"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8" y="1728"/>
                    <a:pt x="978" y="1728"/>
                    <a:pt x="978" y="1728"/>
                  </a:cubicBezTo>
                  <a:cubicBezTo>
                    <a:pt x="978" y="1728"/>
                    <a:pt x="978" y="1728"/>
                    <a:pt x="978" y="1729"/>
                  </a:cubicBezTo>
                  <a:cubicBezTo>
                    <a:pt x="978" y="1729"/>
                    <a:pt x="978" y="1729"/>
                    <a:pt x="978" y="1729"/>
                  </a:cubicBezTo>
                  <a:cubicBezTo>
                    <a:pt x="978"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30"/>
                    <a:pt x="975" y="1730"/>
                    <a:pt x="975" y="1730"/>
                  </a:cubicBezTo>
                  <a:cubicBezTo>
                    <a:pt x="975" y="1730"/>
                    <a:pt x="975" y="1730"/>
                    <a:pt x="975" y="1730"/>
                  </a:cubicBezTo>
                  <a:cubicBezTo>
                    <a:pt x="975" y="1730"/>
                    <a:pt x="975" y="1730"/>
                    <a:pt x="975" y="1730"/>
                  </a:cubicBezTo>
                  <a:cubicBezTo>
                    <a:pt x="975" y="1730"/>
                    <a:pt x="975" y="1730"/>
                    <a:pt x="975" y="1730"/>
                  </a:cubicBezTo>
                  <a:cubicBezTo>
                    <a:pt x="975" y="1730"/>
                    <a:pt x="975" y="1730"/>
                    <a:pt x="975" y="1730"/>
                  </a:cubicBezTo>
                  <a:cubicBezTo>
                    <a:pt x="975" y="1730"/>
                    <a:pt x="975" y="1730"/>
                    <a:pt x="974" y="1730"/>
                  </a:cubicBezTo>
                  <a:cubicBezTo>
                    <a:pt x="974" y="1730"/>
                    <a:pt x="974" y="1730"/>
                    <a:pt x="974" y="1730"/>
                  </a:cubicBezTo>
                  <a:cubicBezTo>
                    <a:pt x="974" y="1730"/>
                    <a:pt x="974" y="1730"/>
                    <a:pt x="973" y="1730"/>
                  </a:cubicBezTo>
                  <a:cubicBezTo>
                    <a:pt x="973" y="1730"/>
                    <a:pt x="973" y="1730"/>
                    <a:pt x="973" y="1730"/>
                  </a:cubicBezTo>
                  <a:cubicBezTo>
                    <a:pt x="975" y="1729"/>
                    <a:pt x="1029" y="1703"/>
                    <a:pt x="1040" y="1699"/>
                  </a:cubicBezTo>
                  <a:cubicBezTo>
                    <a:pt x="1022" y="1711"/>
                    <a:pt x="1002" y="1719"/>
                    <a:pt x="982" y="1727"/>
                  </a:cubicBezTo>
                  <a:close/>
                  <a:moveTo>
                    <a:pt x="1053" y="1690"/>
                  </a:moveTo>
                  <a:cubicBezTo>
                    <a:pt x="1053" y="1690"/>
                    <a:pt x="1053" y="1690"/>
                    <a:pt x="1053" y="1690"/>
                  </a:cubicBezTo>
                  <a:cubicBezTo>
                    <a:pt x="1053" y="1690"/>
                    <a:pt x="1053" y="1690"/>
                    <a:pt x="1053" y="1690"/>
                  </a:cubicBezTo>
                  <a:cubicBezTo>
                    <a:pt x="1053" y="1690"/>
                    <a:pt x="1053" y="1690"/>
                    <a:pt x="1053" y="1690"/>
                  </a:cubicBezTo>
                  <a:cubicBezTo>
                    <a:pt x="1053" y="1690"/>
                    <a:pt x="1053" y="1690"/>
                    <a:pt x="1053" y="1690"/>
                  </a:cubicBezTo>
                  <a:close/>
                  <a:moveTo>
                    <a:pt x="1053" y="1689"/>
                  </a:moveTo>
                  <a:cubicBezTo>
                    <a:pt x="1053" y="1689"/>
                    <a:pt x="1053" y="1689"/>
                    <a:pt x="1053" y="1689"/>
                  </a:cubicBezTo>
                  <a:cubicBezTo>
                    <a:pt x="1053" y="1689"/>
                    <a:pt x="1053" y="1689"/>
                    <a:pt x="1053" y="1689"/>
                  </a:cubicBezTo>
                  <a:cubicBezTo>
                    <a:pt x="1053" y="1689"/>
                    <a:pt x="1053" y="1689"/>
                    <a:pt x="1053"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4" y="1689"/>
                    <a:pt x="1054" y="1689"/>
                    <a:pt x="1054" y="1689"/>
                  </a:cubicBezTo>
                  <a:cubicBezTo>
                    <a:pt x="1053" y="1689"/>
                    <a:pt x="1053" y="1689"/>
                    <a:pt x="1053" y="1689"/>
                  </a:cubicBezTo>
                  <a:close/>
                  <a:moveTo>
                    <a:pt x="1059" y="1686"/>
                  </a:moveTo>
                  <a:cubicBezTo>
                    <a:pt x="1059" y="1686"/>
                    <a:pt x="1059" y="1686"/>
                    <a:pt x="1059" y="1686"/>
                  </a:cubicBezTo>
                  <a:cubicBezTo>
                    <a:pt x="1059" y="1686"/>
                    <a:pt x="1059" y="1686"/>
                    <a:pt x="1059" y="1687"/>
                  </a:cubicBezTo>
                  <a:cubicBezTo>
                    <a:pt x="1059" y="1687"/>
                    <a:pt x="1059" y="1687"/>
                    <a:pt x="1059" y="1687"/>
                  </a:cubicBezTo>
                  <a:cubicBezTo>
                    <a:pt x="1059" y="1687"/>
                    <a:pt x="1059" y="1687"/>
                    <a:pt x="1059" y="1687"/>
                  </a:cubicBezTo>
                  <a:cubicBezTo>
                    <a:pt x="1059"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7" y="1687"/>
                    <a:pt x="1057" y="1688"/>
                    <a:pt x="1056" y="1688"/>
                  </a:cubicBezTo>
                  <a:cubicBezTo>
                    <a:pt x="1056" y="1688"/>
                    <a:pt x="1056" y="1688"/>
                    <a:pt x="1056" y="1688"/>
                  </a:cubicBezTo>
                  <a:cubicBezTo>
                    <a:pt x="1056" y="1688"/>
                    <a:pt x="1056" y="1688"/>
                    <a:pt x="1056" y="1688"/>
                  </a:cubicBezTo>
                  <a:cubicBezTo>
                    <a:pt x="1056" y="1688"/>
                    <a:pt x="1056" y="1688"/>
                    <a:pt x="1056" y="1688"/>
                  </a:cubicBezTo>
                  <a:cubicBezTo>
                    <a:pt x="1055" y="1688"/>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5" y="1689"/>
                    <a:pt x="1055" y="1688"/>
                    <a:pt x="1055" y="1688"/>
                  </a:cubicBezTo>
                  <a:cubicBezTo>
                    <a:pt x="1056" y="1688"/>
                    <a:pt x="1056" y="1688"/>
                    <a:pt x="1056" y="1688"/>
                  </a:cubicBezTo>
                  <a:cubicBezTo>
                    <a:pt x="1056" y="1688"/>
                    <a:pt x="1056" y="1688"/>
                    <a:pt x="1056" y="1688"/>
                  </a:cubicBezTo>
                  <a:cubicBezTo>
                    <a:pt x="1057" y="1688"/>
                    <a:pt x="1057" y="1687"/>
                    <a:pt x="1057" y="1687"/>
                  </a:cubicBezTo>
                  <a:cubicBezTo>
                    <a:pt x="1057" y="1687"/>
                    <a:pt x="1058" y="1687"/>
                    <a:pt x="1058" y="1687"/>
                  </a:cubicBezTo>
                  <a:cubicBezTo>
                    <a:pt x="1058" y="1687"/>
                    <a:pt x="1059" y="1686"/>
                    <a:pt x="1059" y="1686"/>
                  </a:cubicBezTo>
                  <a:cubicBezTo>
                    <a:pt x="1060" y="1686"/>
                    <a:pt x="1060" y="1686"/>
                    <a:pt x="1060" y="1686"/>
                  </a:cubicBezTo>
                  <a:cubicBezTo>
                    <a:pt x="1060" y="1686"/>
                    <a:pt x="1060" y="1686"/>
                    <a:pt x="1060" y="1686"/>
                  </a:cubicBezTo>
                  <a:cubicBezTo>
                    <a:pt x="1060" y="1686"/>
                    <a:pt x="1060" y="1686"/>
                    <a:pt x="1060" y="1686"/>
                  </a:cubicBezTo>
                  <a:cubicBezTo>
                    <a:pt x="1061" y="1685"/>
                    <a:pt x="1062" y="1685"/>
                    <a:pt x="1062" y="1684"/>
                  </a:cubicBezTo>
                  <a:cubicBezTo>
                    <a:pt x="1062" y="1685"/>
                    <a:pt x="1061" y="1685"/>
                    <a:pt x="1060" y="1686"/>
                  </a:cubicBezTo>
                  <a:cubicBezTo>
                    <a:pt x="1060" y="1686"/>
                    <a:pt x="1060" y="1686"/>
                    <a:pt x="1060" y="1686"/>
                  </a:cubicBezTo>
                  <a:cubicBezTo>
                    <a:pt x="1060" y="1686"/>
                    <a:pt x="1060" y="1686"/>
                    <a:pt x="1060" y="1686"/>
                  </a:cubicBezTo>
                  <a:cubicBezTo>
                    <a:pt x="1060" y="1686"/>
                    <a:pt x="1060" y="1686"/>
                    <a:pt x="1060" y="1686"/>
                  </a:cubicBezTo>
                  <a:cubicBezTo>
                    <a:pt x="1060" y="1686"/>
                    <a:pt x="1060" y="1686"/>
                    <a:pt x="1060" y="1686"/>
                  </a:cubicBezTo>
                  <a:cubicBezTo>
                    <a:pt x="1060" y="1686"/>
                    <a:pt x="1059" y="1686"/>
                    <a:pt x="1059" y="1686"/>
                  </a:cubicBezTo>
                  <a:close/>
                  <a:moveTo>
                    <a:pt x="1110" y="1661"/>
                  </a:moveTo>
                  <a:cubicBezTo>
                    <a:pt x="1106" y="1663"/>
                    <a:pt x="1095" y="1669"/>
                    <a:pt x="1085" y="1674"/>
                  </a:cubicBezTo>
                  <a:cubicBezTo>
                    <a:pt x="1083" y="1675"/>
                    <a:pt x="1081" y="1677"/>
                    <a:pt x="1079" y="1678"/>
                  </a:cubicBezTo>
                  <a:cubicBezTo>
                    <a:pt x="1080" y="1677"/>
                    <a:pt x="1082" y="1676"/>
                    <a:pt x="1083" y="1675"/>
                  </a:cubicBezTo>
                  <a:cubicBezTo>
                    <a:pt x="1078" y="1677"/>
                    <a:pt x="1073" y="1680"/>
                    <a:pt x="1069" y="1682"/>
                  </a:cubicBezTo>
                  <a:cubicBezTo>
                    <a:pt x="1068" y="1683"/>
                    <a:pt x="1067" y="1683"/>
                    <a:pt x="1066" y="1683"/>
                  </a:cubicBezTo>
                  <a:cubicBezTo>
                    <a:pt x="1066" y="1683"/>
                    <a:pt x="1066" y="1683"/>
                    <a:pt x="1066" y="1683"/>
                  </a:cubicBezTo>
                  <a:cubicBezTo>
                    <a:pt x="1062" y="1685"/>
                    <a:pt x="1060" y="1686"/>
                    <a:pt x="1060" y="1686"/>
                  </a:cubicBezTo>
                  <a:cubicBezTo>
                    <a:pt x="1060" y="1686"/>
                    <a:pt x="1062" y="1685"/>
                    <a:pt x="1065" y="1683"/>
                  </a:cubicBezTo>
                  <a:cubicBezTo>
                    <a:pt x="1065" y="1683"/>
                    <a:pt x="1065" y="1683"/>
                    <a:pt x="1065" y="1683"/>
                  </a:cubicBezTo>
                  <a:cubicBezTo>
                    <a:pt x="1065" y="1683"/>
                    <a:pt x="1065" y="1683"/>
                    <a:pt x="1065" y="1683"/>
                  </a:cubicBezTo>
                  <a:cubicBezTo>
                    <a:pt x="1064" y="1683"/>
                    <a:pt x="1064" y="1684"/>
                    <a:pt x="1063" y="1684"/>
                  </a:cubicBezTo>
                  <a:cubicBezTo>
                    <a:pt x="1064" y="1684"/>
                    <a:pt x="1064" y="1683"/>
                    <a:pt x="1065" y="1683"/>
                  </a:cubicBezTo>
                  <a:cubicBezTo>
                    <a:pt x="1063" y="1682"/>
                    <a:pt x="1060" y="1681"/>
                    <a:pt x="1042" y="1690"/>
                  </a:cubicBezTo>
                  <a:cubicBezTo>
                    <a:pt x="1060" y="1680"/>
                    <a:pt x="1080" y="1673"/>
                    <a:pt x="1098" y="1663"/>
                  </a:cubicBezTo>
                  <a:cubicBezTo>
                    <a:pt x="1093" y="1667"/>
                    <a:pt x="1088" y="1671"/>
                    <a:pt x="1083" y="1675"/>
                  </a:cubicBezTo>
                  <a:cubicBezTo>
                    <a:pt x="1084" y="1675"/>
                    <a:pt x="1084" y="1674"/>
                    <a:pt x="1085" y="1674"/>
                  </a:cubicBezTo>
                  <a:cubicBezTo>
                    <a:pt x="1093" y="1668"/>
                    <a:pt x="1101" y="1662"/>
                    <a:pt x="1110" y="1660"/>
                  </a:cubicBezTo>
                  <a:cubicBezTo>
                    <a:pt x="1111" y="1660"/>
                    <a:pt x="1112" y="1660"/>
                    <a:pt x="1113" y="1660"/>
                  </a:cubicBezTo>
                  <a:cubicBezTo>
                    <a:pt x="1113" y="1660"/>
                    <a:pt x="1112" y="1660"/>
                    <a:pt x="1110" y="1661"/>
                  </a:cubicBezTo>
                  <a:close/>
                  <a:moveTo>
                    <a:pt x="1478" y="1400"/>
                  </a:move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7" y="1400"/>
                  </a:cubicBezTo>
                  <a:cubicBezTo>
                    <a:pt x="1477" y="1400"/>
                    <a:pt x="1477" y="1400"/>
                    <a:pt x="1477" y="1400"/>
                  </a:cubicBezTo>
                  <a:cubicBezTo>
                    <a:pt x="1476" y="1401"/>
                    <a:pt x="1475" y="1402"/>
                    <a:pt x="1475" y="1402"/>
                  </a:cubicBezTo>
                  <a:cubicBezTo>
                    <a:pt x="1475" y="1402"/>
                    <a:pt x="1475" y="1402"/>
                    <a:pt x="1475" y="1402"/>
                  </a:cubicBezTo>
                  <a:cubicBezTo>
                    <a:pt x="1475" y="1402"/>
                    <a:pt x="1475" y="1402"/>
                    <a:pt x="1475" y="1402"/>
                  </a:cubicBezTo>
                  <a:cubicBezTo>
                    <a:pt x="1475" y="1402"/>
                    <a:pt x="1475" y="1402"/>
                    <a:pt x="1475" y="1402"/>
                  </a:cubicBezTo>
                  <a:cubicBezTo>
                    <a:pt x="1475" y="1402"/>
                    <a:pt x="1475" y="1402"/>
                    <a:pt x="1475" y="1402"/>
                  </a:cubicBezTo>
                  <a:cubicBezTo>
                    <a:pt x="1476" y="1401"/>
                    <a:pt x="1476" y="1401"/>
                    <a:pt x="1476" y="1401"/>
                  </a:cubicBezTo>
                  <a:cubicBezTo>
                    <a:pt x="1464" y="1410"/>
                    <a:pt x="1451" y="1420"/>
                    <a:pt x="1439" y="1429"/>
                  </a:cubicBezTo>
                  <a:cubicBezTo>
                    <a:pt x="1454" y="1410"/>
                    <a:pt x="1476" y="1399"/>
                    <a:pt x="1494" y="1384"/>
                  </a:cubicBezTo>
                  <a:cubicBezTo>
                    <a:pt x="1487" y="1390"/>
                    <a:pt x="1479" y="1398"/>
                    <a:pt x="1478" y="1400"/>
                  </a:cubicBezTo>
                  <a:close/>
                  <a:moveTo>
                    <a:pt x="1494" y="1383"/>
                  </a:moveTo>
                  <a:cubicBezTo>
                    <a:pt x="1498" y="1380"/>
                    <a:pt x="1502" y="1376"/>
                    <a:pt x="1503" y="1375"/>
                  </a:cubicBezTo>
                  <a:cubicBezTo>
                    <a:pt x="1501" y="1378"/>
                    <a:pt x="1498" y="1381"/>
                    <a:pt x="1494" y="1383"/>
                  </a:cubicBezTo>
                  <a:close/>
                  <a:moveTo>
                    <a:pt x="1609" y="1300"/>
                  </a:moveTo>
                  <a:cubicBezTo>
                    <a:pt x="1609" y="1299"/>
                    <a:pt x="1610" y="1299"/>
                    <a:pt x="1610" y="1299"/>
                  </a:cubicBezTo>
                  <a:cubicBezTo>
                    <a:pt x="1610" y="1299"/>
                    <a:pt x="1610" y="1299"/>
                    <a:pt x="1610" y="1299"/>
                  </a:cubicBezTo>
                  <a:cubicBezTo>
                    <a:pt x="1610" y="1299"/>
                    <a:pt x="1610" y="1299"/>
                    <a:pt x="1610" y="1299"/>
                  </a:cubicBezTo>
                  <a:cubicBezTo>
                    <a:pt x="1610" y="1299"/>
                    <a:pt x="1610" y="1299"/>
                    <a:pt x="1609" y="1300"/>
                  </a:cubicBezTo>
                  <a:close/>
                  <a:moveTo>
                    <a:pt x="1612" y="1296"/>
                  </a:moveTo>
                  <a:cubicBezTo>
                    <a:pt x="1612" y="1296"/>
                    <a:pt x="1613" y="1296"/>
                    <a:pt x="1613" y="1296"/>
                  </a:cubicBezTo>
                  <a:cubicBezTo>
                    <a:pt x="1613" y="1295"/>
                    <a:pt x="1613" y="1295"/>
                    <a:pt x="1614" y="1295"/>
                  </a:cubicBezTo>
                  <a:cubicBezTo>
                    <a:pt x="1613" y="1295"/>
                    <a:pt x="1613" y="1296"/>
                    <a:pt x="1612" y="1296"/>
                  </a:cubicBezTo>
                  <a:close/>
                  <a:moveTo>
                    <a:pt x="1614" y="1295"/>
                  </a:moveTo>
                  <a:cubicBezTo>
                    <a:pt x="1614" y="1295"/>
                    <a:pt x="1614" y="1295"/>
                    <a:pt x="1614" y="1295"/>
                  </a:cubicBezTo>
                  <a:cubicBezTo>
                    <a:pt x="1614" y="1294"/>
                    <a:pt x="1615" y="1294"/>
                    <a:pt x="1615" y="1293"/>
                  </a:cubicBezTo>
                  <a:cubicBezTo>
                    <a:pt x="1615" y="1294"/>
                    <a:pt x="1614" y="1294"/>
                    <a:pt x="1614" y="1295"/>
                  </a:cubicBezTo>
                  <a:close/>
                  <a:moveTo>
                    <a:pt x="1616" y="1292"/>
                  </a:moveTo>
                  <a:cubicBezTo>
                    <a:pt x="1616" y="1292"/>
                    <a:pt x="1616" y="1293"/>
                    <a:pt x="1615" y="1293"/>
                  </a:cubicBezTo>
                  <a:cubicBezTo>
                    <a:pt x="1616" y="1292"/>
                    <a:pt x="1616" y="1292"/>
                    <a:pt x="1617" y="1291"/>
                  </a:cubicBezTo>
                  <a:cubicBezTo>
                    <a:pt x="1617" y="1291"/>
                    <a:pt x="1617" y="1291"/>
                    <a:pt x="1617" y="1291"/>
                  </a:cubicBezTo>
                  <a:cubicBezTo>
                    <a:pt x="1617" y="1291"/>
                    <a:pt x="1617" y="1292"/>
                    <a:pt x="1616" y="1292"/>
                  </a:cubicBezTo>
                  <a:close/>
                  <a:moveTo>
                    <a:pt x="1617" y="1291"/>
                  </a:moveTo>
                  <a:cubicBezTo>
                    <a:pt x="1617" y="1291"/>
                    <a:pt x="1617" y="1291"/>
                    <a:pt x="1617" y="1291"/>
                  </a:cubicBezTo>
                  <a:cubicBezTo>
                    <a:pt x="1617" y="1291"/>
                    <a:pt x="1617" y="1291"/>
                    <a:pt x="1618" y="1291"/>
                  </a:cubicBezTo>
                  <a:cubicBezTo>
                    <a:pt x="1617" y="1291"/>
                    <a:pt x="1617" y="1291"/>
                    <a:pt x="1617" y="1291"/>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20" y="1289"/>
                    <a:pt x="1620" y="1289"/>
                    <a:pt x="1620" y="1289"/>
                  </a:cubicBezTo>
                  <a:cubicBezTo>
                    <a:pt x="1619" y="1289"/>
                    <a:pt x="1619" y="1289"/>
                    <a:pt x="1619" y="1289"/>
                  </a:cubicBezTo>
                  <a:close/>
                  <a:moveTo>
                    <a:pt x="1620" y="1288"/>
                  </a:moveTo>
                  <a:cubicBezTo>
                    <a:pt x="1620" y="1288"/>
                    <a:pt x="1620" y="1288"/>
                    <a:pt x="1620" y="1288"/>
                  </a:cubicBezTo>
                  <a:cubicBezTo>
                    <a:pt x="1620" y="1288"/>
                    <a:pt x="1620" y="1288"/>
                    <a:pt x="1620" y="1288"/>
                  </a:cubicBezTo>
                  <a:cubicBezTo>
                    <a:pt x="1620" y="1288"/>
                    <a:pt x="1620" y="1288"/>
                    <a:pt x="1620" y="1288"/>
                  </a:cubicBezTo>
                  <a:cubicBezTo>
                    <a:pt x="1620" y="1288"/>
                    <a:pt x="1621" y="1287"/>
                    <a:pt x="1621" y="1287"/>
                  </a:cubicBezTo>
                  <a:cubicBezTo>
                    <a:pt x="1621" y="1287"/>
                    <a:pt x="1621" y="1287"/>
                    <a:pt x="1621" y="1287"/>
                  </a:cubicBezTo>
                  <a:cubicBezTo>
                    <a:pt x="1621" y="1287"/>
                    <a:pt x="1621" y="1287"/>
                    <a:pt x="1620" y="1288"/>
                  </a:cubicBezTo>
                  <a:close/>
                  <a:moveTo>
                    <a:pt x="1625" y="1283"/>
                  </a:moveTo>
                  <a:cubicBezTo>
                    <a:pt x="1625" y="1283"/>
                    <a:pt x="1625" y="1283"/>
                    <a:pt x="1624" y="1283"/>
                  </a:cubicBezTo>
                  <a:cubicBezTo>
                    <a:pt x="1625" y="1283"/>
                    <a:pt x="1625" y="1283"/>
                    <a:pt x="1625" y="1283"/>
                  </a:cubicBezTo>
                  <a:cubicBezTo>
                    <a:pt x="1625" y="1283"/>
                    <a:pt x="1625" y="1283"/>
                    <a:pt x="1625" y="1283"/>
                  </a:cubicBezTo>
                  <a:cubicBezTo>
                    <a:pt x="1625" y="1283"/>
                    <a:pt x="1625" y="1283"/>
                    <a:pt x="1625" y="1283"/>
                  </a:cubicBezTo>
                  <a:cubicBezTo>
                    <a:pt x="1625" y="1283"/>
                    <a:pt x="1625" y="1283"/>
                    <a:pt x="1625" y="1283"/>
                  </a:cubicBezTo>
                  <a:cubicBezTo>
                    <a:pt x="1625" y="1283"/>
                    <a:pt x="1625" y="1283"/>
                    <a:pt x="1625" y="1283"/>
                  </a:cubicBezTo>
                  <a:close/>
                  <a:moveTo>
                    <a:pt x="1626" y="1282"/>
                  </a:moveTo>
                  <a:cubicBezTo>
                    <a:pt x="1626" y="1282"/>
                    <a:pt x="1626" y="1282"/>
                    <a:pt x="1626" y="1282"/>
                  </a:cubicBezTo>
                  <a:cubicBezTo>
                    <a:pt x="1626" y="1282"/>
                    <a:pt x="1626" y="1282"/>
                    <a:pt x="1626" y="1282"/>
                  </a:cubicBezTo>
                  <a:cubicBezTo>
                    <a:pt x="1626" y="1282"/>
                    <a:pt x="1626" y="1282"/>
                    <a:pt x="1626" y="1282"/>
                  </a:cubicBezTo>
                  <a:close/>
                  <a:moveTo>
                    <a:pt x="2015" y="648"/>
                  </a:moveTo>
                  <a:cubicBezTo>
                    <a:pt x="2015" y="648"/>
                    <a:pt x="2013" y="653"/>
                    <a:pt x="2014" y="651"/>
                  </a:cubicBezTo>
                  <a:cubicBezTo>
                    <a:pt x="2011" y="657"/>
                    <a:pt x="2009" y="664"/>
                    <a:pt x="2006" y="670"/>
                  </a:cubicBezTo>
                  <a:cubicBezTo>
                    <a:pt x="2009" y="661"/>
                    <a:pt x="2013" y="652"/>
                    <a:pt x="2016" y="643"/>
                  </a:cubicBezTo>
                  <a:cubicBezTo>
                    <a:pt x="2012" y="650"/>
                    <a:pt x="2008" y="656"/>
                    <a:pt x="2002" y="663"/>
                  </a:cubicBezTo>
                  <a:cubicBezTo>
                    <a:pt x="2009" y="647"/>
                    <a:pt x="2017" y="632"/>
                    <a:pt x="2022" y="616"/>
                  </a:cubicBezTo>
                  <a:cubicBezTo>
                    <a:pt x="2020" y="621"/>
                    <a:pt x="2021" y="619"/>
                    <a:pt x="2026" y="605"/>
                  </a:cubicBezTo>
                  <a:cubicBezTo>
                    <a:pt x="2025" y="609"/>
                    <a:pt x="2024" y="613"/>
                    <a:pt x="2022" y="616"/>
                  </a:cubicBezTo>
                  <a:cubicBezTo>
                    <a:pt x="2026" y="607"/>
                    <a:pt x="2041" y="571"/>
                    <a:pt x="2042" y="569"/>
                  </a:cubicBezTo>
                  <a:cubicBezTo>
                    <a:pt x="2037" y="595"/>
                    <a:pt x="2025" y="627"/>
                    <a:pt x="2015" y="648"/>
                  </a:cubicBezTo>
                  <a:cubicBezTo>
                    <a:pt x="2015" y="648"/>
                    <a:pt x="2015" y="648"/>
                    <a:pt x="2015" y="648"/>
                  </a:cubicBezTo>
                  <a:close/>
                  <a:moveTo>
                    <a:pt x="2083" y="507"/>
                  </a:moveTo>
                  <a:cubicBezTo>
                    <a:pt x="2086" y="496"/>
                    <a:pt x="2090" y="485"/>
                    <a:pt x="2094" y="475"/>
                  </a:cubicBezTo>
                  <a:cubicBezTo>
                    <a:pt x="2092" y="486"/>
                    <a:pt x="2088" y="496"/>
                    <a:pt x="2083" y="507"/>
                  </a:cubicBezTo>
                  <a:close/>
                  <a:moveTo>
                    <a:pt x="2111" y="362"/>
                  </a:moveTo>
                  <a:cubicBezTo>
                    <a:pt x="2111" y="362"/>
                    <a:pt x="2111" y="363"/>
                    <a:pt x="2111" y="363"/>
                  </a:cubicBezTo>
                  <a:cubicBezTo>
                    <a:pt x="2111" y="362"/>
                    <a:pt x="2111" y="362"/>
                    <a:pt x="2111" y="362"/>
                  </a:cubicBezTo>
                  <a:cubicBezTo>
                    <a:pt x="2111" y="363"/>
                    <a:pt x="2110" y="363"/>
                    <a:pt x="2110" y="364"/>
                  </a:cubicBezTo>
                  <a:cubicBezTo>
                    <a:pt x="2110" y="364"/>
                    <a:pt x="2110" y="364"/>
                    <a:pt x="2110" y="364"/>
                  </a:cubicBezTo>
                  <a:cubicBezTo>
                    <a:pt x="2110" y="365"/>
                    <a:pt x="2110" y="366"/>
                    <a:pt x="2109" y="366"/>
                  </a:cubicBezTo>
                  <a:cubicBezTo>
                    <a:pt x="2107" y="374"/>
                    <a:pt x="2104" y="382"/>
                    <a:pt x="2101" y="390"/>
                  </a:cubicBezTo>
                  <a:cubicBezTo>
                    <a:pt x="2103" y="380"/>
                    <a:pt x="2107" y="371"/>
                    <a:pt x="2109" y="365"/>
                  </a:cubicBezTo>
                  <a:cubicBezTo>
                    <a:pt x="2109" y="365"/>
                    <a:pt x="2109" y="365"/>
                    <a:pt x="2109" y="365"/>
                  </a:cubicBezTo>
                  <a:cubicBezTo>
                    <a:pt x="2109" y="365"/>
                    <a:pt x="2109" y="365"/>
                    <a:pt x="2109" y="365"/>
                  </a:cubicBezTo>
                  <a:cubicBezTo>
                    <a:pt x="2109" y="365"/>
                    <a:pt x="2109" y="365"/>
                    <a:pt x="2109" y="365"/>
                  </a:cubicBezTo>
                  <a:cubicBezTo>
                    <a:pt x="2110" y="354"/>
                    <a:pt x="2111" y="354"/>
                    <a:pt x="2111" y="356"/>
                  </a:cubicBezTo>
                  <a:cubicBezTo>
                    <a:pt x="2111" y="355"/>
                    <a:pt x="2112" y="354"/>
                    <a:pt x="2112" y="354"/>
                  </a:cubicBezTo>
                  <a:cubicBezTo>
                    <a:pt x="2112" y="357"/>
                    <a:pt x="2111" y="360"/>
                    <a:pt x="2111" y="361"/>
                  </a:cubicBezTo>
                  <a:cubicBezTo>
                    <a:pt x="2113" y="359"/>
                    <a:pt x="2113" y="358"/>
                    <a:pt x="2113" y="358"/>
                  </a:cubicBezTo>
                  <a:cubicBezTo>
                    <a:pt x="2113" y="358"/>
                    <a:pt x="2113" y="359"/>
                    <a:pt x="2111" y="362"/>
                  </a:cubicBezTo>
                  <a:close/>
                  <a:moveTo>
                    <a:pt x="2133" y="359"/>
                  </a:moveTo>
                  <a:cubicBezTo>
                    <a:pt x="2137" y="332"/>
                    <a:pt x="2141" y="305"/>
                    <a:pt x="2144" y="278"/>
                  </a:cubicBezTo>
                  <a:cubicBezTo>
                    <a:pt x="2142" y="296"/>
                    <a:pt x="2135" y="314"/>
                    <a:pt x="2132" y="332"/>
                  </a:cubicBezTo>
                  <a:cubicBezTo>
                    <a:pt x="2131" y="341"/>
                    <a:pt x="2131" y="350"/>
                    <a:pt x="2133" y="359"/>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0" y="362"/>
                  </a:move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ubicBezTo>
                    <a:pt x="2111" y="359"/>
                    <a:pt x="2111" y="360"/>
                    <a:pt x="2110" y="362"/>
                  </a:cubicBezTo>
                  <a:close/>
                  <a:moveTo>
                    <a:pt x="2081" y="520"/>
                  </a:moveTo>
                  <a:cubicBezTo>
                    <a:pt x="2078" y="528"/>
                    <a:pt x="2074" y="537"/>
                    <a:pt x="2071" y="545"/>
                  </a:cubicBezTo>
                  <a:cubicBezTo>
                    <a:pt x="2070" y="547"/>
                    <a:pt x="2070" y="549"/>
                    <a:pt x="2070" y="551"/>
                  </a:cubicBezTo>
                  <a:cubicBezTo>
                    <a:pt x="2079" y="550"/>
                    <a:pt x="2079" y="527"/>
                    <a:pt x="2081" y="520"/>
                  </a:cubicBezTo>
                  <a:close/>
                  <a:moveTo>
                    <a:pt x="1972" y="797"/>
                  </a:moveTo>
                  <a:cubicBezTo>
                    <a:pt x="1970" y="800"/>
                    <a:pt x="1969" y="803"/>
                    <a:pt x="1967" y="806"/>
                  </a:cubicBezTo>
                  <a:cubicBezTo>
                    <a:pt x="1968" y="806"/>
                    <a:pt x="1969" y="804"/>
                    <a:pt x="1972" y="797"/>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9" y="1382"/>
                  </a:moveTo>
                  <a:cubicBezTo>
                    <a:pt x="1527" y="1384"/>
                    <a:pt x="1524" y="1387"/>
                    <a:pt x="1522" y="1388"/>
                  </a:cubicBezTo>
                  <a:cubicBezTo>
                    <a:pt x="1523" y="1391"/>
                    <a:pt x="1526" y="1389"/>
                    <a:pt x="1529" y="1382"/>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399"/>
                  </a:moveTo>
                  <a:cubicBezTo>
                    <a:pt x="1478" y="1399"/>
                    <a:pt x="1478" y="1399"/>
                    <a:pt x="1478" y="1400"/>
                  </a:cubicBez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lose/>
                  <a:moveTo>
                    <a:pt x="1397" y="1567"/>
                  </a:moveTo>
                  <a:cubicBezTo>
                    <a:pt x="1398" y="1566"/>
                    <a:pt x="1400" y="1565"/>
                    <a:pt x="1401" y="1564"/>
                  </a:cubicBezTo>
                  <a:cubicBezTo>
                    <a:pt x="1399" y="1565"/>
                    <a:pt x="1398" y="1566"/>
                    <a:pt x="1397" y="1567"/>
                  </a:cubicBezTo>
                  <a:close/>
                  <a:moveTo>
                    <a:pt x="1350" y="1521"/>
                  </a:move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ubicBezTo>
                    <a:pt x="1361" y="1514"/>
                    <a:pt x="1370" y="1508"/>
                    <a:pt x="1378" y="1501"/>
                  </a:cubicBezTo>
                  <a:cubicBezTo>
                    <a:pt x="1369" y="1508"/>
                    <a:pt x="1360" y="1515"/>
                    <a:pt x="1350" y="1521"/>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074" y="1678"/>
                  </a:move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ubicBezTo>
                    <a:pt x="1074" y="1678"/>
                    <a:pt x="1074" y="1678"/>
                    <a:pt x="1074" y="167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29" y="1853"/>
                  </a:move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ubicBezTo>
                    <a:pt x="929"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5" y="2220"/>
                  </a:move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lose/>
                  <a:moveTo>
                    <a:pt x="816" y="2179"/>
                  </a:moveTo>
                  <a:cubicBezTo>
                    <a:pt x="815" y="2175"/>
                    <a:pt x="815" y="2171"/>
                    <a:pt x="814" y="2167"/>
                  </a:cubicBezTo>
                  <a:cubicBezTo>
                    <a:pt x="814" y="2171"/>
                    <a:pt x="815" y="2175"/>
                    <a:pt x="816" y="2179"/>
                  </a:cubicBezTo>
                  <a:close/>
                  <a:moveTo>
                    <a:pt x="806" y="1921"/>
                  </a:moveTo>
                  <a:cubicBezTo>
                    <a:pt x="806" y="1921"/>
                    <a:pt x="807" y="1921"/>
                    <a:pt x="807" y="1921"/>
                  </a:cubicBezTo>
                  <a:cubicBezTo>
                    <a:pt x="818" y="1911"/>
                    <a:pt x="835" y="1904"/>
                    <a:pt x="856" y="1896"/>
                  </a:cubicBezTo>
                  <a:cubicBezTo>
                    <a:pt x="833" y="1901"/>
                    <a:pt x="812" y="1909"/>
                    <a:pt x="802" y="1926"/>
                  </a:cubicBezTo>
                  <a:cubicBezTo>
                    <a:pt x="801" y="1926"/>
                    <a:pt x="801" y="1927"/>
                    <a:pt x="801" y="1928"/>
                  </a:cubicBezTo>
                  <a:cubicBezTo>
                    <a:pt x="802" y="1926"/>
                    <a:pt x="804" y="1924"/>
                    <a:pt x="806" y="1922"/>
                  </a:cubicBezTo>
                  <a:cubicBezTo>
                    <a:pt x="806" y="1922"/>
                    <a:pt x="806" y="1921"/>
                    <a:pt x="806" y="1921"/>
                  </a:cubicBezTo>
                  <a:close/>
                  <a:moveTo>
                    <a:pt x="755" y="1824"/>
                  </a:moveTo>
                  <a:cubicBezTo>
                    <a:pt x="755" y="1832"/>
                    <a:pt x="762" y="1831"/>
                    <a:pt x="769" y="1829"/>
                  </a:cubicBezTo>
                  <a:cubicBezTo>
                    <a:pt x="762" y="1829"/>
                    <a:pt x="757" y="1827"/>
                    <a:pt x="755" y="1824"/>
                  </a:cubicBezTo>
                  <a:close/>
                  <a:moveTo>
                    <a:pt x="746" y="2190"/>
                  </a:moveTo>
                  <a:cubicBezTo>
                    <a:pt x="740" y="2188"/>
                    <a:pt x="734" y="2186"/>
                    <a:pt x="728" y="2185"/>
                  </a:cubicBezTo>
                  <a:cubicBezTo>
                    <a:pt x="734" y="2187"/>
                    <a:pt x="740" y="2188"/>
                    <a:pt x="746" y="2190"/>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1"/>
                  </a:moveTo>
                  <a:cubicBezTo>
                    <a:pt x="705" y="1561"/>
                    <a:pt x="705" y="1560"/>
                    <a:pt x="705" y="1560"/>
                  </a:cubicBezTo>
                  <a:cubicBezTo>
                    <a:pt x="705" y="1560"/>
                    <a:pt x="705" y="1561"/>
                    <a:pt x="705" y="1561"/>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6"/>
                  </a:moveTo>
                  <a:cubicBezTo>
                    <a:pt x="703" y="1556"/>
                    <a:pt x="703" y="1556"/>
                    <a:pt x="703" y="1555"/>
                  </a:cubicBezTo>
                  <a:cubicBezTo>
                    <a:pt x="703" y="1556"/>
                    <a:pt x="703" y="1556"/>
                    <a:pt x="703" y="1556"/>
                  </a:cubicBezTo>
                  <a:cubicBezTo>
                    <a:pt x="703" y="1556"/>
                    <a:pt x="703" y="1556"/>
                    <a:pt x="703" y="1556"/>
                  </a:cubicBezTo>
                  <a:close/>
                  <a:moveTo>
                    <a:pt x="514" y="1656"/>
                  </a:moveTo>
                  <a:cubicBezTo>
                    <a:pt x="509" y="1659"/>
                    <a:pt x="504" y="1662"/>
                    <a:pt x="498" y="1664"/>
                  </a:cubicBezTo>
                  <a:cubicBezTo>
                    <a:pt x="484" y="1676"/>
                    <a:pt x="470" y="1686"/>
                    <a:pt x="459" y="1694"/>
                  </a:cubicBezTo>
                  <a:cubicBezTo>
                    <a:pt x="473" y="1692"/>
                    <a:pt x="515" y="1664"/>
                    <a:pt x="514" y="165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0" y="1779"/>
                    <a:pt x="320" y="1779"/>
                  </a:cubicBezTo>
                  <a:cubicBezTo>
                    <a:pt x="320" y="1779"/>
                    <a:pt x="320" y="1779"/>
                    <a:pt x="321" y="1779"/>
                  </a:cubicBezTo>
                  <a:close/>
                  <a:moveTo>
                    <a:pt x="1704" y="1288"/>
                  </a:moveTo>
                  <a:cubicBezTo>
                    <a:pt x="1704" y="1288"/>
                    <a:pt x="1704" y="1288"/>
                    <a:pt x="1704" y="1288"/>
                  </a:cubicBezTo>
                  <a:cubicBezTo>
                    <a:pt x="1704" y="1288"/>
                    <a:pt x="1704" y="1288"/>
                    <a:pt x="1704" y="1288"/>
                  </a:cubicBez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49"/>
                  </a:moveTo>
                  <a:cubicBezTo>
                    <a:pt x="824" y="2149"/>
                    <a:pt x="824" y="2149"/>
                    <a:pt x="824" y="2149"/>
                  </a:cubicBezTo>
                  <a:cubicBezTo>
                    <a:pt x="824" y="2149"/>
                    <a:pt x="824" y="2149"/>
                    <a:pt x="824" y="2149"/>
                  </a:cubicBezTo>
                  <a:close/>
                  <a:moveTo>
                    <a:pt x="392" y="1716"/>
                  </a:moveTo>
                  <a:cubicBezTo>
                    <a:pt x="392" y="1716"/>
                    <a:pt x="392" y="1716"/>
                    <a:pt x="392" y="1717"/>
                  </a:cubicBezTo>
                  <a:cubicBezTo>
                    <a:pt x="392" y="1716"/>
                    <a:pt x="392" y="1716"/>
                    <a:pt x="392" y="1716"/>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ubicBezTo>
                    <a:pt x="325" y="1776"/>
                    <a:pt x="325" y="1776"/>
                    <a:pt x="325" y="177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2065" y="506"/>
                  </a:moveTo>
                  <a:cubicBezTo>
                    <a:pt x="2069" y="499"/>
                    <a:pt x="2071" y="491"/>
                    <a:pt x="2072" y="483"/>
                  </a:cubicBezTo>
                  <a:cubicBezTo>
                    <a:pt x="2070" y="491"/>
                    <a:pt x="2067" y="498"/>
                    <a:pt x="2065" y="506"/>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071" y="545"/>
                  </a:moveTo>
                  <a:cubicBezTo>
                    <a:pt x="2070" y="547"/>
                    <a:pt x="2070" y="549"/>
                    <a:pt x="2070" y="551"/>
                  </a:cubicBezTo>
                  <a:cubicBezTo>
                    <a:pt x="2079" y="550"/>
                    <a:pt x="2079" y="527"/>
                    <a:pt x="2081" y="520"/>
                  </a:cubicBezTo>
                  <a:cubicBezTo>
                    <a:pt x="2078" y="528"/>
                    <a:pt x="2074" y="537"/>
                    <a:pt x="2071" y="545"/>
                  </a:cubicBezTo>
                  <a:close/>
                  <a:moveTo>
                    <a:pt x="1967" y="806"/>
                  </a:moveTo>
                  <a:cubicBezTo>
                    <a:pt x="1968" y="806"/>
                    <a:pt x="1969" y="804"/>
                    <a:pt x="1972" y="797"/>
                  </a:cubicBezTo>
                  <a:cubicBezTo>
                    <a:pt x="1970" y="800"/>
                    <a:pt x="1969" y="803"/>
                    <a:pt x="1967" y="806"/>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2" y="1388"/>
                  </a:moveTo>
                  <a:cubicBezTo>
                    <a:pt x="1523" y="1391"/>
                    <a:pt x="1526" y="1389"/>
                    <a:pt x="1529" y="1382"/>
                  </a:cubicBezTo>
                  <a:cubicBezTo>
                    <a:pt x="1527" y="1384"/>
                    <a:pt x="1524" y="1387"/>
                    <a:pt x="1522" y="1388"/>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397" y="1567"/>
                  </a:moveTo>
                  <a:cubicBezTo>
                    <a:pt x="1398" y="1566"/>
                    <a:pt x="1400" y="1565"/>
                    <a:pt x="1401" y="1564"/>
                  </a:cubicBezTo>
                  <a:cubicBezTo>
                    <a:pt x="1399" y="1565"/>
                    <a:pt x="1398" y="1566"/>
                    <a:pt x="1397" y="1567"/>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982" y="1727"/>
                  </a:move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14" y="2167"/>
                  </a:moveTo>
                  <a:cubicBezTo>
                    <a:pt x="814" y="2171"/>
                    <a:pt x="815" y="2175"/>
                    <a:pt x="816" y="2179"/>
                  </a:cubicBezTo>
                  <a:cubicBezTo>
                    <a:pt x="815" y="2175"/>
                    <a:pt x="815" y="2171"/>
                    <a:pt x="814" y="2167"/>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755" y="1824"/>
                  </a:moveTo>
                  <a:cubicBezTo>
                    <a:pt x="755" y="1832"/>
                    <a:pt x="762" y="1831"/>
                    <a:pt x="769" y="1829"/>
                  </a:cubicBezTo>
                  <a:cubicBezTo>
                    <a:pt x="762" y="1829"/>
                    <a:pt x="757" y="1827"/>
                    <a:pt x="755" y="1824"/>
                  </a:cubicBezTo>
                  <a:close/>
                  <a:moveTo>
                    <a:pt x="728" y="2185"/>
                  </a:moveTo>
                  <a:cubicBezTo>
                    <a:pt x="734" y="2187"/>
                    <a:pt x="740" y="2188"/>
                    <a:pt x="746" y="2190"/>
                  </a:cubicBezTo>
                  <a:cubicBezTo>
                    <a:pt x="740" y="2188"/>
                    <a:pt x="734" y="2186"/>
                    <a:pt x="728" y="2185"/>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6"/>
                    <a:pt x="703" y="1556"/>
                    <a:pt x="703" y="1556"/>
                  </a:cubicBezTo>
                  <a:cubicBezTo>
                    <a:pt x="703" y="1556"/>
                    <a:pt x="703" y="1556"/>
                    <a:pt x="703" y="1556"/>
                  </a:cubicBezTo>
                  <a:cubicBezTo>
                    <a:pt x="703" y="1556"/>
                    <a:pt x="703" y="1556"/>
                    <a:pt x="703" y="1555"/>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2" y="1716"/>
                  </a:moveTo>
                  <a:cubicBezTo>
                    <a:pt x="392" y="1716"/>
                    <a:pt x="392" y="1716"/>
                    <a:pt x="392" y="1717"/>
                  </a:cubicBezTo>
                  <a:cubicBezTo>
                    <a:pt x="392" y="1716"/>
                    <a:pt x="392" y="1716"/>
                    <a:pt x="392" y="171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0" y="1779"/>
                  </a:moveTo>
                  <a:cubicBezTo>
                    <a:pt x="320" y="1779"/>
                    <a:pt x="320" y="1779"/>
                    <a:pt x="321" y="1779"/>
                  </a:cubicBezTo>
                  <a:cubicBezTo>
                    <a:pt x="321" y="1779"/>
                    <a:pt x="321" y="1779"/>
                    <a:pt x="321" y="1779"/>
                  </a:cubicBezTo>
                  <a:cubicBezTo>
                    <a:pt x="321" y="1779"/>
                    <a:pt x="320" y="1779"/>
                    <a:pt x="320" y="1779"/>
                  </a:cubicBezTo>
                  <a:close/>
                  <a:moveTo>
                    <a:pt x="1704" y="1288"/>
                  </a:moveTo>
                  <a:cubicBezTo>
                    <a:pt x="1704" y="1288"/>
                    <a:pt x="1704" y="1288"/>
                    <a:pt x="1704" y="1288"/>
                  </a:cubicBezTo>
                  <a:cubicBezTo>
                    <a:pt x="1704" y="1288"/>
                    <a:pt x="1704" y="1288"/>
                    <a:pt x="1704" y="1288"/>
                  </a:cubicBez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49"/>
                  </a:moveTo>
                  <a:cubicBezTo>
                    <a:pt x="824" y="2149"/>
                    <a:pt x="824" y="2149"/>
                    <a:pt x="824" y="2149"/>
                  </a:cubicBezTo>
                  <a:cubicBezTo>
                    <a:pt x="824" y="2149"/>
                    <a:pt x="824" y="2149"/>
                    <a:pt x="824" y="2149"/>
                  </a:cubicBezTo>
                  <a:close/>
                  <a:moveTo>
                    <a:pt x="392" y="1716"/>
                  </a:moveTo>
                  <a:cubicBezTo>
                    <a:pt x="392" y="1716"/>
                    <a:pt x="392" y="1716"/>
                    <a:pt x="392" y="1717"/>
                  </a:cubicBezTo>
                  <a:cubicBezTo>
                    <a:pt x="392" y="1716"/>
                    <a:pt x="392" y="1716"/>
                    <a:pt x="392" y="1716"/>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ubicBezTo>
                    <a:pt x="325" y="1776"/>
                    <a:pt x="325" y="1776"/>
                    <a:pt x="325" y="177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975" y="1729"/>
                  </a:moveTo>
                  <a:cubicBezTo>
                    <a:pt x="975" y="1729"/>
                    <a:pt x="975" y="1729"/>
                    <a:pt x="975" y="1729"/>
                  </a:cubicBezTo>
                  <a:cubicBezTo>
                    <a:pt x="975" y="1729"/>
                    <a:pt x="975" y="1729"/>
                    <a:pt x="975" y="1729"/>
                  </a:cubicBezTo>
                  <a:cubicBezTo>
                    <a:pt x="975" y="1729"/>
                    <a:pt x="975" y="1729"/>
                    <a:pt x="975"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071" y="545"/>
                  </a:moveTo>
                  <a:cubicBezTo>
                    <a:pt x="2070" y="547"/>
                    <a:pt x="2070" y="549"/>
                    <a:pt x="2070" y="551"/>
                  </a:cubicBezTo>
                  <a:cubicBezTo>
                    <a:pt x="2079" y="550"/>
                    <a:pt x="2079" y="527"/>
                    <a:pt x="2081" y="520"/>
                  </a:cubicBezTo>
                  <a:cubicBezTo>
                    <a:pt x="2078" y="528"/>
                    <a:pt x="2074" y="537"/>
                    <a:pt x="2071" y="545"/>
                  </a:cubicBezTo>
                  <a:close/>
                  <a:moveTo>
                    <a:pt x="1967" y="806"/>
                  </a:moveTo>
                  <a:cubicBezTo>
                    <a:pt x="1968" y="806"/>
                    <a:pt x="1969" y="804"/>
                    <a:pt x="1972" y="797"/>
                  </a:cubicBezTo>
                  <a:cubicBezTo>
                    <a:pt x="1970" y="800"/>
                    <a:pt x="1969" y="803"/>
                    <a:pt x="1967" y="806"/>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2" y="1388"/>
                  </a:moveTo>
                  <a:cubicBezTo>
                    <a:pt x="1523" y="1391"/>
                    <a:pt x="1526" y="1389"/>
                    <a:pt x="1529" y="1382"/>
                  </a:cubicBezTo>
                  <a:cubicBezTo>
                    <a:pt x="1527" y="1384"/>
                    <a:pt x="1524" y="1387"/>
                    <a:pt x="1522" y="1388"/>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397" y="1567"/>
                  </a:moveTo>
                  <a:cubicBezTo>
                    <a:pt x="1398" y="1566"/>
                    <a:pt x="1400" y="1565"/>
                    <a:pt x="1401" y="1564"/>
                  </a:cubicBezTo>
                  <a:cubicBezTo>
                    <a:pt x="1399" y="1565"/>
                    <a:pt x="1398" y="1566"/>
                    <a:pt x="1397" y="1567"/>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14" y="2167"/>
                  </a:moveTo>
                  <a:cubicBezTo>
                    <a:pt x="814" y="2171"/>
                    <a:pt x="815" y="2175"/>
                    <a:pt x="816" y="2179"/>
                  </a:cubicBezTo>
                  <a:cubicBezTo>
                    <a:pt x="815" y="2175"/>
                    <a:pt x="815" y="2171"/>
                    <a:pt x="814" y="2167"/>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755" y="1824"/>
                  </a:moveTo>
                  <a:cubicBezTo>
                    <a:pt x="755" y="1832"/>
                    <a:pt x="762" y="1831"/>
                    <a:pt x="769" y="1829"/>
                  </a:cubicBezTo>
                  <a:cubicBezTo>
                    <a:pt x="762" y="1829"/>
                    <a:pt x="757" y="1827"/>
                    <a:pt x="755" y="1824"/>
                  </a:cubicBezTo>
                  <a:close/>
                  <a:moveTo>
                    <a:pt x="728" y="2185"/>
                  </a:moveTo>
                  <a:cubicBezTo>
                    <a:pt x="734" y="2187"/>
                    <a:pt x="740" y="2188"/>
                    <a:pt x="746" y="2190"/>
                  </a:cubicBezTo>
                  <a:cubicBezTo>
                    <a:pt x="740" y="2188"/>
                    <a:pt x="734" y="2186"/>
                    <a:pt x="728" y="2185"/>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2" y="1716"/>
                  </a:moveTo>
                  <a:cubicBezTo>
                    <a:pt x="392" y="1716"/>
                    <a:pt x="392" y="1716"/>
                    <a:pt x="392" y="1717"/>
                  </a:cubicBezTo>
                  <a:cubicBezTo>
                    <a:pt x="392" y="1716"/>
                    <a:pt x="392" y="1716"/>
                    <a:pt x="392" y="171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1676" y="1306"/>
                  </a:moveTo>
                  <a:cubicBezTo>
                    <a:pt x="1676" y="1305"/>
                    <a:pt x="1675" y="1306"/>
                    <a:pt x="1674" y="1307"/>
                  </a:cubicBezTo>
                  <a:cubicBezTo>
                    <a:pt x="1668" y="1314"/>
                    <a:pt x="1661" y="1322"/>
                    <a:pt x="1655" y="1330"/>
                  </a:cubicBezTo>
                  <a:cubicBezTo>
                    <a:pt x="1666" y="1318"/>
                    <a:pt x="1676" y="1306"/>
                    <a:pt x="1687" y="1294"/>
                  </a:cubicBezTo>
                  <a:cubicBezTo>
                    <a:pt x="1673" y="1308"/>
                    <a:pt x="1677" y="1304"/>
                    <a:pt x="1676" y="1306"/>
                  </a:cubicBezTo>
                  <a:close/>
                  <a:moveTo>
                    <a:pt x="392" y="1716"/>
                  </a:moveTo>
                  <a:cubicBezTo>
                    <a:pt x="392" y="1716"/>
                    <a:pt x="392" y="1716"/>
                    <a:pt x="392" y="1717"/>
                  </a:cubicBezTo>
                  <a:cubicBezTo>
                    <a:pt x="392" y="1716"/>
                    <a:pt x="392" y="1716"/>
                    <a:pt x="392" y="171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975" y="1729"/>
                  </a:moveTo>
                  <a:cubicBezTo>
                    <a:pt x="975" y="1729"/>
                    <a:pt x="975" y="1729"/>
                    <a:pt x="975" y="1729"/>
                  </a:cubicBezTo>
                  <a:cubicBezTo>
                    <a:pt x="975" y="1729"/>
                    <a:pt x="975" y="1729"/>
                    <a:pt x="975" y="1729"/>
                  </a:cubicBezTo>
                  <a:cubicBezTo>
                    <a:pt x="975" y="1729"/>
                    <a:pt x="975" y="1729"/>
                    <a:pt x="975"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9" y="2089"/>
                  </a:moveTo>
                  <a:cubicBezTo>
                    <a:pt x="398" y="2088"/>
                    <a:pt x="398" y="2088"/>
                    <a:pt x="398" y="2088"/>
                  </a:cubicBezTo>
                  <a:cubicBezTo>
                    <a:pt x="398" y="2088"/>
                    <a:pt x="398" y="2088"/>
                    <a:pt x="398" y="2088"/>
                  </a:cubicBezTo>
                  <a:cubicBezTo>
                    <a:pt x="398" y="2088"/>
                    <a:pt x="398" y="2088"/>
                    <a:pt x="398" y="2088"/>
                  </a:cubicBezTo>
                  <a:cubicBezTo>
                    <a:pt x="395" y="2087"/>
                    <a:pt x="392" y="2087"/>
                    <a:pt x="389" y="2086"/>
                  </a:cubicBezTo>
                  <a:cubicBezTo>
                    <a:pt x="401" y="2090"/>
                    <a:pt x="413" y="2094"/>
                    <a:pt x="425" y="2099"/>
                  </a:cubicBezTo>
                  <a:cubicBezTo>
                    <a:pt x="418" y="2096"/>
                    <a:pt x="401" y="2089"/>
                    <a:pt x="399" y="2089"/>
                  </a:cubicBezTo>
                  <a:close/>
                  <a:moveTo>
                    <a:pt x="676" y="2176"/>
                  </a:moveTo>
                  <a:cubicBezTo>
                    <a:pt x="676" y="2175"/>
                    <a:pt x="676" y="2175"/>
                    <a:pt x="676" y="2174"/>
                  </a:cubicBezTo>
                  <a:cubicBezTo>
                    <a:pt x="675" y="2174"/>
                    <a:pt x="674" y="2174"/>
                    <a:pt x="673" y="2173"/>
                  </a:cubicBezTo>
                  <a:cubicBezTo>
                    <a:pt x="656" y="2161"/>
                    <a:pt x="635" y="2157"/>
                    <a:pt x="615" y="2154"/>
                  </a:cubicBezTo>
                  <a:cubicBezTo>
                    <a:pt x="614" y="2154"/>
                    <a:pt x="602" y="2150"/>
                    <a:pt x="590" y="2147"/>
                  </a:cubicBezTo>
                  <a:cubicBezTo>
                    <a:pt x="579" y="2144"/>
                    <a:pt x="568" y="2142"/>
                    <a:pt x="570" y="2143"/>
                  </a:cubicBezTo>
                  <a:cubicBezTo>
                    <a:pt x="570" y="2143"/>
                    <a:pt x="570" y="2143"/>
                    <a:pt x="570" y="2143"/>
                  </a:cubicBezTo>
                  <a:cubicBezTo>
                    <a:pt x="570" y="2143"/>
                    <a:pt x="570" y="2143"/>
                    <a:pt x="570" y="2143"/>
                  </a:cubicBezTo>
                  <a:cubicBezTo>
                    <a:pt x="570" y="2144"/>
                    <a:pt x="570" y="2144"/>
                    <a:pt x="570" y="2144"/>
                  </a:cubicBezTo>
                  <a:cubicBezTo>
                    <a:pt x="570" y="2144"/>
                    <a:pt x="570" y="2144"/>
                    <a:pt x="570" y="2144"/>
                  </a:cubicBezTo>
                  <a:cubicBezTo>
                    <a:pt x="570" y="2144"/>
                    <a:pt x="570" y="2144"/>
                    <a:pt x="571" y="2144"/>
                  </a:cubicBezTo>
                  <a:cubicBezTo>
                    <a:pt x="571" y="2144"/>
                    <a:pt x="571" y="2144"/>
                    <a:pt x="571" y="2144"/>
                  </a:cubicBezTo>
                  <a:cubicBezTo>
                    <a:pt x="571" y="2144"/>
                    <a:pt x="571" y="2144"/>
                    <a:pt x="571" y="2144"/>
                  </a:cubicBezTo>
                  <a:cubicBezTo>
                    <a:pt x="571" y="2144"/>
                    <a:pt x="571" y="2144"/>
                    <a:pt x="571" y="2144"/>
                  </a:cubicBezTo>
                  <a:cubicBezTo>
                    <a:pt x="571" y="2144"/>
                    <a:pt x="571" y="2144"/>
                    <a:pt x="571" y="2144"/>
                  </a:cubicBezTo>
                  <a:cubicBezTo>
                    <a:pt x="573" y="2145"/>
                    <a:pt x="576" y="2146"/>
                    <a:pt x="580" y="2148"/>
                  </a:cubicBezTo>
                  <a:cubicBezTo>
                    <a:pt x="580" y="2148"/>
                    <a:pt x="580" y="2148"/>
                    <a:pt x="580" y="2148"/>
                  </a:cubicBezTo>
                  <a:cubicBezTo>
                    <a:pt x="583" y="2149"/>
                    <a:pt x="585" y="2150"/>
                    <a:pt x="586" y="2151"/>
                  </a:cubicBezTo>
                  <a:cubicBezTo>
                    <a:pt x="585" y="2150"/>
                    <a:pt x="585" y="2150"/>
                    <a:pt x="584" y="2150"/>
                  </a:cubicBezTo>
                  <a:cubicBezTo>
                    <a:pt x="586" y="2151"/>
                    <a:pt x="587" y="2151"/>
                    <a:pt x="587" y="2151"/>
                  </a:cubicBezTo>
                  <a:cubicBezTo>
                    <a:pt x="587" y="2151"/>
                    <a:pt x="587" y="2151"/>
                    <a:pt x="587" y="2151"/>
                  </a:cubicBezTo>
                  <a:cubicBezTo>
                    <a:pt x="587" y="2150"/>
                    <a:pt x="582" y="2148"/>
                    <a:pt x="576" y="2146"/>
                  </a:cubicBezTo>
                  <a:cubicBezTo>
                    <a:pt x="576" y="2146"/>
                    <a:pt x="576" y="2146"/>
                    <a:pt x="575" y="2146"/>
                  </a:cubicBezTo>
                  <a:cubicBezTo>
                    <a:pt x="582" y="2148"/>
                    <a:pt x="589" y="2150"/>
                    <a:pt x="597" y="2152"/>
                  </a:cubicBezTo>
                  <a:cubicBezTo>
                    <a:pt x="598" y="2152"/>
                    <a:pt x="599" y="2152"/>
                    <a:pt x="600" y="2153"/>
                  </a:cubicBezTo>
                  <a:cubicBezTo>
                    <a:pt x="625" y="2158"/>
                    <a:pt x="654" y="2163"/>
                    <a:pt x="671" y="2173"/>
                  </a:cubicBezTo>
                  <a:cubicBezTo>
                    <a:pt x="673" y="2174"/>
                    <a:pt x="675" y="2175"/>
                    <a:pt x="676" y="2176"/>
                  </a:cubicBezTo>
                  <a:cubicBezTo>
                    <a:pt x="676" y="2176"/>
                    <a:pt x="676" y="2176"/>
                    <a:pt x="677" y="2176"/>
                  </a:cubicBezTo>
                  <a:cubicBezTo>
                    <a:pt x="676" y="2176"/>
                    <a:pt x="676" y="2176"/>
                    <a:pt x="676" y="2176"/>
                  </a:cubicBezTo>
                  <a:close/>
                  <a:moveTo>
                    <a:pt x="698" y="1576"/>
                  </a:moveTo>
                  <a:cubicBezTo>
                    <a:pt x="695" y="1571"/>
                    <a:pt x="692" y="1566"/>
                    <a:pt x="688" y="1561"/>
                  </a:cubicBezTo>
                  <a:cubicBezTo>
                    <a:pt x="694" y="1572"/>
                    <a:pt x="699" y="1583"/>
                    <a:pt x="703" y="1595"/>
                  </a:cubicBezTo>
                  <a:cubicBezTo>
                    <a:pt x="701" y="1589"/>
                    <a:pt x="700" y="1583"/>
                    <a:pt x="698" y="1576"/>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815" y="2141"/>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lose/>
                  <a:moveTo>
                    <a:pt x="813" y="2124"/>
                  </a:moveTo>
                  <a:cubicBezTo>
                    <a:pt x="813" y="2124"/>
                    <a:pt x="813" y="2125"/>
                    <a:pt x="813" y="2125"/>
                  </a:cubicBezTo>
                  <a:cubicBezTo>
                    <a:pt x="813" y="2125"/>
                    <a:pt x="813" y="2125"/>
                    <a:pt x="813" y="2125"/>
                  </a:cubicBezTo>
                  <a:cubicBezTo>
                    <a:pt x="813" y="2125"/>
                    <a:pt x="813" y="2124"/>
                    <a:pt x="813" y="2124"/>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6"/>
                    <a:pt x="814" y="2134"/>
                    <a:pt x="814" y="2132"/>
                  </a:cubicBezTo>
                  <a:cubicBezTo>
                    <a:pt x="814" y="2132"/>
                    <a:pt x="814" y="2132"/>
                    <a:pt x="814" y="2132"/>
                  </a:cubicBezTo>
                  <a:cubicBezTo>
                    <a:pt x="814" y="2131"/>
                    <a:pt x="814" y="2131"/>
                    <a:pt x="814" y="2131"/>
                  </a:cubicBezTo>
                  <a:cubicBezTo>
                    <a:pt x="814" y="2131"/>
                    <a:pt x="814" y="2131"/>
                    <a:pt x="814" y="2131"/>
                  </a:cubicBezTo>
                  <a:cubicBezTo>
                    <a:pt x="814" y="2130"/>
                    <a:pt x="814" y="2130"/>
                    <a:pt x="814" y="2129"/>
                  </a:cubicBezTo>
                  <a:cubicBezTo>
                    <a:pt x="814" y="2129"/>
                    <a:pt x="814" y="2129"/>
                    <a:pt x="814" y="2129"/>
                  </a:cubicBezTo>
                  <a:cubicBezTo>
                    <a:pt x="814" y="2129"/>
                    <a:pt x="814" y="2128"/>
                    <a:pt x="814" y="2128"/>
                  </a:cubicBezTo>
                  <a:cubicBezTo>
                    <a:pt x="814" y="2128"/>
                    <a:pt x="814" y="2128"/>
                    <a:pt x="814" y="2128"/>
                  </a:cubicBezTo>
                  <a:cubicBezTo>
                    <a:pt x="814" y="2127"/>
                    <a:pt x="814" y="2127"/>
                    <a:pt x="814" y="2127"/>
                  </a:cubicBezTo>
                  <a:cubicBezTo>
                    <a:pt x="814" y="2127"/>
                    <a:pt x="813" y="2127"/>
                    <a:pt x="813" y="2126"/>
                  </a:cubicBezTo>
                  <a:cubicBezTo>
                    <a:pt x="813" y="2126"/>
                    <a:pt x="813" y="2126"/>
                    <a:pt x="813" y="2126"/>
                  </a:cubicBezTo>
                  <a:cubicBezTo>
                    <a:pt x="813" y="2126"/>
                    <a:pt x="813" y="2125"/>
                    <a:pt x="813" y="2125"/>
                  </a:cubicBezTo>
                  <a:cubicBezTo>
                    <a:pt x="813" y="2126"/>
                    <a:pt x="813" y="2126"/>
                    <a:pt x="813" y="2127"/>
                  </a:cubicBezTo>
                  <a:cubicBezTo>
                    <a:pt x="814" y="2127"/>
                    <a:pt x="814" y="2128"/>
                    <a:pt x="814" y="2128"/>
                  </a:cubicBezTo>
                  <a:cubicBezTo>
                    <a:pt x="814" y="2128"/>
                    <a:pt x="814" y="2129"/>
                    <a:pt x="814" y="2129"/>
                  </a:cubicBezTo>
                  <a:cubicBezTo>
                    <a:pt x="814" y="2129"/>
                    <a:pt x="814" y="2130"/>
                    <a:pt x="814" y="2130"/>
                  </a:cubicBezTo>
                  <a:cubicBezTo>
                    <a:pt x="814" y="2130"/>
                    <a:pt x="814" y="2130"/>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2"/>
                  </a:cubicBezTo>
                  <a:cubicBezTo>
                    <a:pt x="814" y="2132"/>
                    <a:pt x="814" y="2132"/>
                    <a:pt x="814" y="2132"/>
                  </a:cubicBezTo>
                  <a:cubicBezTo>
                    <a:pt x="811" y="2108"/>
                    <a:pt x="806" y="2082"/>
                    <a:pt x="805" y="2058"/>
                  </a:cubicBezTo>
                  <a:cubicBezTo>
                    <a:pt x="805" y="2069"/>
                    <a:pt x="806" y="2081"/>
                    <a:pt x="808" y="2093"/>
                  </a:cubicBezTo>
                  <a:cubicBezTo>
                    <a:pt x="809" y="2097"/>
                    <a:pt x="817" y="2159"/>
                    <a:pt x="815" y="2138"/>
                  </a:cubicBezTo>
                  <a:close/>
                  <a:moveTo>
                    <a:pt x="805" y="2094"/>
                  </a:moveTo>
                  <a:cubicBezTo>
                    <a:pt x="815" y="2157"/>
                    <a:pt x="815" y="2157"/>
                    <a:pt x="815" y="2157"/>
                  </a:cubicBezTo>
                  <a:cubicBezTo>
                    <a:pt x="816" y="2153"/>
                    <a:pt x="809" y="2115"/>
                    <a:pt x="805" y="2094"/>
                  </a:cubicBezTo>
                  <a:close/>
                  <a:moveTo>
                    <a:pt x="815" y="2141"/>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6"/>
                    <a:pt x="814" y="2134"/>
                    <a:pt x="814" y="2132"/>
                  </a:cubicBezTo>
                  <a:cubicBezTo>
                    <a:pt x="814" y="2132"/>
                    <a:pt x="814" y="2132"/>
                    <a:pt x="814" y="2132"/>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2"/>
                  </a:cubicBezTo>
                  <a:cubicBezTo>
                    <a:pt x="814" y="2132"/>
                    <a:pt x="814" y="2132"/>
                    <a:pt x="814" y="2132"/>
                  </a:cubicBezTo>
                  <a:cubicBezTo>
                    <a:pt x="811" y="2108"/>
                    <a:pt x="806" y="2082"/>
                    <a:pt x="805" y="2058"/>
                  </a:cubicBezTo>
                  <a:cubicBezTo>
                    <a:pt x="805" y="2069"/>
                    <a:pt x="806" y="2081"/>
                    <a:pt x="808" y="2093"/>
                  </a:cubicBezTo>
                  <a:cubicBezTo>
                    <a:pt x="809" y="2097"/>
                    <a:pt x="817" y="2159"/>
                    <a:pt x="815" y="2138"/>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14" y="2167"/>
                  </a:moveTo>
                  <a:cubicBezTo>
                    <a:pt x="814" y="2171"/>
                    <a:pt x="815" y="2175"/>
                    <a:pt x="816" y="2179"/>
                  </a:cubicBezTo>
                  <a:cubicBezTo>
                    <a:pt x="815" y="2175"/>
                    <a:pt x="815" y="2171"/>
                    <a:pt x="814" y="2167"/>
                  </a:cubicBezTo>
                  <a:close/>
                  <a:moveTo>
                    <a:pt x="817" y="2183"/>
                  </a:moveTo>
                  <a:cubicBezTo>
                    <a:pt x="817" y="2183"/>
                    <a:pt x="817" y="2183"/>
                    <a:pt x="817" y="2183"/>
                  </a:cubicBezTo>
                  <a:cubicBezTo>
                    <a:pt x="816" y="2181"/>
                    <a:pt x="816" y="2180"/>
                    <a:pt x="816" y="2179"/>
                  </a:cubicBezTo>
                  <a:cubicBezTo>
                    <a:pt x="816" y="2182"/>
                    <a:pt x="817" y="2186"/>
                    <a:pt x="818" y="2190"/>
                  </a:cubicBezTo>
                  <a:cubicBezTo>
                    <a:pt x="817" y="2187"/>
                    <a:pt x="817" y="2185"/>
                    <a:pt x="817" y="2183"/>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05" y="2094"/>
                  </a:moveTo>
                  <a:cubicBezTo>
                    <a:pt x="815" y="2157"/>
                    <a:pt x="815" y="2157"/>
                    <a:pt x="815" y="2157"/>
                  </a:cubicBezTo>
                  <a:cubicBezTo>
                    <a:pt x="816" y="2153"/>
                    <a:pt x="809" y="2115"/>
                    <a:pt x="805" y="2094"/>
                  </a:cubicBezTo>
                  <a:close/>
                  <a:moveTo>
                    <a:pt x="814" y="2131"/>
                  </a:moveTo>
                  <a:cubicBezTo>
                    <a:pt x="814" y="2131"/>
                    <a:pt x="814" y="2131"/>
                    <a:pt x="814" y="2131"/>
                  </a:cubicBezTo>
                  <a:cubicBezTo>
                    <a:pt x="814" y="2131"/>
                    <a:pt x="814" y="2131"/>
                    <a:pt x="814" y="2131"/>
                  </a:cubicBezTo>
                  <a:cubicBezTo>
                    <a:pt x="814" y="2131"/>
                    <a:pt x="814" y="2131"/>
                    <a:pt x="814" y="2131"/>
                  </a:cubicBezTo>
                  <a:close/>
                  <a:moveTo>
                    <a:pt x="814" y="2134"/>
                  </a:moveTo>
                  <a:cubicBezTo>
                    <a:pt x="814" y="2134"/>
                    <a:pt x="814" y="2134"/>
                    <a:pt x="814" y="2134"/>
                  </a:cubicBezTo>
                  <a:cubicBezTo>
                    <a:pt x="814" y="2133"/>
                    <a:pt x="814" y="2133"/>
                    <a:pt x="814" y="2133"/>
                  </a:cubicBezTo>
                  <a:cubicBezTo>
                    <a:pt x="814" y="2133"/>
                    <a:pt x="814" y="2133"/>
                    <a:pt x="814" y="2133"/>
                  </a:cubicBezTo>
                  <a:cubicBezTo>
                    <a:pt x="814" y="2133"/>
                    <a:pt x="814" y="2133"/>
                    <a:pt x="814" y="2133"/>
                  </a:cubicBezTo>
                  <a:cubicBezTo>
                    <a:pt x="814" y="2133"/>
                    <a:pt x="814" y="2133"/>
                    <a:pt x="814" y="2132"/>
                  </a:cubicBezTo>
                  <a:cubicBezTo>
                    <a:pt x="814" y="2132"/>
                    <a:pt x="814" y="2132"/>
                    <a:pt x="814" y="2132"/>
                  </a:cubicBezTo>
                  <a:cubicBezTo>
                    <a:pt x="814" y="2132"/>
                    <a:pt x="814" y="2132"/>
                    <a:pt x="814" y="2132"/>
                  </a:cubicBezTo>
                  <a:cubicBezTo>
                    <a:pt x="814" y="2132"/>
                    <a:pt x="814" y="2133"/>
                    <a:pt x="814" y="2133"/>
                  </a:cubicBezTo>
                  <a:cubicBezTo>
                    <a:pt x="814" y="2133"/>
                    <a:pt x="814" y="2133"/>
                    <a:pt x="814" y="2133"/>
                  </a:cubicBezTo>
                  <a:cubicBezTo>
                    <a:pt x="814" y="2133"/>
                    <a:pt x="814" y="2134"/>
                    <a:pt x="814" y="2134"/>
                  </a:cubicBezTo>
                  <a:cubicBezTo>
                    <a:pt x="814" y="2134"/>
                    <a:pt x="814" y="2134"/>
                    <a:pt x="814" y="2134"/>
                  </a:cubicBezTo>
                  <a:cubicBezTo>
                    <a:pt x="814" y="2134"/>
                    <a:pt x="814" y="2134"/>
                    <a:pt x="814" y="2134"/>
                  </a:cubicBezTo>
                  <a:cubicBezTo>
                    <a:pt x="814" y="2134"/>
                    <a:pt x="814" y="2134"/>
                    <a:pt x="814" y="2134"/>
                  </a:cubicBezTo>
                  <a:close/>
                  <a:moveTo>
                    <a:pt x="814" y="2135"/>
                  </a:moveTo>
                  <a:cubicBezTo>
                    <a:pt x="814" y="2135"/>
                    <a:pt x="814" y="2135"/>
                    <a:pt x="814" y="2135"/>
                  </a:cubicBezTo>
                  <a:cubicBezTo>
                    <a:pt x="814" y="2136"/>
                    <a:pt x="815" y="2136"/>
                    <a:pt x="815" y="2136"/>
                  </a:cubicBezTo>
                  <a:cubicBezTo>
                    <a:pt x="815" y="2136"/>
                    <a:pt x="815" y="2136"/>
                    <a:pt x="815" y="2136"/>
                  </a:cubicBezTo>
                  <a:cubicBezTo>
                    <a:pt x="814" y="2136"/>
                    <a:pt x="814" y="2136"/>
                    <a:pt x="814" y="2135"/>
                  </a:cubicBezTo>
                  <a:close/>
                  <a:moveTo>
                    <a:pt x="815" y="2136"/>
                  </a:moveTo>
                  <a:cubicBezTo>
                    <a:pt x="815" y="2136"/>
                    <a:pt x="815" y="2136"/>
                    <a:pt x="815" y="2136"/>
                  </a:cubicBezTo>
                  <a:cubicBezTo>
                    <a:pt x="815" y="2136"/>
                    <a:pt x="815" y="2136"/>
                    <a:pt x="815" y="2136"/>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8"/>
                    <a:pt x="815" y="2138"/>
                    <a:pt x="815" y="2138"/>
                  </a:cubicBezTo>
                  <a:cubicBezTo>
                    <a:pt x="815" y="2138"/>
                    <a:pt x="815" y="2138"/>
                    <a:pt x="815" y="2138"/>
                  </a:cubicBezTo>
                  <a:close/>
                  <a:moveTo>
                    <a:pt x="815" y="2140"/>
                  </a:moveTo>
                  <a:cubicBezTo>
                    <a:pt x="815" y="2140"/>
                    <a:pt x="815" y="2140"/>
                    <a:pt x="815" y="2140"/>
                  </a:cubicBezTo>
                  <a:cubicBezTo>
                    <a:pt x="815" y="2140"/>
                    <a:pt x="815" y="2140"/>
                    <a:pt x="815" y="2140"/>
                  </a:cubicBezTo>
                  <a:close/>
                  <a:moveTo>
                    <a:pt x="815" y="2140"/>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lose/>
                  <a:moveTo>
                    <a:pt x="862" y="1877"/>
                  </a:moveTo>
                  <a:cubicBezTo>
                    <a:pt x="860" y="1878"/>
                    <a:pt x="857" y="1879"/>
                    <a:pt x="855" y="1880"/>
                  </a:cubicBezTo>
                  <a:cubicBezTo>
                    <a:pt x="858" y="1880"/>
                    <a:pt x="860" y="1879"/>
                    <a:pt x="862" y="1879"/>
                  </a:cubicBezTo>
                  <a:cubicBezTo>
                    <a:pt x="862" y="1879"/>
                    <a:pt x="862" y="1879"/>
                    <a:pt x="862" y="1879"/>
                  </a:cubicBezTo>
                  <a:cubicBezTo>
                    <a:pt x="862" y="1879"/>
                    <a:pt x="862" y="1879"/>
                    <a:pt x="862" y="1879"/>
                  </a:cubicBezTo>
                  <a:cubicBezTo>
                    <a:pt x="866" y="1877"/>
                    <a:pt x="869" y="1876"/>
                    <a:pt x="873" y="1875"/>
                  </a:cubicBezTo>
                  <a:cubicBezTo>
                    <a:pt x="876" y="1873"/>
                    <a:pt x="878" y="1871"/>
                    <a:pt x="880" y="1869"/>
                  </a:cubicBezTo>
                  <a:cubicBezTo>
                    <a:pt x="874" y="1871"/>
                    <a:pt x="868" y="1873"/>
                    <a:pt x="862" y="1877"/>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704" y="1288"/>
                  </a:moveTo>
                  <a:cubicBezTo>
                    <a:pt x="1704" y="1288"/>
                    <a:pt x="1704" y="1288"/>
                    <a:pt x="1704" y="1288"/>
                  </a:cubicBezTo>
                  <a:cubicBezTo>
                    <a:pt x="1704" y="1288"/>
                    <a:pt x="1704" y="1288"/>
                    <a:pt x="1704" y="1288"/>
                  </a:cubicBezTo>
                  <a:close/>
                  <a:moveTo>
                    <a:pt x="1505" y="1483"/>
                  </a:moveTo>
                  <a:cubicBezTo>
                    <a:pt x="1475" y="1491"/>
                    <a:pt x="1441" y="1529"/>
                    <a:pt x="1411" y="1563"/>
                  </a:cubicBezTo>
                  <a:cubicBezTo>
                    <a:pt x="1408" y="1566"/>
                    <a:pt x="1405" y="1570"/>
                    <a:pt x="1401" y="1574"/>
                  </a:cubicBezTo>
                  <a:cubicBezTo>
                    <a:pt x="1395" y="1578"/>
                    <a:pt x="1388" y="1583"/>
                    <a:pt x="1383" y="1588"/>
                  </a:cubicBezTo>
                  <a:cubicBezTo>
                    <a:pt x="1386" y="1586"/>
                    <a:pt x="1389" y="1583"/>
                    <a:pt x="1392" y="1581"/>
                  </a:cubicBezTo>
                  <a:cubicBezTo>
                    <a:pt x="1391" y="1582"/>
                    <a:pt x="1388" y="1585"/>
                    <a:pt x="1384" y="1589"/>
                  </a:cubicBezTo>
                  <a:cubicBezTo>
                    <a:pt x="1384" y="1590"/>
                    <a:pt x="1384" y="1590"/>
                    <a:pt x="1384" y="1590"/>
                  </a:cubicBezTo>
                  <a:cubicBezTo>
                    <a:pt x="1377" y="1595"/>
                    <a:pt x="1369" y="1600"/>
                    <a:pt x="1362" y="1606"/>
                  </a:cubicBezTo>
                  <a:cubicBezTo>
                    <a:pt x="1367" y="1603"/>
                    <a:pt x="1371" y="1601"/>
                    <a:pt x="1375" y="1599"/>
                  </a:cubicBezTo>
                  <a:cubicBezTo>
                    <a:pt x="1375" y="1599"/>
                    <a:pt x="1375" y="1599"/>
                    <a:pt x="1375" y="1600"/>
                  </a:cubicBezTo>
                  <a:cubicBezTo>
                    <a:pt x="1375" y="1600"/>
                    <a:pt x="1375" y="1600"/>
                    <a:pt x="1375" y="1599"/>
                  </a:cubicBezTo>
                  <a:cubicBezTo>
                    <a:pt x="1375" y="1600"/>
                    <a:pt x="1375" y="1600"/>
                    <a:pt x="1375" y="1599"/>
                  </a:cubicBezTo>
                  <a:cubicBezTo>
                    <a:pt x="1373" y="1602"/>
                    <a:pt x="1371" y="1604"/>
                    <a:pt x="1368" y="1606"/>
                  </a:cubicBezTo>
                  <a:cubicBezTo>
                    <a:pt x="1375" y="1601"/>
                    <a:pt x="1383" y="1593"/>
                    <a:pt x="1392" y="1584"/>
                  </a:cubicBezTo>
                  <a:cubicBezTo>
                    <a:pt x="1390" y="1585"/>
                    <a:pt x="1388" y="1587"/>
                    <a:pt x="1386" y="1588"/>
                  </a:cubicBezTo>
                  <a:cubicBezTo>
                    <a:pt x="1387" y="1587"/>
                    <a:pt x="1388" y="1586"/>
                    <a:pt x="1389" y="1585"/>
                  </a:cubicBezTo>
                  <a:cubicBezTo>
                    <a:pt x="1392" y="1582"/>
                    <a:pt x="1393" y="1581"/>
                    <a:pt x="1392" y="1581"/>
                  </a:cubicBezTo>
                  <a:cubicBezTo>
                    <a:pt x="1395" y="1579"/>
                    <a:pt x="1398" y="1577"/>
                    <a:pt x="1400" y="1575"/>
                  </a:cubicBezTo>
                  <a:cubicBezTo>
                    <a:pt x="1397" y="1578"/>
                    <a:pt x="1395" y="1581"/>
                    <a:pt x="1392" y="1584"/>
                  </a:cubicBezTo>
                  <a:cubicBezTo>
                    <a:pt x="1400" y="1577"/>
                    <a:pt x="1409" y="1571"/>
                    <a:pt x="1417" y="1564"/>
                  </a:cubicBezTo>
                  <a:cubicBezTo>
                    <a:pt x="1432" y="1554"/>
                    <a:pt x="1448" y="1544"/>
                    <a:pt x="1460" y="1530"/>
                  </a:cubicBezTo>
                  <a:cubicBezTo>
                    <a:pt x="1463" y="1527"/>
                    <a:pt x="1465" y="1524"/>
                    <a:pt x="1467" y="1521"/>
                  </a:cubicBezTo>
                  <a:cubicBezTo>
                    <a:pt x="1477" y="1507"/>
                    <a:pt x="1488" y="1489"/>
                    <a:pt x="1505" y="1483"/>
                  </a:cubicBezTo>
                  <a:cubicBezTo>
                    <a:pt x="1506" y="1483"/>
                    <a:pt x="1506" y="1483"/>
                    <a:pt x="1507" y="1483"/>
                  </a:cubicBezTo>
                  <a:cubicBezTo>
                    <a:pt x="1506" y="1483"/>
                    <a:pt x="1506" y="1483"/>
                    <a:pt x="1505" y="148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2" y="1892"/>
                    <a:pt x="852" y="1892"/>
                    <a:pt x="852" y="1892"/>
                  </a:cubicBezTo>
                  <a:cubicBezTo>
                    <a:pt x="852" y="1892"/>
                    <a:pt x="852" y="1892"/>
                    <a:pt x="851" y="1892"/>
                  </a:cubicBezTo>
                  <a:close/>
                  <a:moveTo>
                    <a:pt x="850" y="1893"/>
                  </a:moveTo>
                  <a:cubicBezTo>
                    <a:pt x="850" y="1893"/>
                    <a:pt x="851" y="1893"/>
                    <a:pt x="851" y="1893"/>
                  </a:cubicBezTo>
                  <a:cubicBezTo>
                    <a:pt x="851" y="1893"/>
                    <a:pt x="851" y="1893"/>
                    <a:pt x="851" y="1893"/>
                  </a:cubicBezTo>
                  <a:cubicBezTo>
                    <a:pt x="851" y="1893"/>
                    <a:pt x="851" y="1893"/>
                    <a:pt x="851" y="1893"/>
                  </a:cubicBezTo>
                  <a:cubicBezTo>
                    <a:pt x="851" y="1893"/>
                    <a:pt x="850" y="1893"/>
                    <a:pt x="850" y="1893"/>
                  </a:cubicBezTo>
                  <a:close/>
                  <a:moveTo>
                    <a:pt x="849" y="1893"/>
                  </a:moveTo>
                  <a:cubicBezTo>
                    <a:pt x="850" y="1893"/>
                    <a:pt x="850" y="1893"/>
                    <a:pt x="850" y="1893"/>
                  </a:cubicBezTo>
                  <a:cubicBezTo>
                    <a:pt x="850" y="1893"/>
                    <a:pt x="850" y="1893"/>
                    <a:pt x="850" y="1893"/>
                  </a:cubicBezTo>
                  <a:cubicBezTo>
                    <a:pt x="850" y="1893"/>
                    <a:pt x="850" y="1893"/>
                    <a:pt x="849" y="1893"/>
                  </a:cubicBezTo>
                  <a:close/>
                  <a:moveTo>
                    <a:pt x="856" y="1891"/>
                  </a:moveTo>
                  <a:cubicBezTo>
                    <a:pt x="856" y="1891"/>
                    <a:pt x="856" y="1891"/>
                    <a:pt x="856" y="1891"/>
                  </a:cubicBezTo>
                  <a:cubicBezTo>
                    <a:pt x="841" y="1896"/>
                    <a:pt x="823" y="1893"/>
                    <a:pt x="810" y="1903"/>
                  </a:cubicBezTo>
                  <a:cubicBezTo>
                    <a:pt x="824" y="1898"/>
                    <a:pt x="839" y="1896"/>
                    <a:pt x="854" y="1892"/>
                  </a:cubicBezTo>
                  <a:cubicBezTo>
                    <a:pt x="854" y="1892"/>
                    <a:pt x="853" y="1892"/>
                    <a:pt x="853" y="1892"/>
                  </a:cubicBezTo>
                  <a:cubicBezTo>
                    <a:pt x="853" y="1892"/>
                    <a:pt x="853" y="1892"/>
                    <a:pt x="853" y="1892"/>
                  </a:cubicBezTo>
                  <a:cubicBezTo>
                    <a:pt x="853" y="1892"/>
                    <a:pt x="853" y="1892"/>
                    <a:pt x="854" y="1892"/>
                  </a:cubicBezTo>
                  <a:cubicBezTo>
                    <a:pt x="854" y="1892"/>
                    <a:pt x="854" y="1892"/>
                    <a:pt x="854" y="1892"/>
                  </a:cubicBezTo>
                  <a:cubicBezTo>
                    <a:pt x="854" y="1892"/>
                    <a:pt x="854" y="1892"/>
                    <a:pt x="854" y="1892"/>
                  </a:cubicBezTo>
                  <a:cubicBezTo>
                    <a:pt x="854" y="1892"/>
                    <a:pt x="854" y="1891"/>
                    <a:pt x="854" y="1891"/>
                  </a:cubicBezTo>
                  <a:cubicBezTo>
                    <a:pt x="854"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6" y="1891"/>
                    <a:pt x="856" y="1891"/>
                  </a:cubicBezTo>
                  <a:cubicBezTo>
                    <a:pt x="856" y="1891"/>
                    <a:pt x="856" y="1891"/>
                    <a:pt x="856" y="1891"/>
                  </a:cubicBezTo>
                  <a:cubicBezTo>
                    <a:pt x="856" y="1891"/>
                    <a:pt x="856" y="1891"/>
                    <a:pt x="856" y="1891"/>
                  </a:cubicBezTo>
                  <a:cubicBezTo>
                    <a:pt x="856" y="1891"/>
                    <a:pt x="856" y="1891"/>
                    <a:pt x="856" y="1891"/>
                  </a:cubicBezTo>
                  <a:cubicBezTo>
                    <a:pt x="856" y="1891"/>
                    <a:pt x="856" y="1891"/>
                    <a:pt x="856" y="1891"/>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02" y="1926"/>
                  </a:moveTo>
                  <a:cubicBezTo>
                    <a:pt x="801" y="1926"/>
                    <a:pt x="801" y="1927"/>
                    <a:pt x="801" y="1928"/>
                  </a:cubicBezTo>
                  <a:cubicBezTo>
                    <a:pt x="802" y="1926"/>
                    <a:pt x="804" y="1924"/>
                    <a:pt x="806" y="1922"/>
                  </a:cubicBezTo>
                  <a:cubicBezTo>
                    <a:pt x="806" y="1922"/>
                    <a:pt x="807" y="1921"/>
                    <a:pt x="807" y="1921"/>
                  </a:cubicBezTo>
                  <a:cubicBezTo>
                    <a:pt x="818" y="1911"/>
                    <a:pt x="835" y="1904"/>
                    <a:pt x="856" y="1896"/>
                  </a:cubicBezTo>
                  <a:cubicBezTo>
                    <a:pt x="833" y="1901"/>
                    <a:pt x="812" y="1909"/>
                    <a:pt x="802" y="1926"/>
                  </a:cubicBezTo>
                  <a:close/>
                  <a:moveTo>
                    <a:pt x="797" y="2003"/>
                  </a:moveTo>
                  <a:cubicBezTo>
                    <a:pt x="798" y="2002"/>
                    <a:pt x="798" y="2002"/>
                    <a:pt x="798" y="2002"/>
                  </a:cubicBezTo>
                  <a:cubicBezTo>
                    <a:pt x="797" y="2002"/>
                    <a:pt x="797" y="2003"/>
                    <a:pt x="797" y="2003"/>
                  </a:cubicBezTo>
                  <a:close/>
                  <a:moveTo>
                    <a:pt x="799" y="2001"/>
                  </a:moveTo>
                  <a:cubicBezTo>
                    <a:pt x="799" y="2002"/>
                    <a:pt x="799" y="2002"/>
                    <a:pt x="799" y="2002"/>
                  </a:cubicBezTo>
                  <a:cubicBezTo>
                    <a:pt x="799" y="2002"/>
                    <a:pt x="799" y="2002"/>
                    <a:pt x="799" y="2002"/>
                  </a:cubicBezTo>
                  <a:cubicBezTo>
                    <a:pt x="800" y="2002"/>
                    <a:pt x="800" y="2001"/>
                    <a:pt x="799" y="2001"/>
                  </a:cubicBezTo>
                  <a:close/>
                  <a:moveTo>
                    <a:pt x="805" y="1984"/>
                  </a:moveTo>
                  <a:cubicBezTo>
                    <a:pt x="806" y="1988"/>
                    <a:pt x="807" y="1992"/>
                    <a:pt x="808" y="1995"/>
                  </a:cubicBezTo>
                  <a:cubicBezTo>
                    <a:pt x="808" y="1993"/>
                    <a:pt x="807" y="1989"/>
                    <a:pt x="805" y="1984"/>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247" y="2053"/>
                  </a:moveTo>
                  <a:cubicBezTo>
                    <a:pt x="251" y="2055"/>
                    <a:pt x="256" y="2056"/>
                    <a:pt x="260" y="2058"/>
                  </a:cubicBezTo>
                  <a:cubicBezTo>
                    <a:pt x="261" y="2058"/>
                    <a:pt x="262" y="2058"/>
                    <a:pt x="263" y="2058"/>
                  </a:cubicBezTo>
                  <a:cubicBezTo>
                    <a:pt x="258" y="2057"/>
                    <a:pt x="252" y="2055"/>
                    <a:pt x="247" y="2053"/>
                  </a:cubicBezTo>
                  <a:close/>
                  <a:moveTo>
                    <a:pt x="332" y="2081"/>
                  </a:moveTo>
                  <a:cubicBezTo>
                    <a:pt x="308" y="2074"/>
                    <a:pt x="284" y="2066"/>
                    <a:pt x="260" y="2058"/>
                  </a:cubicBezTo>
                  <a:cubicBezTo>
                    <a:pt x="256" y="2057"/>
                    <a:pt x="252" y="2057"/>
                    <a:pt x="249" y="2057"/>
                  </a:cubicBezTo>
                  <a:cubicBezTo>
                    <a:pt x="246" y="2056"/>
                    <a:pt x="244" y="2056"/>
                    <a:pt x="242" y="2055"/>
                  </a:cubicBezTo>
                  <a:cubicBezTo>
                    <a:pt x="244" y="2056"/>
                    <a:pt x="245" y="2056"/>
                    <a:pt x="247" y="2057"/>
                  </a:cubicBezTo>
                  <a:cubicBezTo>
                    <a:pt x="244" y="2056"/>
                    <a:pt x="241" y="2056"/>
                    <a:pt x="238" y="2056"/>
                  </a:cubicBezTo>
                  <a:cubicBezTo>
                    <a:pt x="266" y="2068"/>
                    <a:pt x="297" y="2082"/>
                    <a:pt x="298" y="2075"/>
                  </a:cubicBezTo>
                  <a:cubicBezTo>
                    <a:pt x="299" y="2074"/>
                    <a:pt x="298" y="2074"/>
                    <a:pt x="298" y="2073"/>
                  </a:cubicBezTo>
                  <a:cubicBezTo>
                    <a:pt x="309" y="2076"/>
                    <a:pt x="321" y="2079"/>
                    <a:pt x="332" y="2081"/>
                  </a:cubicBezTo>
                  <a:close/>
                  <a:moveTo>
                    <a:pt x="263" y="2058"/>
                  </a:moveTo>
                  <a:cubicBezTo>
                    <a:pt x="272" y="2061"/>
                    <a:pt x="281" y="2064"/>
                    <a:pt x="290" y="2066"/>
                  </a:cubicBezTo>
                  <a:cubicBezTo>
                    <a:pt x="281" y="2062"/>
                    <a:pt x="272" y="2060"/>
                    <a:pt x="263" y="2058"/>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7"/>
                  </a:moveTo>
                  <a:cubicBezTo>
                    <a:pt x="276"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4" y="1808"/>
                    <a:pt x="274" y="1808"/>
                    <a:pt x="274" y="1808"/>
                  </a:cubicBezTo>
                  <a:cubicBezTo>
                    <a:pt x="274" y="1808"/>
                    <a:pt x="274" y="1808"/>
                    <a:pt x="273" y="1808"/>
                  </a:cubicBezTo>
                  <a:cubicBezTo>
                    <a:pt x="273" y="1808"/>
                    <a:pt x="273" y="1808"/>
                    <a:pt x="273" y="1808"/>
                  </a:cubicBezTo>
                  <a:cubicBezTo>
                    <a:pt x="273" y="1809"/>
                    <a:pt x="273" y="1809"/>
                    <a:pt x="273" y="1809"/>
                  </a:cubicBezTo>
                  <a:cubicBezTo>
                    <a:pt x="273" y="1809"/>
                    <a:pt x="273" y="1809"/>
                    <a:pt x="272" y="1809"/>
                  </a:cubicBezTo>
                  <a:cubicBezTo>
                    <a:pt x="272" y="1809"/>
                    <a:pt x="272" y="1809"/>
                    <a:pt x="272" y="1809"/>
                  </a:cubicBezTo>
                  <a:cubicBezTo>
                    <a:pt x="272" y="1810"/>
                    <a:pt x="271" y="1810"/>
                    <a:pt x="271" y="1810"/>
                  </a:cubicBezTo>
                  <a:cubicBezTo>
                    <a:pt x="271" y="1810"/>
                    <a:pt x="271" y="1810"/>
                    <a:pt x="270" y="1811"/>
                  </a:cubicBezTo>
                  <a:cubicBezTo>
                    <a:pt x="270" y="1811"/>
                    <a:pt x="270" y="1811"/>
                    <a:pt x="270" y="1811"/>
                  </a:cubicBezTo>
                  <a:cubicBezTo>
                    <a:pt x="270" y="1811"/>
                    <a:pt x="269" y="1811"/>
                    <a:pt x="269" y="1811"/>
                  </a:cubicBezTo>
                  <a:cubicBezTo>
                    <a:pt x="271" y="1811"/>
                    <a:pt x="282" y="1803"/>
                    <a:pt x="276" y="1807"/>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320" y="1779"/>
                  </a:moveTo>
                  <a:cubicBezTo>
                    <a:pt x="320" y="1779"/>
                    <a:pt x="320" y="1779"/>
                    <a:pt x="321" y="1779"/>
                  </a:cubicBezTo>
                  <a:cubicBezTo>
                    <a:pt x="321" y="1779"/>
                    <a:pt x="321" y="1779"/>
                    <a:pt x="321" y="1779"/>
                  </a:cubicBezTo>
                  <a:cubicBezTo>
                    <a:pt x="321" y="1779"/>
                    <a:pt x="320" y="1779"/>
                    <a:pt x="320" y="1779"/>
                  </a:cubicBezTo>
                  <a:close/>
                  <a:moveTo>
                    <a:pt x="1335" y="1507"/>
                  </a:moveTo>
                  <a:cubicBezTo>
                    <a:pt x="1333" y="1509"/>
                    <a:pt x="1331" y="1511"/>
                    <a:pt x="1329" y="1512"/>
                  </a:cubicBezTo>
                  <a:cubicBezTo>
                    <a:pt x="1328" y="1512"/>
                    <a:pt x="1327" y="1512"/>
                    <a:pt x="1325" y="1513"/>
                  </a:cubicBezTo>
                  <a:cubicBezTo>
                    <a:pt x="1327" y="1510"/>
                    <a:pt x="1328" y="1507"/>
                    <a:pt x="1319" y="1516"/>
                  </a:cubicBezTo>
                  <a:cubicBezTo>
                    <a:pt x="1320" y="1516"/>
                    <a:pt x="1320" y="1516"/>
                    <a:pt x="1321" y="1516"/>
                  </a:cubicBezTo>
                  <a:cubicBezTo>
                    <a:pt x="1322" y="1515"/>
                    <a:pt x="1323" y="1515"/>
                    <a:pt x="1324" y="1515"/>
                  </a:cubicBezTo>
                  <a:cubicBezTo>
                    <a:pt x="1324" y="1516"/>
                    <a:pt x="1325" y="1516"/>
                    <a:pt x="1327" y="1514"/>
                  </a:cubicBezTo>
                  <a:cubicBezTo>
                    <a:pt x="1331" y="1513"/>
                    <a:pt x="1331" y="1513"/>
                    <a:pt x="1331" y="1513"/>
                  </a:cubicBezTo>
                  <a:cubicBezTo>
                    <a:pt x="1331" y="1512"/>
                    <a:pt x="1331" y="1512"/>
                    <a:pt x="1331" y="1512"/>
                  </a:cubicBezTo>
                  <a:cubicBezTo>
                    <a:pt x="1345" y="1505"/>
                    <a:pt x="1357" y="1490"/>
                    <a:pt x="1370" y="1478"/>
                  </a:cubicBezTo>
                  <a:cubicBezTo>
                    <a:pt x="1358" y="1487"/>
                    <a:pt x="1346" y="1496"/>
                    <a:pt x="1335" y="1507"/>
                  </a:cubicBezTo>
                  <a:close/>
                  <a:moveTo>
                    <a:pt x="1370" y="1478"/>
                  </a:moveTo>
                  <a:cubicBezTo>
                    <a:pt x="1376" y="1473"/>
                    <a:pt x="1383" y="1468"/>
                    <a:pt x="1390" y="1463"/>
                  </a:cubicBezTo>
                  <a:cubicBezTo>
                    <a:pt x="1383" y="1466"/>
                    <a:pt x="1376" y="1472"/>
                    <a:pt x="1370" y="1478"/>
                  </a:cubicBezTo>
                  <a:close/>
                  <a:moveTo>
                    <a:pt x="1722" y="1141"/>
                  </a:moveTo>
                  <a:cubicBezTo>
                    <a:pt x="1734" y="1127"/>
                    <a:pt x="1746" y="1112"/>
                    <a:pt x="1758" y="1097"/>
                  </a:cubicBezTo>
                  <a:cubicBezTo>
                    <a:pt x="1758" y="1097"/>
                    <a:pt x="1758" y="1097"/>
                    <a:pt x="1759" y="1096"/>
                  </a:cubicBezTo>
                  <a:cubicBezTo>
                    <a:pt x="1759" y="1096"/>
                    <a:pt x="1759" y="1096"/>
                    <a:pt x="1759" y="1096"/>
                  </a:cubicBezTo>
                  <a:cubicBezTo>
                    <a:pt x="1759" y="1096"/>
                    <a:pt x="1759" y="1096"/>
                    <a:pt x="1759" y="1096"/>
                  </a:cubicBezTo>
                  <a:cubicBezTo>
                    <a:pt x="1759" y="1096"/>
                    <a:pt x="1759" y="1096"/>
                    <a:pt x="1759" y="1096"/>
                  </a:cubicBezTo>
                  <a:cubicBezTo>
                    <a:pt x="1759" y="1096"/>
                    <a:pt x="1759" y="1095"/>
                    <a:pt x="1760" y="1095"/>
                  </a:cubicBezTo>
                  <a:cubicBezTo>
                    <a:pt x="1760" y="1095"/>
                    <a:pt x="1760" y="1095"/>
                    <a:pt x="1760" y="1095"/>
                  </a:cubicBezTo>
                  <a:cubicBezTo>
                    <a:pt x="1760" y="1094"/>
                    <a:pt x="1760" y="1094"/>
                    <a:pt x="1760" y="1094"/>
                  </a:cubicBezTo>
                  <a:cubicBezTo>
                    <a:pt x="1761" y="1093"/>
                    <a:pt x="1761" y="1092"/>
                    <a:pt x="1762" y="1091"/>
                  </a:cubicBezTo>
                  <a:cubicBezTo>
                    <a:pt x="1763" y="1089"/>
                    <a:pt x="1764" y="1087"/>
                    <a:pt x="1766" y="1085"/>
                  </a:cubicBezTo>
                  <a:cubicBezTo>
                    <a:pt x="1750" y="1103"/>
                    <a:pt x="1731" y="1118"/>
                    <a:pt x="1722" y="1141"/>
                  </a:cubicBezTo>
                  <a:close/>
                  <a:moveTo>
                    <a:pt x="1968" y="741"/>
                  </a:moveTo>
                  <a:cubicBezTo>
                    <a:pt x="1973" y="738"/>
                    <a:pt x="1989" y="721"/>
                    <a:pt x="1983" y="727"/>
                  </a:cubicBezTo>
                  <a:cubicBezTo>
                    <a:pt x="1983" y="727"/>
                    <a:pt x="1983" y="726"/>
                    <a:pt x="1983" y="726"/>
                  </a:cubicBezTo>
                  <a:cubicBezTo>
                    <a:pt x="1983" y="726"/>
                    <a:pt x="1983" y="726"/>
                    <a:pt x="1983" y="726"/>
                  </a:cubicBezTo>
                  <a:cubicBezTo>
                    <a:pt x="1983" y="726"/>
                    <a:pt x="1984" y="726"/>
                    <a:pt x="1984" y="726"/>
                  </a:cubicBezTo>
                  <a:cubicBezTo>
                    <a:pt x="1984" y="725"/>
                    <a:pt x="1984" y="725"/>
                    <a:pt x="1984" y="725"/>
                  </a:cubicBezTo>
                  <a:cubicBezTo>
                    <a:pt x="1984" y="725"/>
                    <a:pt x="1984" y="725"/>
                    <a:pt x="1984" y="725"/>
                  </a:cubicBezTo>
                  <a:cubicBezTo>
                    <a:pt x="1984" y="725"/>
                    <a:pt x="1984" y="725"/>
                    <a:pt x="1984" y="725"/>
                  </a:cubicBezTo>
                  <a:cubicBezTo>
                    <a:pt x="1984" y="724"/>
                    <a:pt x="1984" y="724"/>
                    <a:pt x="1984" y="724"/>
                  </a:cubicBezTo>
                  <a:cubicBezTo>
                    <a:pt x="1984" y="724"/>
                    <a:pt x="1984" y="724"/>
                    <a:pt x="1984" y="724"/>
                  </a:cubicBezTo>
                  <a:cubicBezTo>
                    <a:pt x="1987" y="719"/>
                    <a:pt x="1989" y="714"/>
                    <a:pt x="1992" y="709"/>
                  </a:cubicBezTo>
                  <a:cubicBezTo>
                    <a:pt x="1988" y="714"/>
                    <a:pt x="1971" y="738"/>
                    <a:pt x="1968" y="741"/>
                  </a:cubicBezTo>
                  <a:close/>
                  <a:moveTo>
                    <a:pt x="1992" y="708"/>
                  </a:moveTo>
                  <a:cubicBezTo>
                    <a:pt x="1992" y="708"/>
                    <a:pt x="1992" y="709"/>
                    <a:pt x="1992" y="709"/>
                  </a:cubicBezTo>
                  <a:cubicBezTo>
                    <a:pt x="1992" y="708"/>
                    <a:pt x="1992" y="708"/>
                    <a:pt x="1992" y="708"/>
                  </a:cubicBezTo>
                  <a:cubicBezTo>
                    <a:pt x="1992" y="708"/>
                    <a:pt x="1992" y="708"/>
                    <a:pt x="1992" y="708"/>
                  </a:cubicBezTo>
                  <a:close/>
                  <a:moveTo>
                    <a:pt x="1945" y="787"/>
                  </a:moveTo>
                  <a:cubicBezTo>
                    <a:pt x="1952" y="775"/>
                    <a:pt x="1959" y="763"/>
                    <a:pt x="1966" y="751"/>
                  </a:cubicBezTo>
                  <a:cubicBezTo>
                    <a:pt x="1970" y="738"/>
                    <a:pt x="1950" y="778"/>
                    <a:pt x="1945" y="787"/>
                  </a:cubicBezTo>
                  <a:close/>
                  <a:moveTo>
                    <a:pt x="2091" y="390"/>
                  </a:moveTo>
                  <a:cubicBezTo>
                    <a:pt x="2091" y="391"/>
                    <a:pt x="2091" y="391"/>
                    <a:pt x="2091" y="391"/>
                  </a:cubicBezTo>
                  <a:cubicBezTo>
                    <a:pt x="2091" y="392"/>
                    <a:pt x="2091" y="392"/>
                    <a:pt x="2091" y="392"/>
                  </a:cubicBezTo>
                  <a:cubicBezTo>
                    <a:pt x="2089" y="400"/>
                    <a:pt x="2087" y="408"/>
                    <a:pt x="2085" y="417"/>
                  </a:cubicBezTo>
                  <a:cubicBezTo>
                    <a:pt x="2091" y="407"/>
                    <a:pt x="2091" y="391"/>
                    <a:pt x="2091" y="390"/>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65" y="506"/>
                  </a:moveTo>
                  <a:cubicBezTo>
                    <a:pt x="2069" y="499"/>
                    <a:pt x="2071" y="491"/>
                    <a:pt x="2072" y="483"/>
                  </a:cubicBezTo>
                  <a:cubicBezTo>
                    <a:pt x="2070" y="491"/>
                    <a:pt x="2067" y="498"/>
                    <a:pt x="2065" y="50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86" y="434"/>
                  </a:moveTo>
                  <a:cubicBezTo>
                    <a:pt x="2087" y="430"/>
                    <a:pt x="2089" y="425"/>
                    <a:pt x="2090" y="421"/>
                  </a:cubicBezTo>
                  <a:cubicBezTo>
                    <a:pt x="2087" y="425"/>
                    <a:pt x="2084" y="430"/>
                    <a:pt x="2081" y="435"/>
                  </a:cubicBezTo>
                  <a:cubicBezTo>
                    <a:pt x="2080" y="437"/>
                    <a:pt x="2079" y="439"/>
                    <a:pt x="2078" y="441"/>
                  </a:cubicBezTo>
                  <a:cubicBezTo>
                    <a:pt x="2078" y="441"/>
                    <a:pt x="2078" y="441"/>
                    <a:pt x="2078" y="441"/>
                  </a:cubicBezTo>
                  <a:cubicBezTo>
                    <a:pt x="2077" y="442"/>
                    <a:pt x="2077" y="442"/>
                    <a:pt x="2078" y="442"/>
                  </a:cubicBezTo>
                  <a:cubicBezTo>
                    <a:pt x="2078" y="442"/>
                    <a:pt x="2078" y="442"/>
                    <a:pt x="2078" y="442"/>
                  </a:cubicBezTo>
                  <a:cubicBezTo>
                    <a:pt x="2078" y="442"/>
                    <a:pt x="2078" y="442"/>
                    <a:pt x="2077" y="442"/>
                  </a:cubicBezTo>
                  <a:cubicBezTo>
                    <a:pt x="2078" y="442"/>
                    <a:pt x="2078" y="442"/>
                    <a:pt x="2078" y="442"/>
                  </a:cubicBezTo>
                  <a:cubicBezTo>
                    <a:pt x="2079" y="441"/>
                    <a:pt x="2080" y="441"/>
                    <a:pt x="2080" y="440"/>
                  </a:cubicBezTo>
                  <a:cubicBezTo>
                    <a:pt x="2075" y="450"/>
                    <a:pt x="2074" y="461"/>
                    <a:pt x="2073" y="472"/>
                  </a:cubicBezTo>
                  <a:cubicBezTo>
                    <a:pt x="2077" y="460"/>
                    <a:pt x="2081" y="448"/>
                    <a:pt x="2085" y="436"/>
                  </a:cubicBezTo>
                  <a:cubicBezTo>
                    <a:pt x="2085" y="436"/>
                    <a:pt x="2085" y="436"/>
                    <a:pt x="2085" y="436"/>
                  </a:cubicBezTo>
                  <a:cubicBezTo>
                    <a:pt x="2095" y="428"/>
                    <a:pt x="2091" y="431"/>
                    <a:pt x="2086" y="434"/>
                  </a:cubicBezTo>
                  <a:close/>
                  <a:moveTo>
                    <a:pt x="2072" y="479"/>
                  </a:moveTo>
                  <a:cubicBezTo>
                    <a:pt x="2072" y="480"/>
                    <a:pt x="2072" y="481"/>
                    <a:pt x="2072" y="483"/>
                  </a:cubicBezTo>
                  <a:cubicBezTo>
                    <a:pt x="2073" y="477"/>
                    <a:pt x="2075" y="471"/>
                    <a:pt x="2076" y="466"/>
                  </a:cubicBez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897" y="1757"/>
                  </a:moveTo>
                  <a:cubicBezTo>
                    <a:pt x="888" y="1760"/>
                    <a:pt x="877" y="1764"/>
                    <a:pt x="869" y="1768"/>
                  </a:cubicBezTo>
                  <a:cubicBezTo>
                    <a:pt x="863" y="1770"/>
                    <a:pt x="858" y="1772"/>
                    <a:pt x="857" y="1772"/>
                  </a:cubicBezTo>
                  <a:cubicBezTo>
                    <a:pt x="857" y="1772"/>
                    <a:pt x="857" y="1773"/>
                    <a:pt x="857" y="1773"/>
                  </a:cubicBezTo>
                  <a:cubicBezTo>
                    <a:pt x="856" y="1773"/>
                    <a:pt x="856" y="1773"/>
                    <a:pt x="856" y="1773"/>
                  </a:cubicBezTo>
                  <a:cubicBezTo>
                    <a:pt x="856" y="1773"/>
                    <a:pt x="856" y="1773"/>
                    <a:pt x="856" y="1773"/>
                  </a:cubicBezTo>
                  <a:cubicBezTo>
                    <a:pt x="856" y="1773"/>
                    <a:pt x="856" y="1773"/>
                    <a:pt x="856" y="1773"/>
                  </a:cubicBezTo>
                  <a:cubicBezTo>
                    <a:pt x="856" y="1773"/>
                    <a:pt x="856" y="1773"/>
                    <a:pt x="856"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4" y="1773"/>
                    <a:pt x="854" y="1773"/>
                    <a:pt x="854" y="1773"/>
                  </a:cubicBezTo>
                  <a:cubicBezTo>
                    <a:pt x="854" y="1773"/>
                    <a:pt x="854" y="1773"/>
                    <a:pt x="854" y="1773"/>
                  </a:cubicBezTo>
                  <a:cubicBezTo>
                    <a:pt x="854" y="1773"/>
                    <a:pt x="854" y="1774"/>
                    <a:pt x="854" y="1774"/>
                  </a:cubicBezTo>
                  <a:cubicBezTo>
                    <a:pt x="854" y="1774"/>
                    <a:pt x="854" y="1774"/>
                    <a:pt x="854" y="1774"/>
                  </a:cubicBezTo>
                  <a:cubicBezTo>
                    <a:pt x="854" y="1774"/>
                    <a:pt x="854" y="1774"/>
                    <a:pt x="854"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2" y="1774"/>
                  </a:cubicBezTo>
                  <a:cubicBezTo>
                    <a:pt x="852" y="1774"/>
                    <a:pt x="852" y="1774"/>
                    <a:pt x="852" y="1774"/>
                  </a:cubicBezTo>
                  <a:cubicBezTo>
                    <a:pt x="853" y="1774"/>
                    <a:pt x="855" y="1774"/>
                    <a:pt x="856" y="1773"/>
                  </a:cubicBezTo>
                  <a:cubicBezTo>
                    <a:pt x="856" y="1773"/>
                    <a:pt x="856" y="1773"/>
                    <a:pt x="857" y="1773"/>
                  </a:cubicBezTo>
                  <a:cubicBezTo>
                    <a:pt x="857" y="1773"/>
                    <a:pt x="857" y="1773"/>
                    <a:pt x="857" y="1773"/>
                  </a:cubicBezTo>
                  <a:cubicBezTo>
                    <a:pt x="858" y="1773"/>
                    <a:pt x="858" y="1773"/>
                    <a:pt x="858" y="1773"/>
                  </a:cubicBezTo>
                  <a:cubicBezTo>
                    <a:pt x="858" y="1773"/>
                    <a:pt x="859" y="1773"/>
                    <a:pt x="859" y="1772"/>
                  </a:cubicBezTo>
                  <a:cubicBezTo>
                    <a:pt x="859" y="1772"/>
                    <a:pt x="860" y="1772"/>
                    <a:pt x="860" y="1772"/>
                  </a:cubicBezTo>
                  <a:cubicBezTo>
                    <a:pt x="860" y="1772"/>
                    <a:pt x="860" y="1772"/>
                    <a:pt x="860" y="1772"/>
                  </a:cubicBezTo>
                  <a:cubicBezTo>
                    <a:pt x="861" y="1772"/>
                    <a:pt x="861" y="1772"/>
                    <a:pt x="861" y="1772"/>
                  </a:cubicBezTo>
                  <a:cubicBezTo>
                    <a:pt x="861" y="1772"/>
                    <a:pt x="861" y="1772"/>
                    <a:pt x="862" y="1772"/>
                  </a:cubicBezTo>
                  <a:cubicBezTo>
                    <a:pt x="862" y="1771"/>
                    <a:pt x="863" y="1771"/>
                    <a:pt x="864" y="1771"/>
                  </a:cubicBezTo>
                  <a:cubicBezTo>
                    <a:pt x="864" y="1771"/>
                    <a:pt x="864" y="1771"/>
                    <a:pt x="864" y="1771"/>
                  </a:cubicBezTo>
                  <a:cubicBezTo>
                    <a:pt x="866" y="1770"/>
                    <a:pt x="867" y="1770"/>
                    <a:pt x="868" y="1770"/>
                  </a:cubicBezTo>
                  <a:cubicBezTo>
                    <a:pt x="868" y="1770"/>
                    <a:pt x="868" y="1770"/>
                    <a:pt x="868" y="1770"/>
                  </a:cubicBezTo>
                  <a:cubicBezTo>
                    <a:pt x="868" y="1769"/>
                    <a:pt x="868" y="1769"/>
                    <a:pt x="868" y="1769"/>
                  </a:cubicBezTo>
                  <a:cubicBezTo>
                    <a:pt x="869" y="1769"/>
                    <a:pt x="869" y="1769"/>
                    <a:pt x="869" y="1769"/>
                  </a:cubicBezTo>
                  <a:cubicBezTo>
                    <a:pt x="879" y="1766"/>
                    <a:pt x="888" y="1762"/>
                    <a:pt x="897" y="1758"/>
                  </a:cubicBezTo>
                  <a:cubicBezTo>
                    <a:pt x="905" y="1755"/>
                    <a:pt x="912" y="1752"/>
                    <a:pt x="919" y="1748"/>
                  </a:cubicBezTo>
                  <a:cubicBezTo>
                    <a:pt x="916" y="1750"/>
                    <a:pt x="907" y="1753"/>
                    <a:pt x="897" y="1757"/>
                  </a:cubicBezTo>
                  <a:close/>
                  <a:moveTo>
                    <a:pt x="1257" y="1568"/>
                  </a:moveTo>
                  <a:cubicBezTo>
                    <a:pt x="1258" y="1567"/>
                    <a:pt x="1258" y="1567"/>
                    <a:pt x="1259" y="1566"/>
                  </a:cubicBezTo>
                  <a:cubicBezTo>
                    <a:pt x="1258" y="1567"/>
                    <a:pt x="1257" y="1567"/>
                    <a:pt x="1257" y="1568"/>
                  </a:cubicBezTo>
                  <a:close/>
                  <a:moveTo>
                    <a:pt x="1277" y="1560"/>
                  </a:moveTo>
                  <a:cubicBezTo>
                    <a:pt x="1273" y="1562"/>
                    <a:pt x="1269" y="1564"/>
                    <a:pt x="1265" y="1567"/>
                  </a:cubicBezTo>
                  <a:cubicBezTo>
                    <a:pt x="1279" y="1561"/>
                    <a:pt x="1280" y="1559"/>
                    <a:pt x="1277" y="1560"/>
                  </a:cubicBezTo>
                  <a:close/>
                  <a:moveTo>
                    <a:pt x="1285" y="1556"/>
                  </a:moveTo>
                  <a:cubicBezTo>
                    <a:pt x="1302" y="1551"/>
                    <a:pt x="1312" y="1533"/>
                    <a:pt x="1328" y="1524"/>
                  </a:cubicBezTo>
                  <a:cubicBezTo>
                    <a:pt x="1299" y="1524"/>
                    <a:pt x="1281" y="1551"/>
                    <a:pt x="1259" y="1566"/>
                  </a:cubicBezTo>
                  <a:cubicBezTo>
                    <a:pt x="1264" y="1564"/>
                    <a:pt x="1272" y="1561"/>
                    <a:pt x="1276" y="1560"/>
                  </a:cubicBezTo>
                  <a:cubicBezTo>
                    <a:pt x="1276" y="1560"/>
                    <a:pt x="1276" y="1560"/>
                    <a:pt x="1276" y="1560"/>
                  </a:cubicBezTo>
                  <a:cubicBezTo>
                    <a:pt x="1276" y="1560"/>
                    <a:pt x="1276" y="1560"/>
                    <a:pt x="1276" y="1560"/>
                  </a:cubicBezTo>
                  <a:cubicBezTo>
                    <a:pt x="1276" y="1560"/>
                    <a:pt x="1276" y="1560"/>
                    <a:pt x="1276" y="1560"/>
                  </a:cubicBezTo>
                  <a:cubicBezTo>
                    <a:pt x="1276" y="1560"/>
                    <a:pt x="1276" y="1560"/>
                    <a:pt x="1277" y="1560"/>
                  </a:cubicBezTo>
                  <a:cubicBezTo>
                    <a:pt x="1278" y="1559"/>
                    <a:pt x="1279" y="1558"/>
                    <a:pt x="1280" y="1557"/>
                  </a:cubicBezTo>
                  <a:cubicBezTo>
                    <a:pt x="1281" y="1557"/>
                    <a:pt x="1281" y="1557"/>
                    <a:pt x="1281" y="1557"/>
                  </a:cubicBezTo>
                  <a:cubicBezTo>
                    <a:pt x="1281" y="1557"/>
                    <a:pt x="1281" y="1557"/>
                    <a:pt x="1282" y="1557"/>
                  </a:cubicBezTo>
                  <a:cubicBezTo>
                    <a:pt x="1282" y="1557"/>
                    <a:pt x="1283" y="1557"/>
                    <a:pt x="1283" y="1557"/>
                  </a:cubicBezTo>
                  <a:cubicBezTo>
                    <a:pt x="1283" y="1557"/>
                    <a:pt x="1283" y="1557"/>
                    <a:pt x="1283" y="1557"/>
                  </a:cubicBezTo>
                  <a:cubicBezTo>
                    <a:pt x="1283" y="1557"/>
                    <a:pt x="1283" y="1557"/>
                    <a:pt x="1283" y="1557"/>
                  </a:cubicBezTo>
                  <a:cubicBezTo>
                    <a:pt x="1283" y="1557"/>
                    <a:pt x="1284" y="1557"/>
                    <a:pt x="1284" y="1557"/>
                  </a:cubicBezTo>
                  <a:cubicBezTo>
                    <a:pt x="1284" y="1557"/>
                    <a:pt x="1285" y="1557"/>
                    <a:pt x="1285" y="1557"/>
                  </a:cubicBezTo>
                  <a:cubicBezTo>
                    <a:pt x="1285" y="1557"/>
                    <a:pt x="1285" y="1557"/>
                    <a:pt x="1285" y="1557"/>
                  </a:cubicBezTo>
                  <a:cubicBezTo>
                    <a:pt x="1285" y="1557"/>
                    <a:pt x="1285" y="1557"/>
                    <a:pt x="1285" y="1557"/>
                  </a:cubicBezTo>
                  <a:cubicBezTo>
                    <a:pt x="1293" y="1556"/>
                    <a:pt x="1289" y="1556"/>
                    <a:pt x="1285" y="1556"/>
                  </a:cubicBezTo>
                  <a:close/>
                  <a:moveTo>
                    <a:pt x="1899" y="915"/>
                  </a:moveTo>
                  <a:cubicBezTo>
                    <a:pt x="1899" y="915"/>
                    <a:pt x="1899" y="915"/>
                    <a:pt x="1899" y="915"/>
                  </a:cubicBezTo>
                  <a:cubicBezTo>
                    <a:pt x="1899" y="915"/>
                    <a:pt x="1899" y="915"/>
                    <a:pt x="1899" y="916"/>
                  </a:cubicBezTo>
                  <a:cubicBezTo>
                    <a:pt x="1900" y="915"/>
                    <a:pt x="1900" y="914"/>
                    <a:pt x="1900" y="914"/>
                  </a:cubicBezTo>
                  <a:cubicBezTo>
                    <a:pt x="1900" y="914"/>
                    <a:pt x="1900" y="914"/>
                    <a:pt x="1899" y="915"/>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9" y="1687"/>
                  </a:moveTo>
                  <a:cubicBezTo>
                    <a:pt x="1059" y="1687"/>
                    <a:pt x="1059" y="1687"/>
                    <a:pt x="1059" y="1687"/>
                  </a:cubicBezTo>
                  <a:cubicBezTo>
                    <a:pt x="1059" y="1687"/>
                    <a:pt x="1059" y="1687"/>
                    <a:pt x="1059" y="1687"/>
                  </a:cubicBezTo>
                  <a:cubicBezTo>
                    <a:pt x="1059" y="1687"/>
                    <a:pt x="1059" y="1687"/>
                    <a:pt x="1059" y="1687"/>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899" y="915"/>
                  </a:moveTo>
                  <a:cubicBezTo>
                    <a:pt x="1899" y="915"/>
                    <a:pt x="1899" y="915"/>
                    <a:pt x="1899" y="915"/>
                  </a:cubicBezTo>
                  <a:cubicBezTo>
                    <a:pt x="1899" y="915"/>
                    <a:pt x="1899" y="915"/>
                    <a:pt x="1899" y="916"/>
                  </a:cubicBezTo>
                  <a:cubicBezTo>
                    <a:pt x="1900" y="915"/>
                    <a:pt x="1900" y="914"/>
                    <a:pt x="1900" y="914"/>
                  </a:cubicBezTo>
                  <a:cubicBezTo>
                    <a:pt x="1900" y="914"/>
                    <a:pt x="1900" y="914"/>
                    <a:pt x="1899" y="915"/>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734">
              <a:extLst>
                <a:ext uri="{FF2B5EF4-FFF2-40B4-BE49-F238E27FC236}">
                  <a16:creationId xmlns:a16="http://schemas.microsoft.com/office/drawing/2014/main" id="{0CF0C3E6-BD60-4EEF-A5C5-1A8FB764A3AB}"/>
                </a:ext>
              </a:extLst>
            </p:cNvPr>
            <p:cNvSpPr>
              <a:spLocks/>
            </p:cNvSpPr>
            <p:nvPr userDrawn="1"/>
          </p:nvSpPr>
          <p:spPr bwMode="auto">
            <a:xfrm>
              <a:off x="4075" y="1199"/>
              <a:ext cx="19" cy="35"/>
            </a:xfrm>
            <a:custGeom>
              <a:avLst/>
              <a:gdLst>
                <a:gd name="T0" fmla="*/ 0 w 13"/>
                <a:gd name="T1" fmla="*/ 24 h 24"/>
                <a:gd name="T2" fmla="*/ 13 w 13"/>
                <a:gd name="T3" fmla="*/ 0 h 24"/>
                <a:gd name="T4" fmla="*/ 0 w 13"/>
                <a:gd name="T5" fmla="*/ 24 h 24"/>
              </a:gdLst>
              <a:ahLst/>
              <a:cxnLst>
                <a:cxn ang="0">
                  <a:pos x="T0" y="T1"/>
                </a:cxn>
                <a:cxn ang="0">
                  <a:pos x="T2" y="T3"/>
                </a:cxn>
                <a:cxn ang="0">
                  <a:pos x="T4" y="T5"/>
                </a:cxn>
              </a:cxnLst>
              <a:rect l="0" t="0" r="r" b="b"/>
              <a:pathLst>
                <a:path w="13" h="24">
                  <a:moveTo>
                    <a:pt x="0" y="24"/>
                  </a:moveTo>
                  <a:cubicBezTo>
                    <a:pt x="6" y="13"/>
                    <a:pt x="10" y="6"/>
                    <a:pt x="13" y="0"/>
                  </a:cubicBezTo>
                  <a:cubicBezTo>
                    <a:pt x="9" y="8"/>
                    <a:pt x="5" y="16"/>
                    <a:pt x="0" y="24"/>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735">
              <a:extLst>
                <a:ext uri="{FF2B5EF4-FFF2-40B4-BE49-F238E27FC236}">
                  <a16:creationId xmlns:a16="http://schemas.microsoft.com/office/drawing/2014/main" id="{6F600E41-4B6F-4B45-A31F-1A852D88E11F}"/>
                </a:ext>
              </a:extLst>
            </p:cNvPr>
            <p:cNvSpPr>
              <a:spLocks/>
            </p:cNvSpPr>
            <p:nvPr userDrawn="1"/>
          </p:nvSpPr>
          <p:spPr bwMode="auto">
            <a:xfrm>
              <a:off x="1625" y="2647"/>
              <a:ext cx="13" cy="11"/>
            </a:xfrm>
            <a:custGeom>
              <a:avLst/>
              <a:gdLst>
                <a:gd name="T0" fmla="*/ 9 w 9"/>
                <a:gd name="T1" fmla="*/ 0 h 7"/>
                <a:gd name="T2" fmla="*/ 0 w 9"/>
                <a:gd name="T3" fmla="*/ 7 h 7"/>
                <a:gd name="T4" fmla="*/ 9 w 9"/>
                <a:gd name="T5" fmla="*/ 0 h 7"/>
              </a:gdLst>
              <a:ahLst/>
              <a:cxnLst>
                <a:cxn ang="0">
                  <a:pos x="T0" y="T1"/>
                </a:cxn>
                <a:cxn ang="0">
                  <a:pos x="T2" y="T3"/>
                </a:cxn>
                <a:cxn ang="0">
                  <a:pos x="T4" y="T5"/>
                </a:cxn>
              </a:cxnLst>
              <a:rect l="0" t="0" r="r" b="b"/>
              <a:pathLst>
                <a:path w="9" h="7">
                  <a:moveTo>
                    <a:pt x="9" y="0"/>
                  </a:moveTo>
                  <a:cubicBezTo>
                    <a:pt x="9" y="1"/>
                    <a:pt x="5" y="4"/>
                    <a:pt x="0" y="7"/>
                  </a:cubicBezTo>
                  <a:cubicBezTo>
                    <a:pt x="1" y="7"/>
                    <a:pt x="3" y="5"/>
                    <a:pt x="9"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736">
              <a:extLst>
                <a:ext uri="{FF2B5EF4-FFF2-40B4-BE49-F238E27FC236}">
                  <a16:creationId xmlns:a16="http://schemas.microsoft.com/office/drawing/2014/main" id="{277C4548-99AA-4DE2-9A7C-D958D2B4221A}"/>
                </a:ext>
              </a:extLst>
            </p:cNvPr>
            <p:cNvSpPr>
              <a:spLocks/>
            </p:cNvSpPr>
            <p:nvPr userDrawn="1"/>
          </p:nvSpPr>
          <p:spPr bwMode="auto">
            <a:xfrm>
              <a:off x="4401" y="510"/>
              <a:ext cx="16" cy="84"/>
            </a:xfrm>
            <a:custGeom>
              <a:avLst/>
              <a:gdLst>
                <a:gd name="T0" fmla="*/ 5 w 11"/>
                <a:gd name="T1" fmla="*/ 21 h 58"/>
                <a:gd name="T2" fmla="*/ 0 w 11"/>
                <a:gd name="T3" fmla="*/ 58 h 58"/>
                <a:gd name="T4" fmla="*/ 5 w 11"/>
                <a:gd name="T5" fmla="*/ 21 h 58"/>
              </a:gdLst>
              <a:ahLst/>
              <a:cxnLst>
                <a:cxn ang="0">
                  <a:pos x="T0" y="T1"/>
                </a:cxn>
                <a:cxn ang="0">
                  <a:pos x="T2" y="T3"/>
                </a:cxn>
                <a:cxn ang="0">
                  <a:pos x="T4" y="T5"/>
                </a:cxn>
              </a:cxnLst>
              <a:rect l="0" t="0" r="r" b="b"/>
              <a:pathLst>
                <a:path w="11" h="58">
                  <a:moveTo>
                    <a:pt x="5" y="21"/>
                  </a:moveTo>
                  <a:cubicBezTo>
                    <a:pt x="11" y="0"/>
                    <a:pt x="3" y="41"/>
                    <a:pt x="0" y="58"/>
                  </a:cubicBezTo>
                  <a:cubicBezTo>
                    <a:pt x="2" y="41"/>
                    <a:pt x="1" y="34"/>
                    <a:pt x="5" y="21"/>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Freeform 737">
              <a:extLst>
                <a:ext uri="{FF2B5EF4-FFF2-40B4-BE49-F238E27FC236}">
                  <a16:creationId xmlns:a16="http://schemas.microsoft.com/office/drawing/2014/main" id="{EB0E7C24-D1E4-44B5-9239-A5D476F393DB}"/>
                </a:ext>
              </a:extLst>
            </p:cNvPr>
            <p:cNvSpPr>
              <a:spLocks/>
            </p:cNvSpPr>
            <p:nvPr userDrawn="1"/>
          </p:nvSpPr>
          <p:spPr bwMode="auto">
            <a:xfrm>
              <a:off x="4365" y="672"/>
              <a:ext cx="16" cy="59"/>
            </a:xfrm>
            <a:custGeom>
              <a:avLst/>
              <a:gdLst>
                <a:gd name="T0" fmla="*/ 0 w 11"/>
                <a:gd name="T1" fmla="*/ 41 h 41"/>
                <a:gd name="T2" fmla="*/ 11 w 11"/>
                <a:gd name="T3" fmla="*/ 0 h 41"/>
                <a:gd name="T4" fmla="*/ 0 w 11"/>
                <a:gd name="T5" fmla="*/ 41 h 41"/>
              </a:gdLst>
              <a:ahLst/>
              <a:cxnLst>
                <a:cxn ang="0">
                  <a:pos x="T0" y="T1"/>
                </a:cxn>
                <a:cxn ang="0">
                  <a:pos x="T2" y="T3"/>
                </a:cxn>
                <a:cxn ang="0">
                  <a:pos x="T4" y="T5"/>
                </a:cxn>
              </a:cxnLst>
              <a:rect l="0" t="0" r="r" b="b"/>
              <a:pathLst>
                <a:path w="11" h="41">
                  <a:moveTo>
                    <a:pt x="0" y="41"/>
                  </a:moveTo>
                  <a:cubicBezTo>
                    <a:pt x="4" y="31"/>
                    <a:pt x="7" y="17"/>
                    <a:pt x="11" y="0"/>
                  </a:cubicBezTo>
                  <a:cubicBezTo>
                    <a:pt x="9" y="11"/>
                    <a:pt x="6" y="23"/>
                    <a:pt x="0" y="41"/>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Freeform 738">
              <a:extLst>
                <a:ext uri="{FF2B5EF4-FFF2-40B4-BE49-F238E27FC236}">
                  <a16:creationId xmlns:a16="http://schemas.microsoft.com/office/drawing/2014/main" id="{E8841C92-466C-4054-BFC3-B0FE3560D8D6}"/>
                </a:ext>
              </a:extLst>
            </p:cNvPr>
            <p:cNvSpPr>
              <a:spLocks/>
            </p:cNvSpPr>
            <p:nvPr userDrawn="1"/>
          </p:nvSpPr>
          <p:spPr bwMode="auto">
            <a:xfrm>
              <a:off x="4381" y="575"/>
              <a:ext cx="17" cy="97"/>
            </a:xfrm>
            <a:custGeom>
              <a:avLst/>
              <a:gdLst>
                <a:gd name="T0" fmla="*/ 12 w 12"/>
                <a:gd name="T1" fmla="*/ 0 h 67"/>
                <a:gd name="T2" fmla="*/ 0 w 12"/>
                <a:gd name="T3" fmla="*/ 67 h 67"/>
                <a:gd name="T4" fmla="*/ 12 w 12"/>
                <a:gd name="T5" fmla="*/ 0 h 67"/>
              </a:gdLst>
              <a:ahLst/>
              <a:cxnLst>
                <a:cxn ang="0">
                  <a:pos x="T0" y="T1"/>
                </a:cxn>
                <a:cxn ang="0">
                  <a:pos x="T2" y="T3"/>
                </a:cxn>
                <a:cxn ang="0">
                  <a:pos x="T4" y="T5"/>
                </a:cxn>
              </a:cxnLst>
              <a:rect l="0" t="0" r="r" b="b"/>
              <a:pathLst>
                <a:path w="12" h="67">
                  <a:moveTo>
                    <a:pt x="12" y="0"/>
                  </a:moveTo>
                  <a:cubicBezTo>
                    <a:pt x="8" y="26"/>
                    <a:pt x="4" y="49"/>
                    <a:pt x="0" y="67"/>
                  </a:cubicBezTo>
                  <a:cubicBezTo>
                    <a:pt x="3" y="50"/>
                    <a:pt x="5" y="35"/>
                    <a:pt x="12"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Freeform 739">
              <a:extLst>
                <a:ext uri="{FF2B5EF4-FFF2-40B4-BE49-F238E27FC236}">
                  <a16:creationId xmlns:a16="http://schemas.microsoft.com/office/drawing/2014/main" id="{07A11A8D-DDEB-4CFA-9AFA-8AD67232D882}"/>
                </a:ext>
              </a:extLst>
            </p:cNvPr>
            <p:cNvSpPr>
              <a:spLocks/>
            </p:cNvSpPr>
            <p:nvPr userDrawn="1"/>
          </p:nvSpPr>
          <p:spPr bwMode="auto">
            <a:xfrm>
              <a:off x="4190" y="1112"/>
              <a:ext cx="62" cy="118"/>
            </a:xfrm>
            <a:custGeom>
              <a:avLst/>
              <a:gdLst>
                <a:gd name="T0" fmla="*/ 3 w 43"/>
                <a:gd name="T1" fmla="*/ 78 h 82"/>
                <a:gd name="T2" fmla="*/ 29 w 43"/>
                <a:gd name="T3" fmla="*/ 22 h 82"/>
                <a:gd name="T4" fmla="*/ 16 w 43"/>
                <a:gd name="T5" fmla="*/ 54 h 82"/>
                <a:gd name="T6" fmla="*/ 43 w 43"/>
                <a:gd name="T7" fmla="*/ 0 h 82"/>
                <a:gd name="T8" fmla="*/ 3 w 43"/>
                <a:gd name="T9" fmla="*/ 78 h 82"/>
                <a:gd name="T10" fmla="*/ 10 w 43"/>
                <a:gd name="T11" fmla="*/ 66 h 82"/>
                <a:gd name="T12" fmla="*/ 7 w 43"/>
                <a:gd name="T13" fmla="*/ 71 h 82"/>
                <a:gd name="T14" fmla="*/ 6 w 43"/>
                <a:gd name="T15" fmla="*/ 73 h 82"/>
                <a:gd name="T16" fmla="*/ 3 w 43"/>
                <a:gd name="T17" fmla="*/ 78 h 82"/>
                <a:gd name="T18" fmla="*/ 3 w 43"/>
                <a:gd name="T19" fmla="*/ 78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82">
                  <a:moveTo>
                    <a:pt x="3" y="78"/>
                  </a:moveTo>
                  <a:cubicBezTo>
                    <a:pt x="6" y="73"/>
                    <a:pt x="26" y="21"/>
                    <a:pt x="29" y="22"/>
                  </a:cubicBezTo>
                  <a:cubicBezTo>
                    <a:pt x="24" y="32"/>
                    <a:pt x="20" y="43"/>
                    <a:pt x="16" y="54"/>
                  </a:cubicBezTo>
                  <a:cubicBezTo>
                    <a:pt x="21" y="34"/>
                    <a:pt x="33" y="17"/>
                    <a:pt x="43" y="0"/>
                  </a:cubicBezTo>
                  <a:cubicBezTo>
                    <a:pt x="32" y="27"/>
                    <a:pt x="16" y="52"/>
                    <a:pt x="3" y="78"/>
                  </a:cubicBezTo>
                  <a:cubicBezTo>
                    <a:pt x="6" y="74"/>
                    <a:pt x="8" y="70"/>
                    <a:pt x="10" y="66"/>
                  </a:cubicBezTo>
                  <a:cubicBezTo>
                    <a:pt x="1" y="80"/>
                    <a:pt x="0" y="82"/>
                    <a:pt x="7" y="71"/>
                  </a:cubicBezTo>
                  <a:cubicBezTo>
                    <a:pt x="2" y="80"/>
                    <a:pt x="1" y="80"/>
                    <a:pt x="6" y="73"/>
                  </a:cubicBezTo>
                  <a:cubicBezTo>
                    <a:pt x="8" y="68"/>
                    <a:pt x="7" y="70"/>
                    <a:pt x="3" y="78"/>
                  </a:cubicBezTo>
                  <a:cubicBezTo>
                    <a:pt x="6" y="73"/>
                    <a:pt x="11" y="64"/>
                    <a:pt x="3" y="78"/>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Freeform 740">
              <a:extLst>
                <a:ext uri="{FF2B5EF4-FFF2-40B4-BE49-F238E27FC236}">
                  <a16:creationId xmlns:a16="http://schemas.microsoft.com/office/drawing/2014/main" id="{6DC9B80C-A273-45EB-9FA5-812F16C7E922}"/>
                </a:ext>
              </a:extLst>
            </p:cNvPr>
            <p:cNvSpPr>
              <a:spLocks/>
            </p:cNvSpPr>
            <p:nvPr userDrawn="1"/>
          </p:nvSpPr>
          <p:spPr bwMode="auto">
            <a:xfrm>
              <a:off x="4117" y="1343"/>
              <a:ext cx="15" cy="32"/>
            </a:xfrm>
            <a:custGeom>
              <a:avLst/>
              <a:gdLst>
                <a:gd name="T0" fmla="*/ 0 w 11"/>
                <a:gd name="T1" fmla="*/ 22 h 22"/>
                <a:gd name="T2" fmla="*/ 11 w 11"/>
                <a:gd name="T3" fmla="*/ 0 h 22"/>
                <a:gd name="T4" fmla="*/ 0 w 11"/>
                <a:gd name="T5" fmla="*/ 22 h 22"/>
              </a:gdLst>
              <a:ahLst/>
              <a:cxnLst>
                <a:cxn ang="0">
                  <a:pos x="T0" y="T1"/>
                </a:cxn>
                <a:cxn ang="0">
                  <a:pos x="T2" y="T3"/>
                </a:cxn>
                <a:cxn ang="0">
                  <a:pos x="T4" y="T5"/>
                </a:cxn>
              </a:cxnLst>
              <a:rect l="0" t="0" r="r" b="b"/>
              <a:pathLst>
                <a:path w="11" h="22">
                  <a:moveTo>
                    <a:pt x="0" y="22"/>
                  </a:moveTo>
                  <a:cubicBezTo>
                    <a:pt x="4" y="14"/>
                    <a:pt x="8" y="6"/>
                    <a:pt x="11" y="0"/>
                  </a:cubicBezTo>
                  <a:cubicBezTo>
                    <a:pt x="7" y="8"/>
                    <a:pt x="4" y="15"/>
                    <a:pt x="0" y="22"/>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Freeform 741">
              <a:extLst>
                <a:ext uri="{FF2B5EF4-FFF2-40B4-BE49-F238E27FC236}">
                  <a16:creationId xmlns:a16="http://schemas.microsoft.com/office/drawing/2014/main" id="{BEB8C622-C530-4843-AC61-EF61831D6301}"/>
                </a:ext>
              </a:extLst>
            </p:cNvPr>
            <p:cNvSpPr>
              <a:spLocks/>
            </p:cNvSpPr>
            <p:nvPr userDrawn="1"/>
          </p:nvSpPr>
          <p:spPr bwMode="auto">
            <a:xfrm>
              <a:off x="4085" y="1415"/>
              <a:ext cx="1" cy="7"/>
            </a:xfrm>
            <a:custGeom>
              <a:avLst/>
              <a:gdLst>
                <a:gd name="T0" fmla="*/ 0 w 1"/>
                <a:gd name="T1" fmla="*/ 4 h 5"/>
                <a:gd name="T2" fmla="*/ 0 w 1"/>
                <a:gd name="T3" fmla="*/ 5 h 5"/>
                <a:gd name="T4" fmla="*/ 0 w 1"/>
                <a:gd name="T5" fmla="*/ 4 h 5"/>
                <a:gd name="T6" fmla="*/ 0 w 1"/>
                <a:gd name="T7" fmla="*/ 4 h 5"/>
                <a:gd name="T8" fmla="*/ 0 w 1"/>
                <a:gd name="T9" fmla="*/ 4 h 5"/>
                <a:gd name="T10" fmla="*/ 0 w 1"/>
                <a:gd name="T11" fmla="*/ 4 h 5"/>
              </a:gdLst>
              <a:ahLst/>
              <a:cxnLst>
                <a:cxn ang="0">
                  <a:pos x="T0" y="T1"/>
                </a:cxn>
                <a:cxn ang="0">
                  <a:pos x="T2" y="T3"/>
                </a:cxn>
                <a:cxn ang="0">
                  <a:pos x="T4" y="T5"/>
                </a:cxn>
                <a:cxn ang="0">
                  <a:pos x="T6" y="T7"/>
                </a:cxn>
                <a:cxn ang="0">
                  <a:pos x="T8" y="T9"/>
                </a:cxn>
                <a:cxn ang="0">
                  <a:pos x="T10" y="T11"/>
                </a:cxn>
              </a:cxnLst>
              <a:rect l="0" t="0" r="r" b="b"/>
              <a:pathLst>
                <a:path w="1" h="5">
                  <a:moveTo>
                    <a:pt x="0" y="4"/>
                  </a:moveTo>
                  <a:cubicBezTo>
                    <a:pt x="0" y="4"/>
                    <a:pt x="0" y="5"/>
                    <a:pt x="0" y="5"/>
                  </a:cubicBezTo>
                  <a:cubicBezTo>
                    <a:pt x="0" y="5"/>
                    <a:pt x="0" y="5"/>
                    <a:pt x="0" y="4"/>
                  </a:cubicBezTo>
                  <a:cubicBezTo>
                    <a:pt x="0" y="4"/>
                    <a:pt x="0" y="4"/>
                    <a:pt x="0" y="4"/>
                  </a:cubicBezTo>
                  <a:cubicBezTo>
                    <a:pt x="0" y="2"/>
                    <a:pt x="1" y="0"/>
                    <a:pt x="0" y="4"/>
                  </a:cubicBezTo>
                  <a:cubicBezTo>
                    <a:pt x="0" y="4"/>
                    <a:pt x="0" y="4"/>
                    <a:pt x="0" y="4"/>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 name="Freeform 742">
              <a:extLst>
                <a:ext uri="{FF2B5EF4-FFF2-40B4-BE49-F238E27FC236}">
                  <a16:creationId xmlns:a16="http://schemas.microsoft.com/office/drawing/2014/main" id="{DA9BF47E-C472-45F1-92D3-DAD7C7FD9C10}"/>
                </a:ext>
              </a:extLst>
            </p:cNvPr>
            <p:cNvSpPr>
              <a:spLocks/>
            </p:cNvSpPr>
            <p:nvPr userDrawn="1"/>
          </p:nvSpPr>
          <p:spPr bwMode="auto">
            <a:xfrm>
              <a:off x="4049" y="1375"/>
              <a:ext cx="66" cy="109"/>
            </a:xfrm>
            <a:custGeom>
              <a:avLst/>
              <a:gdLst>
                <a:gd name="T0" fmla="*/ 32 w 46"/>
                <a:gd name="T1" fmla="*/ 24 h 76"/>
                <a:gd name="T2" fmla="*/ 25 w 46"/>
                <a:gd name="T3" fmla="*/ 34 h 76"/>
                <a:gd name="T4" fmla="*/ 25 w 46"/>
                <a:gd name="T5" fmla="*/ 34 h 76"/>
                <a:gd name="T6" fmla="*/ 25 w 46"/>
                <a:gd name="T7" fmla="*/ 35 h 76"/>
                <a:gd name="T8" fmla="*/ 25 w 46"/>
                <a:gd name="T9" fmla="*/ 34 h 76"/>
                <a:gd name="T10" fmla="*/ 25 w 46"/>
                <a:gd name="T11" fmla="*/ 35 h 76"/>
                <a:gd name="T12" fmla="*/ 31 w 46"/>
                <a:gd name="T13" fmla="*/ 30 h 76"/>
                <a:gd name="T14" fmla="*/ 32 w 46"/>
                <a:gd name="T15" fmla="*/ 30 h 76"/>
                <a:gd name="T16" fmla="*/ 32 w 46"/>
                <a:gd name="T17" fmla="*/ 30 h 76"/>
                <a:gd name="T18" fmla="*/ 31 w 46"/>
                <a:gd name="T19" fmla="*/ 32 h 76"/>
                <a:gd name="T20" fmla="*/ 26 w 46"/>
                <a:gd name="T21" fmla="*/ 39 h 76"/>
                <a:gd name="T22" fmla="*/ 21 w 46"/>
                <a:gd name="T23" fmla="*/ 48 h 76"/>
                <a:gd name="T24" fmla="*/ 8 w 46"/>
                <a:gd name="T25" fmla="*/ 66 h 76"/>
                <a:gd name="T26" fmla="*/ 2 w 46"/>
                <a:gd name="T27" fmla="*/ 74 h 76"/>
                <a:gd name="T28" fmla="*/ 2 w 46"/>
                <a:gd name="T29" fmla="*/ 74 h 76"/>
                <a:gd name="T30" fmla="*/ 0 w 46"/>
                <a:gd name="T31" fmla="*/ 76 h 76"/>
                <a:gd name="T32" fmla="*/ 7 w 46"/>
                <a:gd name="T33" fmla="*/ 64 h 76"/>
                <a:gd name="T34" fmla="*/ 20 w 46"/>
                <a:gd name="T35" fmla="*/ 42 h 76"/>
                <a:gd name="T36" fmla="*/ 24 w 46"/>
                <a:gd name="T37" fmla="*/ 36 h 76"/>
                <a:gd name="T38" fmla="*/ 24 w 46"/>
                <a:gd name="T39" fmla="*/ 35 h 76"/>
                <a:gd name="T40" fmla="*/ 25 w 46"/>
                <a:gd name="T41" fmla="*/ 33 h 76"/>
                <a:gd name="T42" fmla="*/ 25 w 46"/>
                <a:gd name="T43" fmla="*/ 34 h 76"/>
                <a:gd name="T44" fmla="*/ 38 w 46"/>
                <a:gd name="T45" fmla="*/ 13 h 76"/>
                <a:gd name="T46" fmla="*/ 46 w 46"/>
                <a:gd name="T47" fmla="*/ 0 h 76"/>
                <a:gd name="T48" fmla="*/ 32 w 46"/>
                <a:gd name="T49" fmla="*/ 2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6" h="76">
                  <a:moveTo>
                    <a:pt x="32" y="24"/>
                  </a:moveTo>
                  <a:cubicBezTo>
                    <a:pt x="30" y="27"/>
                    <a:pt x="27" y="31"/>
                    <a:pt x="25" y="34"/>
                  </a:cubicBezTo>
                  <a:cubicBezTo>
                    <a:pt x="25" y="34"/>
                    <a:pt x="25" y="34"/>
                    <a:pt x="25" y="34"/>
                  </a:cubicBezTo>
                  <a:cubicBezTo>
                    <a:pt x="25" y="34"/>
                    <a:pt x="25" y="35"/>
                    <a:pt x="25" y="35"/>
                  </a:cubicBezTo>
                  <a:cubicBezTo>
                    <a:pt x="25" y="35"/>
                    <a:pt x="25" y="34"/>
                    <a:pt x="25" y="34"/>
                  </a:cubicBezTo>
                  <a:cubicBezTo>
                    <a:pt x="25" y="34"/>
                    <a:pt x="25" y="35"/>
                    <a:pt x="25" y="35"/>
                  </a:cubicBezTo>
                  <a:cubicBezTo>
                    <a:pt x="26" y="35"/>
                    <a:pt x="28" y="34"/>
                    <a:pt x="31" y="30"/>
                  </a:cubicBezTo>
                  <a:cubicBezTo>
                    <a:pt x="32" y="30"/>
                    <a:pt x="32" y="30"/>
                    <a:pt x="32" y="30"/>
                  </a:cubicBezTo>
                  <a:cubicBezTo>
                    <a:pt x="32" y="30"/>
                    <a:pt x="32" y="30"/>
                    <a:pt x="32" y="30"/>
                  </a:cubicBezTo>
                  <a:cubicBezTo>
                    <a:pt x="32" y="30"/>
                    <a:pt x="31" y="31"/>
                    <a:pt x="31" y="32"/>
                  </a:cubicBezTo>
                  <a:cubicBezTo>
                    <a:pt x="28" y="37"/>
                    <a:pt x="26" y="39"/>
                    <a:pt x="26" y="39"/>
                  </a:cubicBezTo>
                  <a:cubicBezTo>
                    <a:pt x="24" y="42"/>
                    <a:pt x="23" y="45"/>
                    <a:pt x="21" y="48"/>
                  </a:cubicBezTo>
                  <a:cubicBezTo>
                    <a:pt x="17" y="54"/>
                    <a:pt x="12" y="60"/>
                    <a:pt x="8" y="66"/>
                  </a:cubicBezTo>
                  <a:cubicBezTo>
                    <a:pt x="6" y="68"/>
                    <a:pt x="4" y="71"/>
                    <a:pt x="2" y="74"/>
                  </a:cubicBezTo>
                  <a:cubicBezTo>
                    <a:pt x="2" y="74"/>
                    <a:pt x="2" y="74"/>
                    <a:pt x="2" y="74"/>
                  </a:cubicBezTo>
                  <a:cubicBezTo>
                    <a:pt x="1" y="75"/>
                    <a:pt x="1" y="75"/>
                    <a:pt x="0" y="76"/>
                  </a:cubicBezTo>
                  <a:cubicBezTo>
                    <a:pt x="3" y="72"/>
                    <a:pt x="5" y="68"/>
                    <a:pt x="7" y="64"/>
                  </a:cubicBezTo>
                  <a:cubicBezTo>
                    <a:pt x="11" y="57"/>
                    <a:pt x="16" y="49"/>
                    <a:pt x="20" y="42"/>
                  </a:cubicBezTo>
                  <a:cubicBezTo>
                    <a:pt x="21" y="40"/>
                    <a:pt x="23" y="38"/>
                    <a:pt x="24" y="36"/>
                  </a:cubicBezTo>
                  <a:cubicBezTo>
                    <a:pt x="24" y="35"/>
                    <a:pt x="24" y="35"/>
                    <a:pt x="24" y="35"/>
                  </a:cubicBezTo>
                  <a:cubicBezTo>
                    <a:pt x="25" y="34"/>
                    <a:pt x="25" y="34"/>
                    <a:pt x="25" y="33"/>
                  </a:cubicBezTo>
                  <a:cubicBezTo>
                    <a:pt x="25" y="33"/>
                    <a:pt x="25" y="34"/>
                    <a:pt x="25" y="34"/>
                  </a:cubicBezTo>
                  <a:cubicBezTo>
                    <a:pt x="28" y="27"/>
                    <a:pt x="33" y="19"/>
                    <a:pt x="38" y="13"/>
                  </a:cubicBezTo>
                  <a:cubicBezTo>
                    <a:pt x="41" y="8"/>
                    <a:pt x="44" y="4"/>
                    <a:pt x="46" y="0"/>
                  </a:cubicBezTo>
                  <a:cubicBezTo>
                    <a:pt x="42" y="8"/>
                    <a:pt x="37" y="16"/>
                    <a:pt x="32" y="24"/>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 name="Freeform 743">
              <a:extLst>
                <a:ext uri="{FF2B5EF4-FFF2-40B4-BE49-F238E27FC236}">
                  <a16:creationId xmlns:a16="http://schemas.microsoft.com/office/drawing/2014/main" id="{18ABB1AB-AD7E-45C5-B89B-CAF08D9FB406}"/>
                </a:ext>
              </a:extLst>
            </p:cNvPr>
            <p:cNvSpPr>
              <a:spLocks/>
            </p:cNvSpPr>
            <p:nvPr userDrawn="1"/>
          </p:nvSpPr>
          <p:spPr bwMode="auto">
            <a:xfrm>
              <a:off x="3143" y="2403"/>
              <a:ext cx="69" cy="47"/>
            </a:xfrm>
            <a:custGeom>
              <a:avLst/>
              <a:gdLst>
                <a:gd name="T0" fmla="*/ 27 w 48"/>
                <a:gd name="T1" fmla="*/ 14 h 33"/>
                <a:gd name="T2" fmla="*/ 48 w 48"/>
                <a:gd name="T3" fmla="*/ 0 h 33"/>
                <a:gd name="T4" fmla="*/ 0 w 48"/>
                <a:gd name="T5" fmla="*/ 33 h 33"/>
                <a:gd name="T6" fmla="*/ 27 w 48"/>
                <a:gd name="T7" fmla="*/ 13 h 33"/>
                <a:gd name="T8" fmla="*/ 27 w 48"/>
                <a:gd name="T9" fmla="*/ 14 h 33"/>
                <a:gd name="T10" fmla="*/ 27 w 48"/>
                <a:gd name="T11" fmla="*/ 14 h 33"/>
              </a:gdLst>
              <a:ahLst/>
              <a:cxnLst>
                <a:cxn ang="0">
                  <a:pos x="T0" y="T1"/>
                </a:cxn>
                <a:cxn ang="0">
                  <a:pos x="T2" y="T3"/>
                </a:cxn>
                <a:cxn ang="0">
                  <a:pos x="T4" y="T5"/>
                </a:cxn>
                <a:cxn ang="0">
                  <a:pos x="T6" y="T7"/>
                </a:cxn>
                <a:cxn ang="0">
                  <a:pos x="T8" y="T9"/>
                </a:cxn>
                <a:cxn ang="0">
                  <a:pos x="T10" y="T11"/>
                </a:cxn>
              </a:cxnLst>
              <a:rect l="0" t="0" r="r" b="b"/>
              <a:pathLst>
                <a:path w="48" h="33">
                  <a:moveTo>
                    <a:pt x="27" y="14"/>
                  </a:moveTo>
                  <a:cubicBezTo>
                    <a:pt x="34" y="9"/>
                    <a:pt x="41" y="5"/>
                    <a:pt x="48" y="0"/>
                  </a:cubicBezTo>
                  <a:cubicBezTo>
                    <a:pt x="33" y="11"/>
                    <a:pt x="21" y="33"/>
                    <a:pt x="0" y="33"/>
                  </a:cubicBezTo>
                  <a:cubicBezTo>
                    <a:pt x="11" y="33"/>
                    <a:pt x="20" y="19"/>
                    <a:pt x="27" y="13"/>
                  </a:cubicBezTo>
                  <a:cubicBezTo>
                    <a:pt x="26" y="14"/>
                    <a:pt x="26" y="14"/>
                    <a:pt x="27" y="14"/>
                  </a:cubicBezTo>
                  <a:cubicBezTo>
                    <a:pt x="34" y="9"/>
                    <a:pt x="18" y="20"/>
                    <a:pt x="27" y="14"/>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Freeform 744">
              <a:extLst>
                <a:ext uri="{FF2B5EF4-FFF2-40B4-BE49-F238E27FC236}">
                  <a16:creationId xmlns:a16="http://schemas.microsoft.com/office/drawing/2014/main" id="{323B042D-7110-470A-8765-9D6BE4698333}"/>
                </a:ext>
              </a:extLst>
            </p:cNvPr>
            <p:cNvSpPr>
              <a:spLocks/>
            </p:cNvSpPr>
            <p:nvPr userDrawn="1"/>
          </p:nvSpPr>
          <p:spPr bwMode="auto">
            <a:xfrm>
              <a:off x="2959" y="2512"/>
              <a:ext cx="16" cy="9"/>
            </a:xfrm>
            <a:custGeom>
              <a:avLst/>
              <a:gdLst>
                <a:gd name="T0" fmla="*/ 0 w 11"/>
                <a:gd name="T1" fmla="*/ 6 h 6"/>
                <a:gd name="T2" fmla="*/ 11 w 11"/>
                <a:gd name="T3" fmla="*/ 0 h 6"/>
                <a:gd name="T4" fmla="*/ 0 w 11"/>
                <a:gd name="T5" fmla="*/ 6 h 6"/>
                <a:gd name="T6" fmla="*/ 0 w 11"/>
                <a:gd name="T7" fmla="*/ 6 h 6"/>
              </a:gdLst>
              <a:ahLst/>
              <a:cxnLst>
                <a:cxn ang="0">
                  <a:pos x="T0" y="T1"/>
                </a:cxn>
                <a:cxn ang="0">
                  <a:pos x="T2" y="T3"/>
                </a:cxn>
                <a:cxn ang="0">
                  <a:pos x="T4" y="T5"/>
                </a:cxn>
                <a:cxn ang="0">
                  <a:pos x="T6" y="T7"/>
                </a:cxn>
              </a:cxnLst>
              <a:rect l="0" t="0" r="r" b="b"/>
              <a:pathLst>
                <a:path w="11" h="6">
                  <a:moveTo>
                    <a:pt x="0" y="6"/>
                  </a:moveTo>
                  <a:cubicBezTo>
                    <a:pt x="4" y="4"/>
                    <a:pt x="7" y="2"/>
                    <a:pt x="11" y="0"/>
                  </a:cubicBezTo>
                  <a:cubicBezTo>
                    <a:pt x="7" y="3"/>
                    <a:pt x="1" y="6"/>
                    <a:pt x="0" y="6"/>
                  </a:cubicBezTo>
                  <a:cubicBezTo>
                    <a:pt x="4" y="4"/>
                    <a:pt x="0" y="6"/>
                    <a:pt x="0" y="6"/>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 name="Freeform 745">
              <a:extLst>
                <a:ext uri="{FF2B5EF4-FFF2-40B4-BE49-F238E27FC236}">
                  <a16:creationId xmlns:a16="http://schemas.microsoft.com/office/drawing/2014/main" id="{82763D3A-0908-489B-9D59-A4A352FE9955}"/>
                </a:ext>
              </a:extLst>
            </p:cNvPr>
            <p:cNvSpPr>
              <a:spLocks/>
            </p:cNvSpPr>
            <p:nvPr userDrawn="1"/>
          </p:nvSpPr>
          <p:spPr bwMode="auto">
            <a:xfrm>
              <a:off x="2477" y="2764"/>
              <a:ext cx="33" cy="53"/>
            </a:xfrm>
            <a:custGeom>
              <a:avLst/>
              <a:gdLst>
                <a:gd name="T0" fmla="*/ 7 w 23"/>
                <a:gd name="T1" fmla="*/ 4 h 37"/>
                <a:gd name="T2" fmla="*/ 23 w 23"/>
                <a:gd name="T3" fmla="*/ 0 h 37"/>
                <a:gd name="T4" fmla="*/ 8 w 23"/>
                <a:gd name="T5" fmla="*/ 37 h 37"/>
                <a:gd name="T6" fmla="*/ 7 w 23"/>
                <a:gd name="T7" fmla="*/ 4 h 37"/>
                <a:gd name="T8" fmla="*/ 7 w 23"/>
                <a:gd name="T9" fmla="*/ 4 h 37"/>
              </a:gdLst>
              <a:ahLst/>
              <a:cxnLst>
                <a:cxn ang="0">
                  <a:pos x="T0" y="T1"/>
                </a:cxn>
                <a:cxn ang="0">
                  <a:pos x="T2" y="T3"/>
                </a:cxn>
                <a:cxn ang="0">
                  <a:pos x="T4" y="T5"/>
                </a:cxn>
                <a:cxn ang="0">
                  <a:pos x="T6" y="T7"/>
                </a:cxn>
                <a:cxn ang="0">
                  <a:pos x="T8" y="T9"/>
                </a:cxn>
              </a:cxnLst>
              <a:rect l="0" t="0" r="r" b="b"/>
              <a:pathLst>
                <a:path w="23" h="37">
                  <a:moveTo>
                    <a:pt x="7" y="4"/>
                  </a:moveTo>
                  <a:cubicBezTo>
                    <a:pt x="12" y="3"/>
                    <a:pt x="18" y="1"/>
                    <a:pt x="23" y="0"/>
                  </a:cubicBezTo>
                  <a:cubicBezTo>
                    <a:pt x="0" y="0"/>
                    <a:pt x="5" y="23"/>
                    <a:pt x="8" y="37"/>
                  </a:cubicBezTo>
                  <a:cubicBezTo>
                    <a:pt x="6" y="29"/>
                    <a:pt x="7" y="5"/>
                    <a:pt x="7" y="4"/>
                  </a:cubicBezTo>
                  <a:cubicBezTo>
                    <a:pt x="12" y="3"/>
                    <a:pt x="7" y="4"/>
                    <a:pt x="7" y="4"/>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 name="Freeform 746">
              <a:extLst>
                <a:ext uri="{FF2B5EF4-FFF2-40B4-BE49-F238E27FC236}">
                  <a16:creationId xmlns:a16="http://schemas.microsoft.com/office/drawing/2014/main" id="{EC6AC4F7-A329-43CB-870F-C48CEB9722BA}"/>
                </a:ext>
              </a:extLst>
            </p:cNvPr>
            <p:cNvSpPr>
              <a:spLocks/>
            </p:cNvSpPr>
            <p:nvPr userDrawn="1"/>
          </p:nvSpPr>
          <p:spPr bwMode="auto">
            <a:xfrm>
              <a:off x="2518" y="3013"/>
              <a:ext cx="13" cy="83"/>
            </a:xfrm>
            <a:custGeom>
              <a:avLst/>
              <a:gdLst>
                <a:gd name="T0" fmla="*/ 0 w 9"/>
                <a:gd name="T1" fmla="*/ 0 h 58"/>
                <a:gd name="T2" fmla="*/ 9 w 9"/>
                <a:gd name="T3" fmla="*/ 58 h 58"/>
                <a:gd name="T4" fmla="*/ 0 w 9"/>
                <a:gd name="T5" fmla="*/ 0 h 58"/>
                <a:gd name="T6" fmla="*/ 0 w 9"/>
                <a:gd name="T7" fmla="*/ 0 h 58"/>
                <a:gd name="T8" fmla="*/ 0 w 9"/>
                <a:gd name="T9" fmla="*/ 0 h 58"/>
              </a:gdLst>
              <a:ahLst/>
              <a:cxnLst>
                <a:cxn ang="0">
                  <a:pos x="T0" y="T1"/>
                </a:cxn>
                <a:cxn ang="0">
                  <a:pos x="T2" y="T3"/>
                </a:cxn>
                <a:cxn ang="0">
                  <a:pos x="T4" y="T5"/>
                </a:cxn>
                <a:cxn ang="0">
                  <a:pos x="T6" y="T7"/>
                </a:cxn>
                <a:cxn ang="0">
                  <a:pos x="T8" y="T9"/>
                </a:cxn>
              </a:cxnLst>
              <a:rect l="0" t="0" r="r" b="b"/>
              <a:pathLst>
                <a:path w="9" h="58">
                  <a:moveTo>
                    <a:pt x="0" y="0"/>
                  </a:moveTo>
                  <a:cubicBezTo>
                    <a:pt x="5" y="20"/>
                    <a:pt x="8" y="39"/>
                    <a:pt x="9" y="58"/>
                  </a:cubicBezTo>
                  <a:cubicBezTo>
                    <a:pt x="6" y="38"/>
                    <a:pt x="2" y="8"/>
                    <a:pt x="0" y="0"/>
                  </a:cubicBezTo>
                  <a:cubicBezTo>
                    <a:pt x="7" y="24"/>
                    <a:pt x="0" y="0"/>
                    <a:pt x="0" y="0"/>
                  </a:cubicBezTo>
                  <a:cubicBezTo>
                    <a:pt x="5" y="19"/>
                    <a:pt x="0" y="0"/>
                    <a:pt x="0"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 name="Freeform 747">
              <a:extLst>
                <a:ext uri="{FF2B5EF4-FFF2-40B4-BE49-F238E27FC236}">
                  <a16:creationId xmlns:a16="http://schemas.microsoft.com/office/drawing/2014/main" id="{43EBA615-5A74-432F-BBE5-357AAB46308F}"/>
                </a:ext>
              </a:extLst>
            </p:cNvPr>
            <p:cNvSpPr>
              <a:spLocks/>
            </p:cNvSpPr>
            <p:nvPr userDrawn="1"/>
          </p:nvSpPr>
          <p:spPr bwMode="auto">
            <a:xfrm>
              <a:off x="2381" y="2387"/>
              <a:ext cx="43" cy="148"/>
            </a:xfrm>
            <a:custGeom>
              <a:avLst/>
              <a:gdLst>
                <a:gd name="T0" fmla="*/ 30 w 30"/>
                <a:gd name="T1" fmla="*/ 94 h 103"/>
                <a:gd name="T2" fmla="*/ 0 w 30"/>
                <a:gd name="T3" fmla="*/ 0 h 103"/>
                <a:gd name="T4" fmla="*/ 30 w 30"/>
                <a:gd name="T5" fmla="*/ 94 h 103"/>
              </a:gdLst>
              <a:ahLst/>
              <a:cxnLst>
                <a:cxn ang="0">
                  <a:pos x="T0" y="T1"/>
                </a:cxn>
                <a:cxn ang="0">
                  <a:pos x="T2" y="T3"/>
                </a:cxn>
                <a:cxn ang="0">
                  <a:pos x="T4" y="T5"/>
                </a:cxn>
              </a:cxnLst>
              <a:rect l="0" t="0" r="r" b="b"/>
              <a:pathLst>
                <a:path w="30" h="103">
                  <a:moveTo>
                    <a:pt x="30" y="94"/>
                  </a:moveTo>
                  <a:cubicBezTo>
                    <a:pt x="29" y="103"/>
                    <a:pt x="8" y="23"/>
                    <a:pt x="0" y="0"/>
                  </a:cubicBezTo>
                  <a:cubicBezTo>
                    <a:pt x="9" y="15"/>
                    <a:pt x="17" y="64"/>
                    <a:pt x="30" y="94"/>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Freeform 748">
              <a:extLst>
                <a:ext uri="{FF2B5EF4-FFF2-40B4-BE49-F238E27FC236}">
                  <a16:creationId xmlns:a16="http://schemas.microsoft.com/office/drawing/2014/main" id="{A0FAABDB-E705-4A14-AF71-3697220BA14C}"/>
                </a:ext>
              </a:extLst>
            </p:cNvPr>
            <p:cNvSpPr>
              <a:spLocks/>
            </p:cNvSpPr>
            <p:nvPr userDrawn="1"/>
          </p:nvSpPr>
          <p:spPr bwMode="auto">
            <a:xfrm>
              <a:off x="3963" y="1278"/>
              <a:ext cx="90" cy="141"/>
            </a:xfrm>
            <a:custGeom>
              <a:avLst/>
              <a:gdLst>
                <a:gd name="T0" fmla="*/ 43 w 63"/>
                <a:gd name="T1" fmla="*/ 32 h 98"/>
                <a:gd name="T2" fmla="*/ 0 w 63"/>
                <a:gd name="T3" fmla="*/ 98 h 98"/>
                <a:gd name="T4" fmla="*/ 32 w 63"/>
                <a:gd name="T5" fmla="*/ 50 h 98"/>
                <a:gd name="T6" fmla="*/ 32 w 63"/>
                <a:gd name="T7" fmla="*/ 50 h 98"/>
                <a:gd name="T8" fmla="*/ 43 w 63"/>
                <a:gd name="T9" fmla="*/ 32 h 98"/>
                <a:gd name="T10" fmla="*/ 33 w 63"/>
                <a:gd name="T11" fmla="*/ 48 h 98"/>
                <a:gd name="T12" fmla="*/ 43 w 63"/>
                <a:gd name="T13" fmla="*/ 32 h 98"/>
                <a:gd name="T14" fmla="*/ 43 w 63"/>
                <a:gd name="T15" fmla="*/ 32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98">
                  <a:moveTo>
                    <a:pt x="43" y="32"/>
                  </a:moveTo>
                  <a:cubicBezTo>
                    <a:pt x="29" y="54"/>
                    <a:pt x="15" y="76"/>
                    <a:pt x="0" y="98"/>
                  </a:cubicBezTo>
                  <a:cubicBezTo>
                    <a:pt x="6" y="89"/>
                    <a:pt x="63" y="0"/>
                    <a:pt x="32" y="50"/>
                  </a:cubicBezTo>
                  <a:cubicBezTo>
                    <a:pt x="47" y="26"/>
                    <a:pt x="47" y="26"/>
                    <a:pt x="32" y="50"/>
                  </a:cubicBezTo>
                  <a:cubicBezTo>
                    <a:pt x="36" y="44"/>
                    <a:pt x="39" y="38"/>
                    <a:pt x="43" y="32"/>
                  </a:cubicBezTo>
                  <a:cubicBezTo>
                    <a:pt x="40" y="38"/>
                    <a:pt x="36" y="43"/>
                    <a:pt x="33" y="48"/>
                  </a:cubicBezTo>
                  <a:cubicBezTo>
                    <a:pt x="36" y="43"/>
                    <a:pt x="40" y="37"/>
                    <a:pt x="43" y="32"/>
                  </a:cubicBezTo>
                  <a:cubicBezTo>
                    <a:pt x="29" y="54"/>
                    <a:pt x="27" y="58"/>
                    <a:pt x="43" y="32"/>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749">
              <a:extLst>
                <a:ext uri="{FF2B5EF4-FFF2-40B4-BE49-F238E27FC236}">
                  <a16:creationId xmlns:a16="http://schemas.microsoft.com/office/drawing/2014/main" id="{2004A25B-17E1-49A9-89A1-E49B0A086C73}"/>
                </a:ext>
              </a:extLst>
            </p:cNvPr>
            <p:cNvSpPr>
              <a:spLocks/>
            </p:cNvSpPr>
            <p:nvPr userDrawn="1"/>
          </p:nvSpPr>
          <p:spPr bwMode="auto">
            <a:xfrm>
              <a:off x="1722" y="2604"/>
              <a:ext cx="5" cy="3"/>
            </a:xfrm>
            <a:custGeom>
              <a:avLst/>
              <a:gdLst>
                <a:gd name="T0" fmla="*/ 0 w 3"/>
                <a:gd name="T1" fmla="*/ 2 h 2"/>
                <a:gd name="T2" fmla="*/ 2 w 3"/>
                <a:gd name="T3" fmla="*/ 0 h 2"/>
                <a:gd name="T4" fmla="*/ 0 w 3"/>
                <a:gd name="T5" fmla="*/ 2 h 2"/>
              </a:gdLst>
              <a:ahLst/>
              <a:cxnLst>
                <a:cxn ang="0">
                  <a:pos x="T0" y="T1"/>
                </a:cxn>
                <a:cxn ang="0">
                  <a:pos x="T2" y="T3"/>
                </a:cxn>
                <a:cxn ang="0">
                  <a:pos x="T4" y="T5"/>
                </a:cxn>
              </a:cxnLst>
              <a:rect l="0" t="0" r="r" b="b"/>
              <a:pathLst>
                <a:path w="3" h="2">
                  <a:moveTo>
                    <a:pt x="0" y="2"/>
                  </a:moveTo>
                  <a:cubicBezTo>
                    <a:pt x="2" y="0"/>
                    <a:pt x="2" y="0"/>
                    <a:pt x="2" y="0"/>
                  </a:cubicBezTo>
                  <a:cubicBezTo>
                    <a:pt x="3" y="2"/>
                    <a:pt x="1" y="1"/>
                    <a:pt x="0" y="2"/>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750">
              <a:extLst>
                <a:ext uri="{FF2B5EF4-FFF2-40B4-BE49-F238E27FC236}">
                  <a16:creationId xmlns:a16="http://schemas.microsoft.com/office/drawing/2014/main" id="{A104C819-872D-4D20-B794-B95432740BD8}"/>
                </a:ext>
              </a:extLst>
            </p:cNvPr>
            <p:cNvSpPr>
              <a:spLocks/>
            </p:cNvSpPr>
            <p:nvPr userDrawn="1"/>
          </p:nvSpPr>
          <p:spPr bwMode="auto">
            <a:xfrm>
              <a:off x="1735" y="2676"/>
              <a:ext cx="6" cy="3"/>
            </a:xfrm>
            <a:custGeom>
              <a:avLst/>
              <a:gdLst>
                <a:gd name="T0" fmla="*/ 0 w 4"/>
                <a:gd name="T1" fmla="*/ 2 h 2"/>
                <a:gd name="T2" fmla="*/ 3 w 4"/>
                <a:gd name="T3" fmla="*/ 0 h 2"/>
                <a:gd name="T4" fmla="*/ 0 w 4"/>
                <a:gd name="T5" fmla="*/ 2 h 2"/>
              </a:gdLst>
              <a:ahLst/>
              <a:cxnLst>
                <a:cxn ang="0">
                  <a:pos x="T0" y="T1"/>
                </a:cxn>
                <a:cxn ang="0">
                  <a:pos x="T2" y="T3"/>
                </a:cxn>
                <a:cxn ang="0">
                  <a:pos x="T4" y="T5"/>
                </a:cxn>
              </a:cxnLst>
              <a:rect l="0" t="0" r="r" b="b"/>
              <a:pathLst>
                <a:path w="4" h="2">
                  <a:moveTo>
                    <a:pt x="0" y="2"/>
                  </a:moveTo>
                  <a:cubicBezTo>
                    <a:pt x="1" y="1"/>
                    <a:pt x="2" y="0"/>
                    <a:pt x="3" y="0"/>
                  </a:cubicBezTo>
                  <a:cubicBezTo>
                    <a:pt x="4" y="1"/>
                    <a:pt x="2" y="1"/>
                    <a:pt x="0" y="2"/>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751">
              <a:extLst>
                <a:ext uri="{FF2B5EF4-FFF2-40B4-BE49-F238E27FC236}">
                  <a16:creationId xmlns:a16="http://schemas.microsoft.com/office/drawing/2014/main" id="{5D0BEFFE-88D3-4CAC-913C-4CCA7F576288}"/>
                </a:ext>
              </a:extLst>
            </p:cNvPr>
            <p:cNvSpPr>
              <a:spLocks/>
            </p:cNvSpPr>
            <p:nvPr userDrawn="1"/>
          </p:nvSpPr>
          <p:spPr bwMode="auto">
            <a:xfrm>
              <a:off x="1734" y="2679"/>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1" y="0"/>
                    <a:pt x="1"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752">
              <a:extLst>
                <a:ext uri="{FF2B5EF4-FFF2-40B4-BE49-F238E27FC236}">
                  <a16:creationId xmlns:a16="http://schemas.microsoft.com/office/drawing/2014/main" id="{AA030913-9D4A-4892-962C-89CF2FCC79DE}"/>
                </a:ext>
              </a:extLst>
            </p:cNvPr>
            <p:cNvSpPr>
              <a:spLocks/>
            </p:cNvSpPr>
            <p:nvPr userDrawn="1"/>
          </p:nvSpPr>
          <p:spPr bwMode="auto">
            <a:xfrm>
              <a:off x="1734" y="2617"/>
              <a:ext cx="3" cy="0"/>
            </a:xfrm>
            <a:custGeom>
              <a:avLst/>
              <a:gdLst>
                <a:gd name="T0" fmla="*/ 2 w 2"/>
                <a:gd name="T1" fmla="*/ 0 w 2"/>
                <a:gd name="T2" fmla="*/ 2 w 2"/>
              </a:gdLst>
              <a:ahLst/>
              <a:cxnLst>
                <a:cxn ang="0">
                  <a:pos x="T0" y="0"/>
                </a:cxn>
                <a:cxn ang="0">
                  <a:pos x="T1" y="0"/>
                </a:cxn>
                <a:cxn ang="0">
                  <a:pos x="T2" y="0"/>
                </a:cxn>
              </a:cxnLst>
              <a:rect l="0" t="0" r="r" b="b"/>
              <a:pathLst>
                <a:path w="2">
                  <a:moveTo>
                    <a:pt x="2" y="0"/>
                  </a:moveTo>
                  <a:cubicBezTo>
                    <a:pt x="1" y="0"/>
                    <a:pt x="1" y="0"/>
                    <a:pt x="0" y="0"/>
                  </a:cubicBezTo>
                  <a:cubicBezTo>
                    <a:pt x="0" y="0"/>
                    <a:pt x="1" y="0"/>
                    <a:pt x="2"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753">
              <a:extLst>
                <a:ext uri="{FF2B5EF4-FFF2-40B4-BE49-F238E27FC236}">
                  <a16:creationId xmlns:a16="http://schemas.microsoft.com/office/drawing/2014/main" id="{C6D35F45-1A0D-4EDC-AE7E-49994FC4E8D9}"/>
                </a:ext>
              </a:extLst>
            </p:cNvPr>
            <p:cNvSpPr>
              <a:spLocks/>
            </p:cNvSpPr>
            <p:nvPr userDrawn="1"/>
          </p:nvSpPr>
          <p:spPr bwMode="auto">
            <a:xfrm>
              <a:off x="1731" y="2971"/>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754">
              <a:extLst>
                <a:ext uri="{FF2B5EF4-FFF2-40B4-BE49-F238E27FC236}">
                  <a16:creationId xmlns:a16="http://schemas.microsoft.com/office/drawing/2014/main" id="{A382BEE7-92BB-43F8-AA2D-5C0ECC8EFAB8}"/>
                </a:ext>
              </a:extLst>
            </p:cNvPr>
            <p:cNvSpPr>
              <a:spLocks noEditPoints="1"/>
            </p:cNvSpPr>
            <p:nvPr userDrawn="1"/>
          </p:nvSpPr>
          <p:spPr bwMode="auto">
            <a:xfrm>
              <a:off x="1671" y="2613"/>
              <a:ext cx="97" cy="403"/>
            </a:xfrm>
            <a:custGeom>
              <a:avLst/>
              <a:gdLst>
                <a:gd name="T0" fmla="*/ 15 w 68"/>
                <a:gd name="T1" fmla="*/ 198 h 280"/>
                <a:gd name="T2" fmla="*/ 58 w 68"/>
                <a:gd name="T3" fmla="*/ 244 h 280"/>
                <a:gd name="T4" fmla="*/ 51 w 68"/>
                <a:gd name="T5" fmla="*/ 139 h 280"/>
                <a:gd name="T6" fmla="*/ 41 w 68"/>
                <a:gd name="T7" fmla="*/ 121 h 280"/>
                <a:gd name="T8" fmla="*/ 46 w 68"/>
                <a:gd name="T9" fmla="*/ 134 h 280"/>
                <a:gd name="T10" fmla="*/ 39 w 68"/>
                <a:gd name="T11" fmla="*/ 109 h 280"/>
                <a:gd name="T12" fmla="*/ 46 w 68"/>
                <a:gd name="T13" fmla="*/ 54 h 280"/>
                <a:gd name="T14" fmla="*/ 47 w 68"/>
                <a:gd name="T15" fmla="*/ 45 h 280"/>
                <a:gd name="T16" fmla="*/ 35 w 68"/>
                <a:gd name="T17" fmla="*/ 12 h 280"/>
                <a:gd name="T18" fmla="*/ 40 w 68"/>
                <a:gd name="T19" fmla="*/ 18 h 280"/>
                <a:gd name="T20" fmla="*/ 45 w 68"/>
                <a:gd name="T21" fmla="*/ 0 h 280"/>
                <a:gd name="T22" fmla="*/ 15 w 68"/>
                <a:gd name="T23" fmla="*/ 198 h 280"/>
                <a:gd name="T24" fmla="*/ 15 w 68"/>
                <a:gd name="T25" fmla="*/ 198 h 280"/>
                <a:gd name="T26" fmla="*/ 35 w 68"/>
                <a:gd name="T27" fmla="*/ 117 h 280"/>
                <a:gd name="T28" fmla="*/ 45 w 68"/>
                <a:gd name="T29" fmla="*/ 114 h 280"/>
                <a:gd name="T30" fmla="*/ 35 w 68"/>
                <a:gd name="T31" fmla="*/ 117 h 280"/>
                <a:gd name="T32" fmla="*/ 35 w 68"/>
                <a:gd name="T33" fmla="*/ 117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8" h="280">
                  <a:moveTo>
                    <a:pt x="15" y="198"/>
                  </a:moveTo>
                  <a:cubicBezTo>
                    <a:pt x="27" y="211"/>
                    <a:pt x="24" y="280"/>
                    <a:pt x="58" y="244"/>
                  </a:cubicBezTo>
                  <a:cubicBezTo>
                    <a:pt x="16" y="253"/>
                    <a:pt x="52" y="142"/>
                    <a:pt x="51" y="139"/>
                  </a:cubicBezTo>
                  <a:cubicBezTo>
                    <a:pt x="48" y="132"/>
                    <a:pt x="45" y="136"/>
                    <a:pt x="41" y="121"/>
                  </a:cubicBezTo>
                  <a:cubicBezTo>
                    <a:pt x="38" y="123"/>
                    <a:pt x="48" y="134"/>
                    <a:pt x="46" y="134"/>
                  </a:cubicBezTo>
                  <a:cubicBezTo>
                    <a:pt x="10" y="130"/>
                    <a:pt x="68" y="128"/>
                    <a:pt x="39" y="109"/>
                  </a:cubicBezTo>
                  <a:cubicBezTo>
                    <a:pt x="58" y="106"/>
                    <a:pt x="44" y="66"/>
                    <a:pt x="46" y="54"/>
                  </a:cubicBezTo>
                  <a:cubicBezTo>
                    <a:pt x="35" y="73"/>
                    <a:pt x="48" y="44"/>
                    <a:pt x="47" y="45"/>
                  </a:cubicBezTo>
                  <a:cubicBezTo>
                    <a:pt x="23" y="63"/>
                    <a:pt x="62" y="11"/>
                    <a:pt x="35" y="12"/>
                  </a:cubicBezTo>
                  <a:cubicBezTo>
                    <a:pt x="36" y="14"/>
                    <a:pt x="38" y="16"/>
                    <a:pt x="40" y="18"/>
                  </a:cubicBezTo>
                  <a:cubicBezTo>
                    <a:pt x="40" y="11"/>
                    <a:pt x="41" y="6"/>
                    <a:pt x="45" y="0"/>
                  </a:cubicBezTo>
                  <a:cubicBezTo>
                    <a:pt x="21" y="22"/>
                    <a:pt x="0" y="172"/>
                    <a:pt x="15" y="198"/>
                  </a:cubicBezTo>
                  <a:cubicBezTo>
                    <a:pt x="24" y="208"/>
                    <a:pt x="15" y="199"/>
                    <a:pt x="15" y="198"/>
                  </a:cubicBezTo>
                  <a:close/>
                  <a:moveTo>
                    <a:pt x="35" y="117"/>
                  </a:moveTo>
                  <a:cubicBezTo>
                    <a:pt x="39" y="117"/>
                    <a:pt x="42" y="116"/>
                    <a:pt x="45" y="114"/>
                  </a:cubicBezTo>
                  <a:cubicBezTo>
                    <a:pt x="36" y="113"/>
                    <a:pt x="36" y="116"/>
                    <a:pt x="35" y="117"/>
                  </a:cubicBezTo>
                  <a:cubicBezTo>
                    <a:pt x="39" y="117"/>
                    <a:pt x="37" y="116"/>
                    <a:pt x="35" y="117"/>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755">
              <a:extLst>
                <a:ext uri="{FF2B5EF4-FFF2-40B4-BE49-F238E27FC236}">
                  <a16:creationId xmlns:a16="http://schemas.microsoft.com/office/drawing/2014/main" id="{27BFA16A-3D3D-44A7-9AC4-524D9F042CB0}"/>
                </a:ext>
              </a:extLst>
            </p:cNvPr>
            <p:cNvSpPr>
              <a:spLocks/>
            </p:cNvSpPr>
            <p:nvPr userDrawn="1"/>
          </p:nvSpPr>
          <p:spPr bwMode="auto">
            <a:xfrm>
              <a:off x="2433" y="2817"/>
              <a:ext cx="3" cy="3"/>
            </a:xfrm>
            <a:custGeom>
              <a:avLst/>
              <a:gdLst>
                <a:gd name="T0" fmla="*/ 0 w 2"/>
                <a:gd name="T1" fmla="*/ 2 h 2"/>
                <a:gd name="T2" fmla="*/ 1 w 2"/>
                <a:gd name="T3" fmla="*/ 0 h 2"/>
                <a:gd name="T4" fmla="*/ 0 w 2"/>
                <a:gd name="T5" fmla="*/ 2 h 2"/>
              </a:gdLst>
              <a:ahLst/>
              <a:cxnLst>
                <a:cxn ang="0">
                  <a:pos x="T0" y="T1"/>
                </a:cxn>
                <a:cxn ang="0">
                  <a:pos x="T2" y="T3"/>
                </a:cxn>
                <a:cxn ang="0">
                  <a:pos x="T4" y="T5"/>
                </a:cxn>
              </a:cxnLst>
              <a:rect l="0" t="0" r="r" b="b"/>
              <a:pathLst>
                <a:path w="2" h="2">
                  <a:moveTo>
                    <a:pt x="0" y="2"/>
                  </a:moveTo>
                  <a:cubicBezTo>
                    <a:pt x="1" y="0"/>
                    <a:pt x="1" y="0"/>
                    <a:pt x="1" y="0"/>
                  </a:cubicBezTo>
                  <a:cubicBezTo>
                    <a:pt x="2" y="1"/>
                    <a:pt x="0" y="1"/>
                    <a:pt x="0" y="2"/>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756">
              <a:extLst>
                <a:ext uri="{FF2B5EF4-FFF2-40B4-BE49-F238E27FC236}">
                  <a16:creationId xmlns:a16="http://schemas.microsoft.com/office/drawing/2014/main" id="{F673AF43-70D5-4BD5-9240-B39C5EDE1E9B}"/>
                </a:ext>
              </a:extLst>
            </p:cNvPr>
            <p:cNvSpPr>
              <a:spLocks/>
            </p:cNvSpPr>
            <p:nvPr userDrawn="1"/>
          </p:nvSpPr>
          <p:spPr bwMode="auto">
            <a:xfrm>
              <a:off x="2446" y="2889"/>
              <a:ext cx="5" cy="1"/>
            </a:xfrm>
            <a:custGeom>
              <a:avLst/>
              <a:gdLst>
                <a:gd name="T0" fmla="*/ 0 w 4"/>
                <a:gd name="T1" fmla="*/ 1 h 1"/>
                <a:gd name="T2" fmla="*/ 3 w 4"/>
                <a:gd name="T3" fmla="*/ 0 h 1"/>
                <a:gd name="T4" fmla="*/ 0 w 4"/>
                <a:gd name="T5" fmla="*/ 1 h 1"/>
              </a:gdLst>
              <a:ahLst/>
              <a:cxnLst>
                <a:cxn ang="0">
                  <a:pos x="T0" y="T1"/>
                </a:cxn>
                <a:cxn ang="0">
                  <a:pos x="T2" y="T3"/>
                </a:cxn>
                <a:cxn ang="0">
                  <a:pos x="T4" y="T5"/>
                </a:cxn>
              </a:cxnLst>
              <a:rect l="0" t="0" r="r" b="b"/>
              <a:pathLst>
                <a:path w="4" h="1">
                  <a:moveTo>
                    <a:pt x="0" y="1"/>
                  </a:moveTo>
                  <a:cubicBezTo>
                    <a:pt x="1" y="1"/>
                    <a:pt x="2" y="0"/>
                    <a:pt x="3" y="0"/>
                  </a:cubicBezTo>
                  <a:cubicBezTo>
                    <a:pt x="4" y="1"/>
                    <a:pt x="1" y="1"/>
                    <a:pt x="0" y="1"/>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757">
              <a:extLst>
                <a:ext uri="{FF2B5EF4-FFF2-40B4-BE49-F238E27FC236}">
                  <a16:creationId xmlns:a16="http://schemas.microsoft.com/office/drawing/2014/main" id="{41B56875-D075-4FF6-A6A5-B483988D4533}"/>
                </a:ext>
              </a:extLst>
            </p:cNvPr>
            <p:cNvSpPr>
              <a:spLocks/>
            </p:cNvSpPr>
            <p:nvPr userDrawn="1"/>
          </p:nvSpPr>
          <p:spPr bwMode="auto">
            <a:xfrm>
              <a:off x="2444" y="2890"/>
              <a:ext cx="2" cy="2"/>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1"/>
                    <a:pt x="0" y="1"/>
                    <a:pt x="0" y="1"/>
                  </a:cubicBezTo>
                  <a:cubicBezTo>
                    <a:pt x="0" y="1"/>
                    <a:pt x="0" y="1"/>
                    <a:pt x="1"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758">
              <a:extLst>
                <a:ext uri="{FF2B5EF4-FFF2-40B4-BE49-F238E27FC236}">
                  <a16:creationId xmlns:a16="http://schemas.microsoft.com/office/drawing/2014/main" id="{B29E9D03-9933-49B3-A110-864DB5AD1559}"/>
                </a:ext>
              </a:extLst>
            </p:cNvPr>
            <p:cNvSpPr>
              <a:spLocks/>
            </p:cNvSpPr>
            <p:nvPr userDrawn="1"/>
          </p:nvSpPr>
          <p:spPr bwMode="auto">
            <a:xfrm>
              <a:off x="2443" y="2829"/>
              <a:ext cx="3"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1" y="1"/>
                    <a:pt x="0" y="1"/>
                  </a:cubicBezTo>
                  <a:cubicBezTo>
                    <a:pt x="1" y="1"/>
                    <a:pt x="1" y="1"/>
                    <a:pt x="2"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759">
              <a:extLst>
                <a:ext uri="{FF2B5EF4-FFF2-40B4-BE49-F238E27FC236}">
                  <a16:creationId xmlns:a16="http://schemas.microsoft.com/office/drawing/2014/main" id="{1E34573C-1BBB-4119-935C-37DDCED9EE9B}"/>
                </a:ext>
              </a:extLst>
            </p:cNvPr>
            <p:cNvSpPr>
              <a:spLocks/>
            </p:cNvSpPr>
            <p:nvPr userDrawn="1"/>
          </p:nvSpPr>
          <p:spPr bwMode="auto">
            <a:xfrm>
              <a:off x="2441" y="318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760">
              <a:extLst>
                <a:ext uri="{FF2B5EF4-FFF2-40B4-BE49-F238E27FC236}">
                  <a16:creationId xmlns:a16="http://schemas.microsoft.com/office/drawing/2014/main" id="{B9722D53-0227-4DF5-90CD-B8408ED49B95}"/>
                </a:ext>
              </a:extLst>
            </p:cNvPr>
            <p:cNvSpPr>
              <a:spLocks noEditPoints="1"/>
            </p:cNvSpPr>
            <p:nvPr userDrawn="1"/>
          </p:nvSpPr>
          <p:spPr bwMode="auto">
            <a:xfrm>
              <a:off x="2385" y="2826"/>
              <a:ext cx="78" cy="369"/>
            </a:xfrm>
            <a:custGeom>
              <a:avLst/>
              <a:gdLst>
                <a:gd name="T0" fmla="*/ 32 w 54"/>
                <a:gd name="T1" fmla="*/ 117 h 257"/>
                <a:gd name="T2" fmla="*/ 33 w 54"/>
                <a:gd name="T3" fmla="*/ 117 h 257"/>
                <a:gd name="T4" fmla="*/ 41 w 54"/>
                <a:gd name="T5" fmla="*/ 113 h 257"/>
                <a:gd name="T6" fmla="*/ 32 w 54"/>
                <a:gd name="T7" fmla="*/ 117 h 257"/>
                <a:gd name="T8" fmla="*/ 43 w 54"/>
                <a:gd name="T9" fmla="*/ 133 h 257"/>
                <a:gd name="T10" fmla="*/ 40 w 54"/>
                <a:gd name="T11" fmla="*/ 128 h 257"/>
                <a:gd name="T12" fmla="*/ 43 w 54"/>
                <a:gd name="T13" fmla="*/ 133 h 257"/>
                <a:gd name="T14" fmla="*/ 47 w 54"/>
                <a:gd name="T15" fmla="*/ 141 h 257"/>
                <a:gd name="T16" fmla="*/ 47 w 54"/>
                <a:gd name="T17" fmla="*/ 139 h 257"/>
                <a:gd name="T18" fmla="*/ 46 w 54"/>
                <a:gd name="T19" fmla="*/ 137 h 257"/>
                <a:gd name="T20" fmla="*/ 43 w 54"/>
                <a:gd name="T21" fmla="*/ 133 h 257"/>
                <a:gd name="T22" fmla="*/ 43 w 54"/>
                <a:gd name="T23" fmla="*/ 134 h 257"/>
                <a:gd name="T24" fmla="*/ 39 w 54"/>
                <a:gd name="T25" fmla="*/ 126 h 257"/>
                <a:gd name="T26" fmla="*/ 40 w 54"/>
                <a:gd name="T27" fmla="*/ 128 h 257"/>
                <a:gd name="T28" fmla="*/ 39 w 54"/>
                <a:gd name="T29" fmla="*/ 126 h 257"/>
                <a:gd name="T30" fmla="*/ 44 w 54"/>
                <a:gd name="T31" fmla="*/ 121 h 257"/>
                <a:gd name="T32" fmla="*/ 42 w 54"/>
                <a:gd name="T33" fmla="*/ 114 h 257"/>
                <a:gd name="T34" fmla="*/ 36 w 54"/>
                <a:gd name="T35" fmla="*/ 109 h 257"/>
                <a:gd name="T36" fmla="*/ 41 w 54"/>
                <a:gd name="T37" fmla="*/ 107 h 257"/>
                <a:gd name="T38" fmla="*/ 42 w 54"/>
                <a:gd name="T39" fmla="*/ 54 h 257"/>
                <a:gd name="T40" fmla="*/ 43 w 54"/>
                <a:gd name="T41" fmla="*/ 45 h 257"/>
                <a:gd name="T42" fmla="*/ 43 w 54"/>
                <a:gd name="T43" fmla="*/ 45 h 257"/>
                <a:gd name="T44" fmla="*/ 42 w 54"/>
                <a:gd name="T45" fmla="*/ 45 h 257"/>
                <a:gd name="T46" fmla="*/ 37 w 54"/>
                <a:gd name="T47" fmla="*/ 13 h 257"/>
                <a:gd name="T48" fmla="*/ 40 w 54"/>
                <a:gd name="T49" fmla="*/ 3 h 257"/>
                <a:gd name="T50" fmla="*/ 40 w 54"/>
                <a:gd name="T51" fmla="*/ 3 h 257"/>
                <a:gd name="T52" fmla="*/ 40 w 54"/>
                <a:gd name="T53" fmla="*/ 2 h 257"/>
                <a:gd name="T54" fmla="*/ 42 w 54"/>
                <a:gd name="T55" fmla="*/ 0 h 257"/>
                <a:gd name="T56" fmla="*/ 34 w 54"/>
                <a:gd name="T57" fmla="*/ 12 h 257"/>
                <a:gd name="T58" fmla="*/ 31 w 54"/>
                <a:gd name="T59" fmla="*/ 12 h 257"/>
                <a:gd name="T60" fmla="*/ 33 w 54"/>
                <a:gd name="T61" fmla="*/ 14 h 257"/>
                <a:gd name="T62" fmla="*/ 27 w 54"/>
                <a:gd name="T63" fmla="*/ 29 h 257"/>
                <a:gd name="T64" fmla="*/ 11 w 54"/>
                <a:gd name="T65" fmla="*/ 198 h 257"/>
                <a:gd name="T66" fmla="*/ 11 w 54"/>
                <a:gd name="T67" fmla="*/ 198 h 257"/>
                <a:gd name="T68" fmla="*/ 11 w 54"/>
                <a:gd name="T69" fmla="*/ 199 h 257"/>
                <a:gd name="T70" fmla="*/ 12 w 54"/>
                <a:gd name="T71" fmla="*/ 199 h 257"/>
                <a:gd name="T72" fmla="*/ 27 w 54"/>
                <a:gd name="T73" fmla="*/ 244 h 257"/>
                <a:gd name="T74" fmla="*/ 46 w 54"/>
                <a:gd name="T75" fmla="*/ 251 h 257"/>
                <a:gd name="T76" fmla="*/ 46 w 54"/>
                <a:gd name="T77" fmla="*/ 251 h 257"/>
                <a:gd name="T78" fmla="*/ 54 w 54"/>
                <a:gd name="T79" fmla="*/ 243 h 257"/>
                <a:gd name="T80" fmla="*/ 47 w 54"/>
                <a:gd name="T81" fmla="*/ 141 h 257"/>
                <a:gd name="T82" fmla="*/ 12 w 54"/>
                <a:gd name="T83" fmla="*/ 199 h 257"/>
                <a:gd name="T84" fmla="*/ 11 w 54"/>
                <a:gd name="T85" fmla="*/ 199 h 257"/>
                <a:gd name="T86" fmla="*/ 11 w 54"/>
                <a:gd name="T87" fmla="*/ 199 h 257"/>
                <a:gd name="T88" fmla="*/ 12 w 54"/>
                <a:gd name="T89" fmla="*/ 199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4" h="257">
                  <a:moveTo>
                    <a:pt x="32" y="117"/>
                  </a:moveTo>
                  <a:cubicBezTo>
                    <a:pt x="32" y="117"/>
                    <a:pt x="33" y="117"/>
                    <a:pt x="33" y="117"/>
                  </a:cubicBezTo>
                  <a:cubicBezTo>
                    <a:pt x="36" y="117"/>
                    <a:pt x="39" y="116"/>
                    <a:pt x="41" y="113"/>
                  </a:cubicBezTo>
                  <a:cubicBezTo>
                    <a:pt x="33" y="113"/>
                    <a:pt x="33" y="116"/>
                    <a:pt x="32" y="117"/>
                  </a:cubicBezTo>
                  <a:close/>
                  <a:moveTo>
                    <a:pt x="43" y="133"/>
                  </a:moveTo>
                  <a:cubicBezTo>
                    <a:pt x="42" y="132"/>
                    <a:pt x="41" y="130"/>
                    <a:pt x="40" y="128"/>
                  </a:cubicBezTo>
                  <a:cubicBezTo>
                    <a:pt x="41" y="131"/>
                    <a:pt x="42" y="132"/>
                    <a:pt x="43" y="133"/>
                  </a:cubicBezTo>
                  <a:close/>
                  <a:moveTo>
                    <a:pt x="47" y="141"/>
                  </a:moveTo>
                  <a:cubicBezTo>
                    <a:pt x="47" y="140"/>
                    <a:pt x="47" y="139"/>
                    <a:pt x="47" y="139"/>
                  </a:cubicBezTo>
                  <a:cubicBezTo>
                    <a:pt x="47" y="138"/>
                    <a:pt x="47" y="138"/>
                    <a:pt x="46" y="137"/>
                  </a:cubicBezTo>
                  <a:cubicBezTo>
                    <a:pt x="45" y="135"/>
                    <a:pt x="44" y="134"/>
                    <a:pt x="43" y="133"/>
                  </a:cubicBezTo>
                  <a:cubicBezTo>
                    <a:pt x="43" y="134"/>
                    <a:pt x="43" y="134"/>
                    <a:pt x="43" y="134"/>
                  </a:cubicBezTo>
                  <a:cubicBezTo>
                    <a:pt x="23" y="132"/>
                    <a:pt x="32" y="130"/>
                    <a:pt x="39" y="126"/>
                  </a:cubicBezTo>
                  <a:cubicBezTo>
                    <a:pt x="39" y="126"/>
                    <a:pt x="39" y="127"/>
                    <a:pt x="40" y="128"/>
                  </a:cubicBezTo>
                  <a:cubicBezTo>
                    <a:pt x="39" y="127"/>
                    <a:pt x="39" y="126"/>
                    <a:pt x="39" y="126"/>
                  </a:cubicBezTo>
                  <a:cubicBezTo>
                    <a:pt x="41" y="125"/>
                    <a:pt x="43" y="123"/>
                    <a:pt x="44" y="121"/>
                  </a:cubicBezTo>
                  <a:cubicBezTo>
                    <a:pt x="45" y="120"/>
                    <a:pt x="45" y="117"/>
                    <a:pt x="42" y="114"/>
                  </a:cubicBezTo>
                  <a:cubicBezTo>
                    <a:pt x="41" y="113"/>
                    <a:pt x="39" y="111"/>
                    <a:pt x="36" y="109"/>
                  </a:cubicBezTo>
                  <a:cubicBezTo>
                    <a:pt x="38" y="109"/>
                    <a:pt x="39" y="108"/>
                    <a:pt x="41" y="107"/>
                  </a:cubicBezTo>
                  <a:cubicBezTo>
                    <a:pt x="52" y="98"/>
                    <a:pt x="41" y="64"/>
                    <a:pt x="42" y="54"/>
                  </a:cubicBezTo>
                  <a:cubicBezTo>
                    <a:pt x="33" y="71"/>
                    <a:pt x="42" y="49"/>
                    <a:pt x="43" y="45"/>
                  </a:cubicBezTo>
                  <a:cubicBezTo>
                    <a:pt x="43" y="45"/>
                    <a:pt x="44" y="45"/>
                    <a:pt x="43" y="45"/>
                  </a:cubicBezTo>
                  <a:cubicBezTo>
                    <a:pt x="43" y="45"/>
                    <a:pt x="43" y="45"/>
                    <a:pt x="42" y="45"/>
                  </a:cubicBezTo>
                  <a:cubicBezTo>
                    <a:pt x="22" y="60"/>
                    <a:pt x="51" y="19"/>
                    <a:pt x="37" y="13"/>
                  </a:cubicBezTo>
                  <a:cubicBezTo>
                    <a:pt x="37" y="9"/>
                    <a:pt x="38" y="6"/>
                    <a:pt x="40" y="3"/>
                  </a:cubicBezTo>
                  <a:cubicBezTo>
                    <a:pt x="40" y="3"/>
                    <a:pt x="40" y="3"/>
                    <a:pt x="40" y="3"/>
                  </a:cubicBezTo>
                  <a:cubicBezTo>
                    <a:pt x="40" y="3"/>
                    <a:pt x="40" y="2"/>
                    <a:pt x="40" y="2"/>
                  </a:cubicBezTo>
                  <a:cubicBezTo>
                    <a:pt x="41" y="2"/>
                    <a:pt x="41" y="1"/>
                    <a:pt x="42" y="0"/>
                  </a:cubicBezTo>
                  <a:cubicBezTo>
                    <a:pt x="39" y="3"/>
                    <a:pt x="36" y="7"/>
                    <a:pt x="34" y="12"/>
                  </a:cubicBezTo>
                  <a:cubicBezTo>
                    <a:pt x="33" y="12"/>
                    <a:pt x="32" y="12"/>
                    <a:pt x="31" y="12"/>
                  </a:cubicBezTo>
                  <a:cubicBezTo>
                    <a:pt x="32" y="13"/>
                    <a:pt x="32" y="13"/>
                    <a:pt x="33" y="14"/>
                  </a:cubicBezTo>
                  <a:cubicBezTo>
                    <a:pt x="31" y="18"/>
                    <a:pt x="29" y="24"/>
                    <a:pt x="27" y="29"/>
                  </a:cubicBezTo>
                  <a:cubicBezTo>
                    <a:pt x="10" y="80"/>
                    <a:pt x="0" y="177"/>
                    <a:pt x="11" y="198"/>
                  </a:cubicBezTo>
                  <a:cubicBezTo>
                    <a:pt x="11" y="198"/>
                    <a:pt x="11" y="198"/>
                    <a:pt x="11" y="198"/>
                  </a:cubicBezTo>
                  <a:cubicBezTo>
                    <a:pt x="11" y="198"/>
                    <a:pt x="11" y="198"/>
                    <a:pt x="11" y="199"/>
                  </a:cubicBezTo>
                  <a:cubicBezTo>
                    <a:pt x="19" y="206"/>
                    <a:pt x="14" y="202"/>
                    <a:pt x="12" y="199"/>
                  </a:cubicBezTo>
                  <a:cubicBezTo>
                    <a:pt x="19" y="208"/>
                    <a:pt x="21" y="231"/>
                    <a:pt x="27" y="244"/>
                  </a:cubicBezTo>
                  <a:cubicBezTo>
                    <a:pt x="31" y="253"/>
                    <a:pt x="36" y="257"/>
                    <a:pt x="46" y="251"/>
                  </a:cubicBezTo>
                  <a:cubicBezTo>
                    <a:pt x="46" y="251"/>
                    <a:pt x="46" y="251"/>
                    <a:pt x="46" y="251"/>
                  </a:cubicBezTo>
                  <a:cubicBezTo>
                    <a:pt x="48" y="249"/>
                    <a:pt x="51" y="247"/>
                    <a:pt x="54" y="243"/>
                  </a:cubicBezTo>
                  <a:cubicBezTo>
                    <a:pt x="15" y="252"/>
                    <a:pt x="44" y="156"/>
                    <a:pt x="47" y="141"/>
                  </a:cubicBezTo>
                  <a:close/>
                  <a:moveTo>
                    <a:pt x="12" y="199"/>
                  </a:moveTo>
                  <a:cubicBezTo>
                    <a:pt x="12" y="199"/>
                    <a:pt x="12" y="199"/>
                    <a:pt x="11" y="199"/>
                  </a:cubicBezTo>
                  <a:cubicBezTo>
                    <a:pt x="11" y="199"/>
                    <a:pt x="11" y="199"/>
                    <a:pt x="11" y="199"/>
                  </a:cubicBezTo>
                  <a:cubicBezTo>
                    <a:pt x="11" y="199"/>
                    <a:pt x="12" y="199"/>
                    <a:pt x="12" y="199"/>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761">
              <a:extLst>
                <a:ext uri="{FF2B5EF4-FFF2-40B4-BE49-F238E27FC236}">
                  <a16:creationId xmlns:a16="http://schemas.microsoft.com/office/drawing/2014/main" id="{797D2BB6-CDEE-4E20-8ADC-B31DBC2FFF28}"/>
                </a:ext>
              </a:extLst>
            </p:cNvPr>
            <p:cNvSpPr>
              <a:spLocks noEditPoints="1"/>
            </p:cNvSpPr>
            <p:nvPr userDrawn="1"/>
          </p:nvSpPr>
          <p:spPr bwMode="auto">
            <a:xfrm>
              <a:off x="2564" y="2514"/>
              <a:ext cx="63" cy="236"/>
            </a:xfrm>
            <a:custGeom>
              <a:avLst/>
              <a:gdLst>
                <a:gd name="T0" fmla="*/ 7 w 44"/>
                <a:gd name="T1" fmla="*/ 146 h 164"/>
                <a:gd name="T2" fmla="*/ 6 w 44"/>
                <a:gd name="T3" fmla="*/ 146 h 164"/>
                <a:gd name="T4" fmla="*/ 7 w 44"/>
                <a:gd name="T5" fmla="*/ 147 h 164"/>
                <a:gd name="T6" fmla="*/ 7 w 44"/>
                <a:gd name="T7" fmla="*/ 146 h 164"/>
                <a:gd name="T8" fmla="*/ 34 w 44"/>
                <a:gd name="T9" fmla="*/ 74 h 164"/>
                <a:gd name="T10" fmla="*/ 31 w 44"/>
                <a:gd name="T11" fmla="*/ 57 h 164"/>
                <a:gd name="T12" fmla="*/ 41 w 44"/>
                <a:gd name="T13" fmla="*/ 35 h 164"/>
                <a:gd name="T14" fmla="*/ 38 w 44"/>
                <a:gd name="T15" fmla="*/ 15 h 164"/>
                <a:gd name="T16" fmla="*/ 38 w 44"/>
                <a:gd name="T17" fmla="*/ 14 h 164"/>
                <a:gd name="T18" fmla="*/ 37 w 44"/>
                <a:gd name="T19" fmla="*/ 2 h 164"/>
                <a:gd name="T20" fmla="*/ 36 w 44"/>
                <a:gd name="T21" fmla="*/ 0 h 164"/>
                <a:gd name="T22" fmla="*/ 12 w 44"/>
                <a:gd name="T23" fmla="*/ 14 h 164"/>
                <a:gd name="T24" fmla="*/ 10 w 44"/>
                <a:gd name="T25" fmla="*/ 25 h 164"/>
                <a:gd name="T26" fmla="*/ 10 w 44"/>
                <a:gd name="T27" fmla="*/ 26 h 164"/>
                <a:gd name="T28" fmla="*/ 10 w 44"/>
                <a:gd name="T29" fmla="*/ 26 h 164"/>
                <a:gd name="T30" fmla="*/ 10 w 44"/>
                <a:gd name="T31" fmla="*/ 26 h 164"/>
                <a:gd name="T32" fmla="*/ 6 w 44"/>
                <a:gd name="T33" fmla="*/ 52 h 164"/>
                <a:gd name="T34" fmla="*/ 2 w 44"/>
                <a:gd name="T35" fmla="*/ 128 h 164"/>
                <a:gd name="T36" fmla="*/ 2 w 44"/>
                <a:gd name="T37" fmla="*/ 128 h 164"/>
                <a:gd name="T38" fmla="*/ 3 w 44"/>
                <a:gd name="T39" fmla="*/ 134 h 164"/>
                <a:gd name="T40" fmla="*/ 3 w 44"/>
                <a:gd name="T41" fmla="*/ 136 h 164"/>
                <a:gd name="T42" fmla="*/ 6 w 44"/>
                <a:gd name="T43" fmla="*/ 146 h 164"/>
                <a:gd name="T44" fmla="*/ 6 w 44"/>
                <a:gd name="T45" fmla="*/ 146 h 164"/>
                <a:gd name="T46" fmla="*/ 6 w 44"/>
                <a:gd name="T47" fmla="*/ 146 h 164"/>
                <a:gd name="T48" fmla="*/ 7 w 44"/>
                <a:gd name="T49" fmla="*/ 147 h 164"/>
                <a:gd name="T50" fmla="*/ 7 w 44"/>
                <a:gd name="T51" fmla="*/ 146 h 164"/>
                <a:gd name="T52" fmla="*/ 10 w 44"/>
                <a:gd name="T53" fmla="*/ 150 h 164"/>
                <a:gd name="T54" fmla="*/ 10 w 44"/>
                <a:gd name="T55" fmla="*/ 150 h 164"/>
                <a:gd name="T56" fmla="*/ 7 w 44"/>
                <a:gd name="T57" fmla="*/ 147 h 164"/>
                <a:gd name="T58" fmla="*/ 9 w 44"/>
                <a:gd name="T59" fmla="*/ 150 h 164"/>
                <a:gd name="T60" fmla="*/ 10 w 44"/>
                <a:gd name="T61" fmla="*/ 153 h 164"/>
                <a:gd name="T62" fmla="*/ 14 w 44"/>
                <a:gd name="T63" fmla="*/ 164 h 164"/>
                <a:gd name="T64" fmla="*/ 29 w 44"/>
                <a:gd name="T65" fmla="*/ 156 h 164"/>
                <a:gd name="T66" fmla="*/ 30 w 44"/>
                <a:gd name="T67" fmla="*/ 147 h 164"/>
                <a:gd name="T68" fmla="*/ 30 w 44"/>
                <a:gd name="T69" fmla="*/ 146 h 164"/>
                <a:gd name="T70" fmla="*/ 31 w 44"/>
                <a:gd name="T71" fmla="*/ 140 h 164"/>
                <a:gd name="T72" fmla="*/ 31 w 44"/>
                <a:gd name="T73" fmla="*/ 137 h 164"/>
                <a:gd name="T74" fmla="*/ 34 w 44"/>
                <a:gd name="T75" fmla="*/ 124 h 164"/>
                <a:gd name="T76" fmla="*/ 34 w 44"/>
                <a:gd name="T77" fmla="*/ 122 h 164"/>
                <a:gd name="T78" fmla="*/ 35 w 44"/>
                <a:gd name="T79" fmla="*/ 117 h 164"/>
                <a:gd name="T80" fmla="*/ 42 w 44"/>
                <a:gd name="T81" fmla="*/ 87 h 164"/>
                <a:gd name="T82" fmla="*/ 38 w 44"/>
                <a:gd name="T83" fmla="*/ 81 h 164"/>
                <a:gd name="T84" fmla="*/ 38 w 44"/>
                <a:gd name="T85" fmla="*/ 82 h 164"/>
                <a:gd name="T86" fmla="*/ 34 w 44"/>
                <a:gd name="T87" fmla="*/ 74 h 164"/>
                <a:gd name="T88" fmla="*/ 27 w 44"/>
                <a:gd name="T89" fmla="*/ 65 h 164"/>
                <a:gd name="T90" fmla="*/ 28 w 44"/>
                <a:gd name="T91" fmla="*/ 65 h 164"/>
                <a:gd name="T92" fmla="*/ 36 w 44"/>
                <a:gd name="T93" fmla="*/ 61 h 164"/>
                <a:gd name="T94" fmla="*/ 27 w 44"/>
                <a:gd name="T95" fmla="*/ 65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 h="164">
                  <a:moveTo>
                    <a:pt x="7" y="146"/>
                  </a:moveTo>
                  <a:cubicBezTo>
                    <a:pt x="6" y="146"/>
                    <a:pt x="6" y="146"/>
                    <a:pt x="6" y="146"/>
                  </a:cubicBezTo>
                  <a:cubicBezTo>
                    <a:pt x="7" y="146"/>
                    <a:pt x="7" y="147"/>
                    <a:pt x="7" y="147"/>
                  </a:cubicBezTo>
                  <a:cubicBezTo>
                    <a:pt x="7" y="147"/>
                    <a:pt x="7" y="146"/>
                    <a:pt x="7" y="146"/>
                  </a:cubicBezTo>
                  <a:close/>
                  <a:moveTo>
                    <a:pt x="34" y="74"/>
                  </a:moveTo>
                  <a:cubicBezTo>
                    <a:pt x="39" y="70"/>
                    <a:pt x="44" y="65"/>
                    <a:pt x="31" y="57"/>
                  </a:cubicBezTo>
                  <a:cubicBezTo>
                    <a:pt x="40" y="55"/>
                    <a:pt x="41" y="46"/>
                    <a:pt x="41" y="35"/>
                  </a:cubicBezTo>
                  <a:cubicBezTo>
                    <a:pt x="40" y="28"/>
                    <a:pt x="39" y="21"/>
                    <a:pt x="38" y="15"/>
                  </a:cubicBezTo>
                  <a:cubicBezTo>
                    <a:pt x="38" y="15"/>
                    <a:pt x="38" y="14"/>
                    <a:pt x="38" y="14"/>
                  </a:cubicBezTo>
                  <a:cubicBezTo>
                    <a:pt x="37" y="9"/>
                    <a:pt x="37" y="4"/>
                    <a:pt x="37" y="2"/>
                  </a:cubicBezTo>
                  <a:cubicBezTo>
                    <a:pt x="31" y="13"/>
                    <a:pt x="33" y="7"/>
                    <a:pt x="36" y="0"/>
                  </a:cubicBezTo>
                  <a:cubicBezTo>
                    <a:pt x="28" y="5"/>
                    <a:pt x="20" y="9"/>
                    <a:pt x="12" y="14"/>
                  </a:cubicBezTo>
                  <a:cubicBezTo>
                    <a:pt x="12" y="17"/>
                    <a:pt x="11" y="21"/>
                    <a:pt x="10" y="25"/>
                  </a:cubicBezTo>
                  <a:cubicBezTo>
                    <a:pt x="10" y="25"/>
                    <a:pt x="10" y="25"/>
                    <a:pt x="10" y="26"/>
                  </a:cubicBezTo>
                  <a:cubicBezTo>
                    <a:pt x="10" y="26"/>
                    <a:pt x="10" y="26"/>
                    <a:pt x="10" y="26"/>
                  </a:cubicBezTo>
                  <a:cubicBezTo>
                    <a:pt x="10" y="26"/>
                    <a:pt x="10" y="26"/>
                    <a:pt x="10" y="26"/>
                  </a:cubicBezTo>
                  <a:cubicBezTo>
                    <a:pt x="8" y="35"/>
                    <a:pt x="7" y="43"/>
                    <a:pt x="6" y="52"/>
                  </a:cubicBezTo>
                  <a:cubicBezTo>
                    <a:pt x="2" y="81"/>
                    <a:pt x="0" y="109"/>
                    <a:pt x="2" y="128"/>
                  </a:cubicBezTo>
                  <a:cubicBezTo>
                    <a:pt x="2" y="128"/>
                    <a:pt x="2" y="128"/>
                    <a:pt x="2" y="128"/>
                  </a:cubicBezTo>
                  <a:cubicBezTo>
                    <a:pt x="2" y="130"/>
                    <a:pt x="2" y="132"/>
                    <a:pt x="3" y="134"/>
                  </a:cubicBezTo>
                  <a:cubicBezTo>
                    <a:pt x="3" y="134"/>
                    <a:pt x="3" y="135"/>
                    <a:pt x="3" y="136"/>
                  </a:cubicBezTo>
                  <a:cubicBezTo>
                    <a:pt x="4" y="140"/>
                    <a:pt x="5" y="144"/>
                    <a:pt x="6" y="146"/>
                  </a:cubicBezTo>
                  <a:cubicBezTo>
                    <a:pt x="6" y="146"/>
                    <a:pt x="6" y="146"/>
                    <a:pt x="6" y="146"/>
                  </a:cubicBezTo>
                  <a:cubicBezTo>
                    <a:pt x="6" y="146"/>
                    <a:pt x="6" y="146"/>
                    <a:pt x="6" y="146"/>
                  </a:cubicBezTo>
                  <a:cubicBezTo>
                    <a:pt x="7" y="146"/>
                    <a:pt x="7" y="147"/>
                    <a:pt x="7" y="147"/>
                  </a:cubicBezTo>
                  <a:cubicBezTo>
                    <a:pt x="7" y="147"/>
                    <a:pt x="7" y="146"/>
                    <a:pt x="7" y="146"/>
                  </a:cubicBezTo>
                  <a:cubicBezTo>
                    <a:pt x="8" y="148"/>
                    <a:pt x="9" y="149"/>
                    <a:pt x="10" y="150"/>
                  </a:cubicBezTo>
                  <a:cubicBezTo>
                    <a:pt x="11" y="151"/>
                    <a:pt x="10" y="151"/>
                    <a:pt x="10" y="150"/>
                  </a:cubicBezTo>
                  <a:cubicBezTo>
                    <a:pt x="9" y="149"/>
                    <a:pt x="8" y="148"/>
                    <a:pt x="7" y="147"/>
                  </a:cubicBezTo>
                  <a:cubicBezTo>
                    <a:pt x="8" y="148"/>
                    <a:pt x="8" y="149"/>
                    <a:pt x="9" y="150"/>
                  </a:cubicBezTo>
                  <a:cubicBezTo>
                    <a:pt x="9" y="151"/>
                    <a:pt x="10" y="152"/>
                    <a:pt x="10" y="153"/>
                  </a:cubicBezTo>
                  <a:cubicBezTo>
                    <a:pt x="11" y="156"/>
                    <a:pt x="13" y="160"/>
                    <a:pt x="14" y="164"/>
                  </a:cubicBezTo>
                  <a:cubicBezTo>
                    <a:pt x="19" y="162"/>
                    <a:pt x="24" y="159"/>
                    <a:pt x="29" y="156"/>
                  </a:cubicBezTo>
                  <a:cubicBezTo>
                    <a:pt x="29" y="153"/>
                    <a:pt x="30" y="150"/>
                    <a:pt x="30" y="147"/>
                  </a:cubicBezTo>
                  <a:cubicBezTo>
                    <a:pt x="30" y="147"/>
                    <a:pt x="30" y="146"/>
                    <a:pt x="30" y="146"/>
                  </a:cubicBezTo>
                  <a:cubicBezTo>
                    <a:pt x="30" y="144"/>
                    <a:pt x="31" y="142"/>
                    <a:pt x="31" y="140"/>
                  </a:cubicBezTo>
                  <a:cubicBezTo>
                    <a:pt x="31" y="139"/>
                    <a:pt x="31" y="138"/>
                    <a:pt x="31" y="137"/>
                  </a:cubicBezTo>
                  <a:cubicBezTo>
                    <a:pt x="32" y="133"/>
                    <a:pt x="33" y="128"/>
                    <a:pt x="34" y="124"/>
                  </a:cubicBezTo>
                  <a:cubicBezTo>
                    <a:pt x="34" y="123"/>
                    <a:pt x="34" y="123"/>
                    <a:pt x="34" y="122"/>
                  </a:cubicBezTo>
                  <a:cubicBezTo>
                    <a:pt x="35" y="120"/>
                    <a:pt x="35" y="119"/>
                    <a:pt x="35" y="117"/>
                  </a:cubicBezTo>
                  <a:cubicBezTo>
                    <a:pt x="39" y="100"/>
                    <a:pt x="43" y="88"/>
                    <a:pt x="42" y="87"/>
                  </a:cubicBezTo>
                  <a:cubicBezTo>
                    <a:pt x="41" y="83"/>
                    <a:pt x="39" y="82"/>
                    <a:pt x="38" y="81"/>
                  </a:cubicBezTo>
                  <a:cubicBezTo>
                    <a:pt x="38" y="82"/>
                    <a:pt x="38" y="82"/>
                    <a:pt x="38" y="82"/>
                  </a:cubicBezTo>
                  <a:cubicBezTo>
                    <a:pt x="18" y="79"/>
                    <a:pt x="27" y="78"/>
                    <a:pt x="34" y="74"/>
                  </a:cubicBezTo>
                  <a:moveTo>
                    <a:pt x="27" y="65"/>
                  </a:moveTo>
                  <a:cubicBezTo>
                    <a:pt x="27" y="65"/>
                    <a:pt x="28" y="65"/>
                    <a:pt x="28" y="65"/>
                  </a:cubicBezTo>
                  <a:cubicBezTo>
                    <a:pt x="31" y="65"/>
                    <a:pt x="34" y="64"/>
                    <a:pt x="36" y="61"/>
                  </a:cubicBezTo>
                  <a:cubicBezTo>
                    <a:pt x="28" y="61"/>
                    <a:pt x="28" y="64"/>
                    <a:pt x="27" y="65"/>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762">
              <a:extLst>
                <a:ext uri="{FF2B5EF4-FFF2-40B4-BE49-F238E27FC236}">
                  <a16:creationId xmlns:a16="http://schemas.microsoft.com/office/drawing/2014/main" id="{2F91BCC2-09AF-4A54-99E1-1B6003254A1E}"/>
                </a:ext>
              </a:extLst>
            </p:cNvPr>
            <p:cNvSpPr>
              <a:spLocks noEditPoints="1"/>
            </p:cNvSpPr>
            <p:nvPr userDrawn="1"/>
          </p:nvSpPr>
          <p:spPr bwMode="auto">
            <a:xfrm>
              <a:off x="3050" y="2268"/>
              <a:ext cx="61" cy="201"/>
            </a:xfrm>
            <a:custGeom>
              <a:avLst/>
              <a:gdLst>
                <a:gd name="T0" fmla="*/ 6 w 43"/>
                <a:gd name="T1" fmla="*/ 125 h 140"/>
                <a:gd name="T2" fmla="*/ 6 w 43"/>
                <a:gd name="T3" fmla="*/ 125 h 140"/>
                <a:gd name="T4" fmla="*/ 6 w 43"/>
                <a:gd name="T5" fmla="*/ 125 h 140"/>
                <a:gd name="T6" fmla="*/ 6 w 43"/>
                <a:gd name="T7" fmla="*/ 125 h 140"/>
                <a:gd name="T8" fmla="*/ 33 w 43"/>
                <a:gd name="T9" fmla="*/ 63 h 140"/>
                <a:gd name="T10" fmla="*/ 30 w 43"/>
                <a:gd name="T11" fmla="*/ 48 h 140"/>
                <a:gd name="T12" fmla="*/ 40 w 43"/>
                <a:gd name="T13" fmla="*/ 30 h 140"/>
                <a:gd name="T14" fmla="*/ 38 w 43"/>
                <a:gd name="T15" fmla="*/ 13 h 140"/>
                <a:gd name="T16" fmla="*/ 38 w 43"/>
                <a:gd name="T17" fmla="*/ 12 h 140"/>
                <a:gd name="T18" fmla="*/ 36 w 43"/>
                <a:gd name="T19" fmla="*/ 1 h 140"/>
                <a:gd name="T20" fmla="*/ 35 w 43"/>
                <a:gd name="T21" fmla="*/ 0 h 140"/>
                <a:gd name="T22" fmla="*/ 12 w 43"/>
                <a:gd name="T23" fmla="*/ 12 h 140"/>
                <a:gd name="T24" fmla="*/ 10 w 43"/>
                <a:gd name="T25" fmla="*/ 21 h 140"/>
                <a:gd name="T26" fmla="*/ 9 w 43"/>
                <a:gd name="T27" fmla="*/ 22 h 140"/>
                <a:gd name="T28" fmla="*/ 9 w 43"/>
                <a:gd name="T29" fmla="*/ 22 h 140"/>
                <a:gd name="T30" fmla="*/ 9 w 43"/>
                <a:gd name="T31" fmla="*/ 22 h 140"/>
                <a:gd name="T32" fmla="*/ 5 w 43"/>
                <a:gd name="T33" fmla="*/ 44 h 140"/>
                <a:gd name="T34" fmla="*/ 1 w 43"/>
                <a:gd name="T35" fmla="*/ 109 h 140"/>
                <a:gd name="T36" fmla="*/ 1 w 43"/>
                <a:gd name="T37" fmla="*/ 109 h 140"/>
                <a:gd name="T38" fmla="*/ 2 w 43"/>
                <a:gd name="T39" fmla="*/ 114 h 140"/>
                <a:gd name="T40" fmla="*/ 2 w 43"/>
                <a:gd name="T41" fmla="*/ 116 h 140"/>
                <a:gd name="T42" fmla="*/ 6 w 43"/>
                <a:gd name="T43" fmla="*/ 125 h 140"/>
                <a:gd name="T44" fmla="*/ 6 w 43"/>
                <a:gd name="T45" fmla="*/ 125 h 140"/>
                <a:gd name="T46" fmla="*/ 6 w 43"/>
                <a:gd name="T47" fmla="*/ 125 h 140"/>
                <a:gd name="T48" fmla="*/ 6 w 43"/>
                <a:gd name="T49" fmla="*/ 125 h 140"/>
                <a:gd name="T50" fmla="*/ 6 w 43"/>
                <a:gd name="T51" fmla="*/ 125 h 140"/>
                <a:gd name="T52" fmla="*/ 9 w 43"/>
                <a:gd name="T53" fmla="*/ 128 h 140"/>
                <a:gd name="T54" fmla="*/ 9 w 43"/>
                <a:gd name="T55" fmla="*/ 128 h 140"/>
                <a:gd name="T56" fmla="*/ 7 w 43"/>
                <a:gd name="T57" fmla="*/ 126 h 140"/>
                <a:gd name="T58" fmla="*/ 8 w 43"/>
                <a:gd name="T59" fmla="*/ 128 h 140"/>
                <a:gd name="T60" fmla="*/ 9 w 43"/>
                <a:gd name="T61" fmla="*/ 130 h 140"/>
                <a:gd name="T62" fmla="*/ 13 w 43"/>
                <a:gd name="T63" fmla="*/ 140 h 140"/>
                <a:gd name="T64" fmla="*/ 29 w 43"/>
                <a:gd name="T65" fmla="*/ 133 h 140"/>
                <a:gd name="T66" fmla="*/ 30 w 43"/>
                <a:gd name="T67" fmla="*/ 125 h 140"/>
                <a:gd name="T68" fmla="*/ 30 w 43"/>
                <a:gd name="T69" fmla="*/ 125 h 140"/>
                <a:gd name="T70" fmla="*/ 31 w 43"/>
                <a:gd name="T71" fmla="*/ 119 h 140"/>
                <a:gd name="T72" fmla="*/ 31 w 43"/>
                <a:gd name="T73" fmla="*/ 117 h 140"/>
                <a:gd name="T74" fmla="*/ 33 w 43"/>
                <a:gd name="T75" fmla="*/ 106 h 140"/>
                <a:gd name="T76" fmla="*/ 34 w 43"/>
                <a:gd name="T77" fmla="*/ 104 h 140"/>
                <a:gd name="T78" fmla="*/ 35 w 43"/>
                <a:gd name="T79" fmla="*/ 100 h 140"/>
                <a:gd name="T80" fmla="*/ 42 w 43"/>
                <a:gd name="T81" fmla="*/ 74 h 140"/>
                <a:gd name="T82" fmla="*/ 37 w 43"/>
                <a:gd name="T83" fmla="*/ 69 h 140"/>
                <a:gd name="T84" fmla="*/ 37 w 43"/>
                <a:gd name="T85" fmla="*/ 70 h 140"/>
                <a:gd name="T86" fmla="*/ 33 w 43"/>
                <a:gd name="T87" fmla="*/ 63 h 140"/>
                <a:gd name="T88" fmla="*/ 26 w 43"/>
                <a:gd name="T89" fmla="*/ 55 h 140"/>
                <a:gd name="T90" fmla="*/ 28 w 43"/>
                <a:gd name="T91" fmla="*/ 55 h 140"/>
                <a:gd name="T92" fmla="*/ 36 w 43"/>
                <a:gd name="T93" fmla="*/ 52 h 140"/>
                <a:gd name="T94" fmla="*/ 26 w 43"/>
                <a:gd name="T95" fmla="*/ 5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140">
                  <a:moveTo>
                    <a:pt x="6" y="125"/>
                  </a:moveTo>
                  <a:cubicBezTo>
                    <a:pt x="6" y="125"/>
                    <a:pt x="6" y="125"/>
                    <a:pt x="6" y="125"/>
                  </a:cubicBezTo>
                  <a:cubicBezTo>
                    <a:pt x="6" y="125"/>
                    <a:pt x="6" y="125"/>
                    <a:pt x="6" y="125"/>
                  </a:cubicBezTo>
                  <a:cubicBezTo>
                    <a:pt x="6" y="125"/>
                    <a:pt x="6" y="125"/>
                    <a:pt x="6" y="125"/>
                  </a:cubicBezTo>
                  <a:close/>
                  <a:moveTo>
                    <a:pt x="33" y="63"/>
                  </a:moveTo>
                  <a:cubicBezTo>
                    <a:pt x="39" y="60"/>
                    <a:pt x="43" y="56"/>
                    <a:pt x="30" y="48"/>
                  </a:cubicBezTo>
                  <a:cubicBezTo>
                    <a:pt x="39" y="47"/>
                    <a:pt x="41" y="39"/>
                    <a:pt x="40" y="30"/>
                  </a:cubicBezTo>
                  <a:cubicBezTo>
                    <a:pt x="40" y="24"/>
                    <a:pt x="39" y="18"/>
                    <a:pt x="38" y="13"/>
                  </a:cubicBezTo>
                  <a:cubicBezTo>
                    <a:pt x="38" y="12"/>
                    <a:pt x="38" y="12"/>
                    <a:pt x="38" y="12"/>
                  </a:cubicBezTo>
                  <a:cubicBezTo>
                    <a:pt x="37" y="7"/>
                    <a:pt x="36" y="4"/>
                    <a:pt x="36" y="1"/>
                  </a:cubicBezTo>
                  <a:cubicBezTo>
                    <a:pt x="30" y="11"/>
                    <a:pt x="33" y="6"/>
                    <a:pt x="35" y="0"/>
                  </a:cubicBezTo>
                  <a:cubicBezTo>
                    <a:pt x="27" y="4"/>
                    <a:pt x="20" y="8"/>
                    <a:pt x="12" y="12"/>
                  </a:cubicBezTo>
                  <a:cubicBezTo>
                    <a:pt x="11" y="15"/>
                    <a:pt x="10" y="18"/>
                    <a:pt x="10" y="21"/>
                  </a:cubicBezTo>
                  <a:cubicBezTo>
                    <a:pt x="10" y="21"/>
                    <a:pt x="9" y="22"/>
                    <a:pt x="9" y="22"/>
                  </a:cubicBezTo>
                  <a:cubicBezTo>
                    <a:pt x="9" y="22"/>
                    <a:pt x="9" y="22"/>
                    <a:pt x="9" y="22"/>
                  </a:cubicBezTo>
                  <a:cubicBezTo>
                    <a:pt x="9" y="22"/>
                    <a:pt x="9" y="22"/>
                    <a:pt x="9" y="22"/>
                  </a:cubicBezTo>
                  <a:cubicBezTo>
                    <a:pt x="8" y="30"/>
                    <a:pt x="6" y="37"/>
                    <a:pt x="5" y="44"/>
                  </a:cubicBezTo>
                  <a:cubicBezTo>
                    <a:pt x="1" y="69"/>
                    <a:pt x="0" y="93"/>
                    <a:pt x="1" y="109"/>
                  </a:cubicBezTo>
                  <a:cubicBezTo>
                    <a:pt x="1" y="109"/>
                    <a:pt x="1" y="109"/>
                    <a:pt x="1" y="109"/>
                  </a:cubicBezTo>
                  <a:cubicBezTo>
                    <a:pt x="2" y="111"/>
                    <a:pt x="2" y="113"/>
                    <a:pt x="2" y="114"/>
                  </a:cubicBezTo>
                  <a:cubicBezTo>
                    <a:pt x="2" y="115"/>
                    <a:pt x="2" y="115"/>
                    <a:pt x="2" y="116"/>
                  </a:cubicBezTo>
                  <a:cubicBezTo>
                    <a:pt x="3" y="120"/>
                    <a:pt x="4" y="123"/>
                    <a:pt x="6" y="125"/>
                  </a:cubicBezTo>
                  <a:cubicBezTo>
                    <a:pt x="6" y="125"/>
                    <a:pt x="6" y="125"/>
                    <a:pt x="6" y="125"/>
                  </a:cubicBezTo>
                  <a:cubicBezTo>
                    <a:pt x="6" y="125"/>
                    <a:pt x="6" y="125"/>
                    <a:pt x="6" y="125"/>
                  </a:cubicBezTo>
                  <a:cubicBezTo>
                    <a:pt x="6" y="125"/>
                    <a:pt x="6" y="125"/>
                    <a:pt x="6" y="125"/>
                  </a:cubicBezTo>
                  <a:cubicBezTo>
                    <a:pt x="6" y="125"/>
                    <a:pt x="6" y="125"/>
                    <a:pt x="6" y="125"/>
                  </a:cubicBezTo>
                  <a:cubicBezTo>
                    <a:pt x="8" y="127"/>
                    <a:pt x="9" y="127"/>
                    <a:pt x="9" y="128"/>
                  </a:cubicBezTo>
                  <a:cubicBezTo>
                    <a:pt x="10" y="129"/>
                    <a:pt x="10" y="129"/>
                    <a:pt x="9" y="128"/>
                  </a:cubicBezTo>
                  <a:cubicBezTo>
                    <a:pt x="9" y="127"/>
                    <a:pt x="7" y="126"/>
                    <a:pt x="7" y="126"/>
                  </a:cubicBezTo>
                  <a:cubicBezTo>
                    <a:pt x="7" y="126"/>
                    <a:pt x="8" y="127"/>
                    <a:pt x="8" y="128"/>
                  </a:cubicBezTo>
                  <a:cubicBezTo>
                    <a:pt x="9" y="129"/>
                    <a:pt x="9" y="129"/>
                    <a:pt x="9" y="130"/>
                  </a:cubicBezTo>
                  <a:cubicBezTo>
                    <a:pt x="11" y="133"/>
                    <a:pt x="12" y="137"/>
                    <a:pt x="13" y="140"/>
                  </a:cubicBezTo>
                  <a:cubicBezTo>
                    <a:pt x="18" y="138"/>
                    <a:pt x="24" y="136"/>
                    <a:pt x="29" y="133"/>
                  </a:cubicBezTo>
                  <a:cubicBezTo>
                    <a:pt x="29" y="130"/>
                    <a:pt x="29" y="128"/>
                    <a:pt x="30" y="125"/>
                  </a:cubicBezTo>
                  <a:cubicBezTo>
                    <a:pt x="30" y="125"/>
                    <a:pt x="30" y="125"/>
                    <a:pt x="30" y="125"/>
                  </a:cubicBezTo>
                  <a:cubicBezTo>
                    <a:pt x="30" y="123"/>
                    <a:pt x="30" y="121"/>
                    <a:pt x="31" y="119"/>
                  </a:cubicBezTo>
                  <a:cubicBezTo>
                    <a:pt x="31" y="119"/>
                    <a:pt x="31" y="118"/>
                    <a:pt x="31" y="117"/>
                  </a:cubicBezTo>
                  <a:cubicBezTo>
                    <a:pt x="32" y="113"/>
                    <a:pt x="32" y="110"/>
                    <a:pt x="33" y="106"/>
                  </a:cubicBezTo>
                  <a:cubicBezTo>
                    <a:pt x="34" y="105"/>
                    <a:pt x="34" y="105"/>
                    <a:pt x="34" y="104"/>
                  </a:cubicBezTo>
                  <a:cubicBezTo>
                    <a:pt x="34" y="103"/>
                    <a:pt x="35" y="101"/>
                    <a:pt x="35" y="100"/>
                  </a:cubicBezTo>
                  <a:cubicBezTo>
                    <a:pt x="39" y="86"/>
                    <a:pt x="42" y="75"/>
                    <a:pt x="42" y="74"/>
                  </a:cubicBezTo>
                  <a:cubicBezTo>
                    <a:pt x="40" y="71"/>
                    <a:pt x="39" y="70"/>
                    <a:pt x="37" y="69"/>
                  </a:cubicBezTo>
                  <a:cubicBezTo>
                    <a:pt x="38" y="70"/>
                    <a:pt x="38" y="70"/>
                    <a:pt x="37" y="70"/>
                  </a:cubicBezTo>
                  <a:cubicBezTo>
                    <a:pt x="18" y="68"/>
                    <a:pt x="26" y="66"/>
                    <a:pt x="33" y="63"/>
                  </a:cubicBezTo>
                  <a:moveTo>
                    <a:pt x="26" y="55"/>
                  </a:moveTo>
                  <a:cubicBezTo>
                    <a:pt x="27" y="55"/>
                    <a:pt x="27" y="55"/>
                    <a:pt x="28" y="55"/>
                  </a:cubicBezTo>
                  <a:cubicBezTo>
                    <a:pt x="31" y="55"/>
                    <a:pt x="33" y="54"/>
                    <a:pt x="36" y="52"/>
                  </a:cubicBezTo>
                  <a:cubicBezTo>
                    <a:pt x="27" y="52"/>
                    <a:pt x="27" y="55"/>
                    <a:pt x="26" y="55"/>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763">
              <a:extLst>
                <a:ext uri="{FF2B5EF4-FFF2-40B4-BE49-F238E27FC236}">
                  <a16:creationId xmlns:a16="http://schemas.microsoft.com/office/drawing/2014/main" id="{3C4E6089-DA8C-469E-83B8-46BD90EA4539}"/>
                </a:ext>
              </a:extLst>
            </p:cNvPr>
            <p:cNvSpPr>
              <a:spLocks noEditPoints="1"/>
            </p:cNvSpPr>
            <p:nvPr userDrawn="1"/>
          </p:nvSpPr>
          <p:spPr bwMode="auto">
            <a:xfrm>
              <a:off x="3307" y="2087"/>
              <a:ext cx="62" cy="201"/>
            </a:xfrm>
            <a:custGeom>
              <a:avLst/>
              <a:gdLst>
                <a:gd name="T0" fmla="*/ 6 w 43"/>
                <a:gd name="T1" fmla="*/ 125 h 140"/>
                <a:gd name="T2" fmla="*/ 6 w 43"/>
                <a:gd name="T3" fmla="*/ 125 h 140"/>
                <a:gd name="T4" fmla="*/ 7 w 43"/>
                <a:gd name="T5" fmla="*/ 125 h 140"/>
                <a:gd name="T6" fmla="*/ 6 w 43"/>
                <a:gd name="T7" fmla="*/ 125 h 140"/>
                <a:gd name="T8" fmla="*/ 34 w 43"/>
                <a:gd name="T9" fmla="*/ 63 h 140"/>
                <a:gd name="T10" fmla="*/ 31 w 43"/>
                <a:gd name="T11" fmla="*/ 49 h 140"/>
                <a:gd name="T12" fmla="*/ 41 w 43"/>
                <a:gd name="T13" fmla="*/ 30 h 140"/>
                <a:gd name="T14" fmla="*/ 38 w 43"/>
                <a:gd name="T15" fmla="*/ 13 h 140"/>
                <a:gd name="T16" fmla="*/ 38 w 43"/>
                <a:gd name="T17" fmla="*/ 12 h 140"/>
                <a:gd name="T18" fmla="*/ 37 w 43"/>
                <a:gd name="T19" fmla="*/ 1 h 140"/>
                <a:gd name="T20" fmla="*/ 35 w 43"/>
                <a:gd name="T21" fmla="*/ 0 h 140"/>
                <a:gd name="T22" fmla="*/ 12 w 43"/>
                <a:gd name="T23" fmla="*/ 12 h 140"/>
                <a:gd name="T24" fmla="*/ 10 w 43"/>
                <a:gd name="T25" fmla="*/ 21 h 140"/>
                <a:gd name="T26" fmla="*/ 10 w 43"/>
                <a:gd name="T27" fmla="*/ 22 h 140"/>
                <a:gd name="T28" fmla="*/ 10 w 43"/>
                <a:gd name="T29" fmla="*/ 22 h 140"/>
                <a:gd name="T30" fmla="*/ 10 w 43"/>
                <a:gd name="T31" fmla="*/ 22 h 140"/>
                <a:gd name="T32" fmla="*/ 6 w 43"/>
                <a:gd name="T33" fmla="*/ 44 h 140"/>
                <a:gd name="T34" fmla="*/ 2 w 43"/>
                <a:gd name="T35" fmla="*/ 109 h 140"/>
                <a:gd name="T36" fmla="*/ 2 w 43"/>
                <a:gd name="T37" fmla="*/ 109 h 140"/>
                <a:gd name="T38" fmla="*/ 2 w 43"/>
                <a:gd name="T39" fmla="*/ 114 h 140"/>
                <a:gd name="T40" fmla="*/ 3 w 43"/>
                <a:gd name="T41" fmla="*/ 116 h 140"/>
                <a:gd name="T42" fmla="*/ 6 w 43"/>
                <a:gd name="T43" fmla="*/ 125 h 140"/>
                <a:gd name="T44" fmla="*/ 6 w 43"/>
                <a:gd name="T45" fmla="*/ 125 h 140"/>
                <a:gd name="T46" fmla="*/ 6 w 43"/>
                <a:gd name="T47" fmla="*/ 125 h 140"/>
                <a:gd name="T48" fmla="*/ 7 w 43"/>
                <a:gd name="T49" fmla="*/ 125 h 140"/>
                <a:gd name="T50" fmla="*/ 6 w 43"/>
                <a:gd name="T51" fmla="*/ 125 h 140"/>
                <a:gd name="T52" fmla="*/ 10 w 43"/>
                <a:gd name="T53" fmla="*/ 128 h 140"/>
                <a:gd name="T54" fmla="*/ 10 w 43"/>
                <a:gd name="T55" fmla="*/ 128 h 140"/>
                <a:gd name="T56" fmla="*/ 7 w 43"/>
                <a:gd name="T57" fmla="*/ 126 h 140"/>
                <a:gd name="T58" fmla="*/ 9 w 43"/>
                <a:gd name="T59" fmla="*/ 128 h 140"/>
                <a:gd name="T60" fmla="*/ 10 w 43"/>
                <a:gd name="T61" fmla="*/ 130 h 140"/>
                <a:gd name="T62" fmla="*/ 14 w 43"/>
                <a:gd name="T63" fmla="*/ 140 h 140"/>
                <a:gd name="T64" fmla="*/ 29 w 43"/>
                <a:gd name="T65" fmla="*/ 133 h 140"/>
                <a:gd name="T66" fmla="*/ 30 w 43"/>
                <a:gd name="T67" fmla="*/ 125 h 140"/>
                <a:gd name="T68" fmla="*/ 30 w 43"/>
                <a:gd name="T69" fmla="*/ 125 h 140"/>
                <a:gd name="T70" fmla="*/ 31 w 43"/>
                <a:gd name="T71" fmla="*/ 119 h 140"/>
                <a:gd name="T72" fmla="*/ 31 w 43"/>
                <a:gd name="T73" fmla="*/ 117 h 140"/>
                <a:gd name="T74" fmla="*/ 34 w 43"/>
                <a:gd name="T75" fmla="*/ 106 h 140"/>
                <a:gd name="T76" fmla="*/ 34 w 43"/>
                <a:gd name="T77" fmla="*/ 104 h 140"/>
                <a:gd name="T78" fmla="*/ 35 w 43"/>
                <a:gd name="T79" fmla="*/ 100 h 140"/>
                <a:gd name="T80" fmla="*/ 42 w 43"/>
                <a:gd name="T81" fmla="*/ 74 h 140"/>
                <a:gd name="T82" fmla="*/ 38 w 43"/>
                <a:gd name="T83" fmla="*/ 69 h 140"/>
                <a:gd name="T84" fmla="*/ 38 w 43"/>
                <a:gd name="T85" fmla="*/ 70 h 140"/>
                <a:gd name="T86" fmla="*/ 33 w 43"/>
                <a:gd name="T87" fmla="*/ 63 h 140"/>
                <a:gd name="T88" fmla="*/ 27 w 43"/>
                <a:gd name="T89" fmla="*/ 55 h 140"/>
                <a:gd name="T90" fmla="*/ 28 w 43"/>
                <a:gd name="T91" fmla="*/ 55 h 140"/>
                <a:gd name="T92" fmla="*/ 36 w 43"/>
                <a:gd name="T93" fmla="*/ 52 h 140"/>
                <a:gd name="T94" fmla="*/ 27 w 43"/>
                <a:gd name="T95" fmla="*/ 5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140">
                  <a:moveTo>
                    <a:pt x="6" y="125"/>
                  </a:moveTo>
                  <a:cubicBezTo>
                    <a:pt x="6" y="125"/>
                    <a:pt x="6" y="125"/>
                    <a:pt x="6" y="125"/>
                  </a:cubicBezTo>
                  <a:cubicBezTo>
                    <a:pt x="6" y="125"/>
                    <a:pt x="6" y="125"/>
                    <a:pt x="7" y="125"/>
                  </a:cubicBezTo>
                  <a:cubicBezTo>
                    <a:pt x="7" y="125"/>
                    <a:pt x="6" y="125"/>
                    <a:pt x="6" y="125"/>
                  </a:cubicBezTo>
                  <a:close/>
                  <a:moveTo>
                    <a:pt x="34" y="63"/>
                  </a:moveTo>
                  <a:cubicBezTo>
                    <a:pt x="39" y="60"/>
                    <a:pt x="43" y="56"/>
                    <a:pt x="31" y="49"/>
                  </a:cubicBezTo>
                  <a:cubicBezTo>
                    <a:pt x="39" y="47"/>
                    <a:pt x="41" y="39"/>
                    <a:pt x="41" y="30"/>
                  </a:cubicBezTo>
                  <a:cubicBezTo>
                    <a:pt x="40" y="24"/>
                    <a:pt x="39" y="18"/>
                    <a:pt x="38" y="13"/>
                  </a:cubicBezTo>
                  <a:cubicBezTo>
                    <a:pt x="38" y="12"/>
                    <a:pt x="38" y="12"/>
                    <a:pt x="38" y="12"/>
                  </a:cubicBezTo>
                  <a:cubicBezTo>
                    <a:pt x="37" y="7"/>
                    <a:pt x="37" y="4"/>
                    <a:pt x="37" y="1"/>
                  </a:cubicBezTo>
                  <a:cubicBezTo>
                    <a:pt x="31" y="11"/>
                    <a:pt x="33" y="6"/>
                    <a:pt x="35" y="0"/>
                  </a:cubicBezTo>
                  <a:cubicBezTo>
                    <a:pt x="28" y="4"/>
                    <a:pt x="20" y="8"/>
                    <a:pt x="12" y="12"/>
                  </a:cubicBezTo>
                  <a:cubicBezTo>
                    <a:pt x="11" y="15"/>
                    <a:pt x="11" y="18"/>
                    <a:pt x="10" y="21"/>
                  </a:cubicBezTo>
                  <a:cubicBezTo>
                    <a:pt x="10" y="21"/>
                    <a:pt x="10" y="22"/>
                    <a:pt x="10" y="22"/>
                  </a:cubicBezTo>
                  <a:cubicBezTo>
                    <a:pt x="10" y="22"/>
                    <a:pt x="10" y="22"/>
                    <a:pt x="10" y="22"/>
                  </a:cubicBezTo>
                  <a:cubicBezTo>
                    <a:pt x="10" y="22"/>
                    <a:pt x="10" y="22"/>
                    <a:pt x="10" y="22"/>
                  </a:cubicBezTo>
                  <a:cubicBezTo>
                    <a:pt x="8" y="30"/>
                    <a:pt x="7" y="37"/>
                    <a:pt x="6" y="44"/>
                  </a:cubicBezTo>
                  <a:cubicBezTo>
                    <a:pt x="2" y="69"/>
                    <a:pt x="0" y="93"/>
                    <a:pt x="2" y="109"/>
                  </a:cubicBezTo>
                  <a:cubicBezTo>
                    <a:pt x="2" y="109"/>
                    <a:pt x="2" y="109"/>
                    <a:pt x="2" y="109"/>
                  </a:cubicBezTo>
                  <a:cubicBezTo>
                    <a:pt x="2" y="111"/>
                    <a:pt x="2" y="113"/>
                    <a:pt x="2" y="114"/>
                  </a:cubicBezTo>
                  <a:cubicBezTo>
                    <a:pt x="3" y="115"/>
                    <a:pt x="3" y="115"/>
                    <a:pt x="3" y="116"/>
                  </a:cubicBezTo>
                  <a:cubicBezTo>
                    <a:pt x="4" y="120"/>
                    <a:pt x="5" y="123"/>
                    <a:pt x="6" y="125"/>
                  </a:cubicBezTo>
                  <a:cubicBezTo>
                    <a:pt x="6" y="125"/>
                    <a:pt x="6" y="125"/>
                    <a:pt x="6" y="125"/>
                  </a:cubicBezTo>
                  <a:cubicBezTo>
                    <a:pt x="6" y="125"/>
                    <a:pt x="6" y="125"/>
                    <a:pt x="6" y="125"/>
                  </a:cubicBezTo>
                  <a:cubicBezTo>
                    <a:pt x="6" y="125"/>
                    <a:pt x="6" y="125"/>
                    <a:pt x="7" y="125"/>
                  </a:cubicBezTo>
                  <a:cubicBezTo>
                    <a:pt x="7" y="125"/>
                    <a:pt x="6" y="125"/>
                    <a:pt x="6" y="125"/>
                  </a:cubicBezTo>
                  <a:cubicBezTo>
                    <a:pt x="8" y="127"/>
                    <a:pt x="9" y="127"/>
                    <a:pt x="10" y="128"/>
                  </a:cubicBezTo>
                  <a:cubicBezTo>
                    <a:pt x="11" y="129"/>
                    <a:pt x="10" y="129"/>
                    <a:pt x="10" y="128"/>
                  </a:cubicBezTo>
                  <a:cubicBezTo>
                    <a:pt x="9" y="127"/>
                    <a:pt x="8" y="126"/>
                    <a:pt x="7" y="126"/>
                  </a:cubicBezTo>
                  <a:cubicBezTo>
                    <a:pt x="8" y="126"/>
                    <a:pt x="8" y="127"/>
                    <a:pt x="9" y="128"/>
                  </a:cubicBezTo>
                  <a:cubicBezTo>
                    <a:pt x="9" y="129"/>
                    <a:pt x="10" y="130"/>
                    <a:pt x="10" y="130"/>
                  </a:cubicBezTo>
                  <a:cubicBezTo>
                    <a:pt x="11" y="133"/>
                    <a:pt x="12" y="137"/>
                    <a:pt x="14" y="140"/>
                  </a:cubicBezTo>
                  <a:cubicBezTo>
                    <a:pt x="19" y="138"/>
                    <a:pt x="24" y="136"/>
                    <a:pt x="29" y="133"/>
                  </a:cubicBezTo>
                  <a:cubicBezTo>
                    <a:pt x="29" y="130"/>
                    <a:pt x="30" y="128"/>
                    <a:pt x="30" y="125"/>
                  </a:cubicBezTo>
                  <a:cubicBezTo>
                    <a:pt x="30" y="125"/>
                    <a:pt x="30" y="125"/>
                    <a:pt x="30" y="125"/>
                  </a:cubicBezTo>
                  <a:cubicBezTo>
                    <a:pt x="30" y="123"/>
                    <a:pt x="31" y="121"/>
                    <a:pt x="31" y="119"/>
                  </a:cubicBezTo>
                  <a:cubicBezTo>
                    <a:pt x="31" y="119"/>
                    <a:pt x="31" y="118"/>
                    <a:pt x="31" y="117"/>
                  </a:cubicBezTo>
                  <a:cubicBezTo>
                    <a:pt x="32" y="114"/>
                    <a:pt x="33" y="110"/>
                    <a:pt x="34" y="106"/>
                  </a:cubicBezTo>
                  <a:cubicBezTo>
                    <a:pt x="34" y="105"/>
                    <a:pt x="34" y="105"/>
                    <a:pt x="34" y="104"/>
                  </a:cubicBezTo>
                  <a:cubicBezTo>
                    <a:pt x="35" y="103"/>
                    <a:pt x="35" y="101"/>
                    <a:pt x="35" y="100"/>
                  </a:cubicBezTo>
                  <a:cubicBezTo>
                    <a:pt x="39" y="86"/>
                    <a:pt x="43" y="75"/>
                    <a:pt x="42" y="74"/>
                  </a:cubicBezTo>
                  <a:cubicBezTo>
                    <a:pt x="41" y="71"/>
                    <a:pt x="39" y="70"/>
                    <a:pt x="38" y="69"/>
                  </a:cubicBezTo>
                  <a:cubicBezTo>
                    <a:pt x="38" y="70"/>
                    <a:pt x="38" y="70"/>
                    <a:pt x="38" y="70"/>
                  </a:cubicBezTo>
                  <a:cubicBezTo>
                    <a:pt x="18" y="68"/>
                    <a:pt x="27" y="66"/>
                    <a:pt x="33" y="63"/>
                  </a:cubicBezTo>
                  <a:moveTo>
                    <a:pt x="27" y="55"/>
                  </a:moveTo>
                  <a:cubicBezTo>
                    <a:pt x="27" y="55"/>
                    <a:pt x="28" y="55"/>
                    <a:pt x="28" y="55"/>
                  </a:cubicBezTo>
                  <a:cubicBezTo>
                    <a:pt x="31" y="55"/>
                    <a:pt x="34" y="54"/>
                    <a:pt x="36" y="52"/>
                  </a:cubicBezTo>
                  <a:cubicBezTo>
                    <a:pt x="28" y="52"/>
                    <a:pt x="28" y="55"/>
                    <a:pt x="27" y="55"/>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764">
              <a:extLst>
                <a:ext uri="{FF2B5EF4-FFF2-40B4-BE49-F238E27FC236}">
                  <a16:creationId xmlns:a16="http://schemas.microsoft.com/office/drawing/2014/main" id="{77AA0EEE-C691-4644-A4EE-11F4F8922ECC}"/>
                </a:ext>
              </a:extLst>
            </p:cNvPr>
            <p:cNvSpPr>
              <a:spLocks noEditPoints="1"/>
            </p:cNvSpPr>
            <p:nvPr userDrawn="1"/>
          </p:nvSpPr>
          <p:spPr bwMode="auto">
            <a:xfrm>
              <a:off x="3612" y="1810"/>
              <a:ext cx="63" cy="193"/>
            </a:xfrm>
            <a:custGeom>
              <a:avLst/>
              <a:gdLst>
                <a:gd name="T0" fmla="*/ 7 w 44"/>
                <a:gd name="T1" fmla="*/ 119 h 134"/>
                <a:gd name="T2" fmla="*/ 7 w 44"/>
                <a:gd name="T3" fmla="*/ 119 h 134"/>
                <a:gd name="T4" fmla="*/ 7 w 44"/>
                <a:gd name="T5" fmla="*/ 119 h 134"/>
                <a:gd name="T6" fmla="*/ 7 w 44"/>
                <a:gd name="T7" fmla="*/ 119 h 134"/>
                <a:gd name="T8" fmla="*/ 34 w 44"/>
                <a:gd name="T9" fmla="*/ 60 h 134"/>
                <a:gd name="T10" fmla="*/ 31 w 44"/>
                <a:gd name="T11" fmla="*/ 46 h 134"/>
                <a:gd name="T12" fmla="*/ 41 w 44"/>
                <a:gd name="T13" fmla="*/ 28 h 134"/>
                <a:gd name="T14" fmla="*/ 39 w 44"/>
                <a:gd name="T15" fmla="*/ 12 h 134"/>
                <a:gd name="T16" fmla="*/ 38 w 44"/>
                <a:gd name="T17" fmla="*/ 11 h 134"/>
                <a:gd name="T18" fmla="*/ 37 w 44"/>
                <a:gd name="T19" fmla="*/ 1 h 134"/>
                <a:gd name="T20" fmla="*/ 36 w 44"/>
                <a:gd name="T21" fmla="*/ 0 h 134"/>
                <a:gd name="T22" fmla="*/ 13 w 44"/>
                <a:gd name="T23" fmla="*/ 10 h 134"/>
                <a:gd name="T24" fmla="*/ 10 w 44"/>
                <a:gd name="T25" fmla="*/ 19 h 134"/>
                <a:gd name="T26" fmla="*/ 10 w 44"/>
                <a:gd name="T27" fmla="*/ 20 h 134"/>
                <a:gd name="T28" fmla="*/ 10 w 44"/>
                <a:gd name="T29" fmla="*/ 21 h 134"/>
                <a:gd name="T30" fmla="*/ 10 w 44"/>
                <a:gd name="T31" fmla="*/ 21 h 134"/>
                <a:gd name="T32" fmla="*/ 6 w 44"/>
                <a:gd name="T33" fmla="*/ 42 h 134"/>
                <a:gd name="T34" fmla="*/ 2 w 44"/>
                <a:gd name="T35" fmla="*/ 104 h 134"/>
                <a:gd name="T36" fmla="*/ 2 w 44"/>
                <a:gd name="T37" fmla="*/ 104 h 134"/>
                <a:gd name="T38" fmla="*/ 3 w 44"/>
                <a:gd name="T39" fmla="*/ 109 h 134"/>
                <a:gd name="T40" fmla="*/ 3 w 44"/>
                <a:gd name="T41" fmla="*/ 111 h 134"/>
                <a:gd name="T42" fmla="*/ 6 w 44"/>
                <a:gd name="T43" fmla="*/ 119 h 134"/>
                <a:gd name="T44" fmla="*/ 7 w 44"/>
                <a:gd name="T45" fmla="*/ 119 h 134"/>
                <a:gd name="T46" fmla="*/ 7 w 44"/>
                <a:gd name="T47" fmla="*/ 119 h 134"/>
                <a:gd name="T48" fmla="*/ 7 w 44"/>
                <a:gd name="T49" fmla="*/ 119 h 134"/>
                <a:gd name="T50" fmla="*/ 7 w 44"/>
                <a:gd name="T51" fmla="*/ 119 h 134"/>
                <a:gd name="T52" fmla="*/ 10 w 44"/>
                <a:gd name="T53" fmla="*/ 122 h 134"/>
                <a:gd name="T54" fmla="*/ 10 w 44"/>
                <a:gd name="T55" fmla="*/ 122 h 134"/>
                <a:gd name="T56" fmla="*/ 7 w 44"/>
                <a:gd name="T57" fmla="*/ 120 h 134"/>
                <a:gd name="T58" fmla="*/ 9 w 44"/>
                <a:gd name="T59" fmla="*/ 122 h 134"/>
                <a:gd name="T60" fmla="*/ 10 w 44"/>
                <a:gd name="T61" fmla="*/ 124 h 134"/>
                <a:gd name="T62" fmla="*/ 14 w 44"/>
                <a:gd name="T63" fmla="*/ 134 h 134"/>
                <a:gd name="T64" fmla="*/ 30 w 44"/>
                <a:gd name="T65" fmla="*/ 127 h 134"/>
                <a:gd name="T66" fmla="*/ 30 w 44"/>
                <a:gd name="T67" fmla="*/ 119 h 134"/>
                <a:gd name="T68" fmla="*/ 30 w 44"/>
                <a:gd name="T69" fmla="*/ 119 h 134"/>
                <a:gd name="T70" fmla="*/ 31 w 44"/>
                <a:gd name="T71" fmla="*/ 114 h 134"/>
                <a:gd name="T72" fmla="*/ 32 w 44"/>
                <a:gd name="T73" fmla="*/ 112 h 134"/>
                <a:gd name="T74" fmla="*/ 34 w 44"/>
                <a:gd name="T75" fmla="*/ 101 h 134"/>
                <a:gd name="T76" fmla="*/ 35 w 44"/>
                <a:gd name="T77" fmla="*/ 99 h 134"/>
                <a:gd name="T78" fmla="*/ 36 w 44"/>
                <a:gd name="T79" fmla="*/ 95 h 134"/>
                <a:gd name="T80" fmla="*/ 42 w 44"/>
                <a:gd name="T81" fmla="*/ 70 h 134"/>
                <a:gd name="T82" fmla="*/ 38 w 44"/>
                <a:gd name="T83" fmla="*/ 66 h 134"/>
                <a:gd name="T84" fmla="*/ 38 w 44"/>
                <a:gd name="T85" fmla="*/ 66 h 134"/>
                <a:gd name="T86" fmla="*/ 34 w 44"/>
                <a:gd name="T87" fmla="*/ 60 h 134"/>
                <a:gd name="T88" fmla="*/ 27 w 44"/>
                <a:gd name="T89" fmla="*/ 52 h 134"/>
                <a:gd name="T90" fmla="*/ 28 w 44"/>
                <a:gd name="T91" fmla="*/ 52 h 134"/>
                <a:gd name="T92" fmla="*/ 36 w 44"/>
                <a:gd name="T93" fmla="*/ 50 h 134"/>
                <a:gd name="T94" fmla="*/ 27 w 44"/>
                <a:gd name="T95" fmla="*/ 52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 h="134">
                  <a:moveTo>
                    <a:pt x="7" y="119"/>
                  </a:moveTo>
                  <a:cubicBezTo>
                    <a:pt x="7" y="119"/>
                    <a:pt x="7" y="119"/>
                    <a:pt x="7" y="119"/>
                  </a:cubicBezTo>
                  <a:cubicBezTo>
                    <a:pt x="7" y="119"/>
                    <a:pt x="7" y="119"/>
                    <a:pt x="7" y="119"/>
                  </a:cubicBezTo>
                  <a:cubicBezTo>
                    <a:pt x="7" y="119"/>
                    <a:pt x="7" y="119"/>
                    <a:pt x="7" y="119"/>
                  </a:cubicBezTo>
                  <a:close/>
                  <a:moveTo>
                    <a:pt x="34" y="60"/>
                  </a:moveTo>
                  <a:cubicBezTo>
                    <a:pt x="40" y="57"/>
                    <a:pt x="44" y="53"/>
                    <a:pt x="31" y="46"/>
                  </a:cubicBezTo>
                  <a:cubicBezTo>
                    <a:pt x="40" y="45"/>
                    <a:pt x="42" y="37"/>
                    <a:pt x="41" y="28"/>
                  </a:cubicBezTo>
                  <a:cubicBezTo>
                    <a:pt x="41" y="23"/>
                    <a:pt x="39" y="17"/>
                    <a:pt x="39" y="12"/>
                  </a:cubicBezTo>
                  <a:cubicBezTo>
                    <a:pt x="38" y="11"/>
                    <a:pt x="38" y="11"/>
                    <a:pt x="38" y="11"/>
                  </a:cubicBezTo>
                  <a:cubicBezTo>
                    <a:pt x="38" y="6"/>
                    <a:pt x="37" y="3"/>
                    <a:pt x="37" y="1"/>
                  </a:cubicBezTo>
                  <a:cubicBezTo>
                    <a:pt x="31" y="10"/>
                    <a:pt x="33" y="5"/>
                    <a:pt x="36" y="0"/>
                  </a:cubicBezTo>
                  <a:cubicBezTo>
                    <a:pt x="28" y="3"/>
                    <a:pt x="20" y="7"/>
                    <a:pt x="13" y="10"/>
                  </a:cubicBezTo>
                  <a:cubicBezTo>
                    <a:pt x="12" y="13"/>
                    <a:pt x="11" y="16"/>
                    <a:pt x="10" y="19"/>
                  </a:cubicBezTo>
                  <a:cubicBezTo>
                    <a:pt x="10" y="20"/>
                    <a:pt x="10" y="20"/>
                    <a:pt x="10" y="20"/>
                  </a:cubicBezTo>
                  <a:cubicBezTo>
                    <a:pt x="10" y="21"/>
                    <a:pt x="10" y="21"/>
                    <a:pt x="10" y="21"/>
                  </a:cubicBezTo>
                  <a:cubicBezTo>
                    <a:pt x="10" y="21"/>
                    <a:pt x="10" y="21"/>
                    <a:pt x="10" y="21"/>
                  </a:cubicBezTo>
                  <a:cubicBezTo>
                    <a:pt x="9" y="28"/>
                    <a:pt x="7" y="35"/>
                    <a:pt x="6" y="42"/>
                  </a:cubicBezTo>
                  <a:cubicBezTo>
                    <a:pt x="2" y="65"/>
                    <a:pt x="0" y="89"/>
                    <a:pt x="2" y="104"/>
                  </a:cubicBezTo>
                  <a:cubicBezTo>
                    <a:pt x="2" y="104"/>
                    <a:pt x="2" y="104"/>
                    <a:pt x="2" y="104"/>
                  </a:cubicBezTo>
                  <a:cubicBezTo>
                    <a:pt x="2" y="106"/>
                    <a:pt x="3" y="107"/>
                    <a:pt x="3" y="109"/>
                  </a:cubicBezTo>
                  <a:cubicBezTo>
                    <a:pt x="3" y="109"/>
                    <a:pt x="3" y="110"/>
                    <a:pt x="3" y="111"/>
                  </a:cubicBezTo>
                  <a:cubicBezTo>
                    <a:pt x="4" y="114"/>
                    <a:pt x="5" y="117"/>
                    <a:pt x="6" y="119"/>
                  </a:cubicBezTo>
                  <a:cubicBezTo>
                    <a:pt x="6" y="119"/>
                    <a:pt x="7" y="119"/>
                    <a:pt x="7" y="119"/>
                  </a:cubicBezTo>
                  <a:cubicBezTo>
                    <a:pt x="7" y="119"/>
                    <a:pt x="7" y="119"/>
                    <a:pt x="7" y="119"/>
                  </a:cubicBezTo>
                  <a:cubicBezTo>
                    <a:pt x="7" y="119"/>
                    <a:pt x="7" y="119"/>
                    <a:pt x="7" y="119"/>
                  </a:cubicBezTo>
                  <a:cubicBezTo>
                    <a:pt x="7" y="119"/>
                    <a:pt x="7" y="119"/>
                    <a:pt x="7" y="119"/>
                  </a:cubicBezTo>
                  <a:cubicBezTo>
                    <a:pt x="9" y="121"/>
                    <a:pt x="10" y="122"/>
                    <a:pt x="10" y="122"/>
                  </a:cubicBezTo>
                  <a:cubicBezTo>
                    <a:pt x="11" y="123"/>
                    <a:pt x="11" y="123"/>
                    <a:pt x="10" y="122"/>
                  </a:cubicBezTo>
                  <a:cubicBezTo>
                    <a:pt x="9" y="122"/>
                    <a:pt x="8" y="121"/>
                    <a:pt x="7" y="120"/>
                  </a:cubicBezTo>
                  <a:cubicBezTo>
                    <a:pt x="8" y="120"/>
                    <a:pt x="9" y="121"/>
                    <a:pt x="9" y="122"/>
                  </a:cubicBezTo>
                  <a:cubicBezTo>
                    <a:pt x="10" y="123"/>
                    <a:pt x="10" y="123"/>
                    <a:pt x="10" y="124"/>
                  </a:cubicBezTo>
                  <a:cubicBezTo>
                    <a:pt x="12" y="127"/>
                    <a:pt x="13" y="130"/>
                    <a:pt x="14" y="134"/>
                  </a:cubicBezTo>
                  <a:cubicBezTo>
                    <a:pt x="19" y="132"/>
                    <a:pt x="24" y="129"/>
                    <a:pt x="30" y="127"/>
                  </a:cubicBezTo>
                  <a:cubicBezTo>
                    <a:pt x="30" y="124"/>
                    <a:pt x="30" y="122"/>
                    <a:pt x="30" y="119"/>
                  </a:cubicBezTo>
                  <a:cubicBezTo>
                    <a:pt x="30" y="119"/>
                    <a:pt x="30" y="119"/>
                    <a:pt x="30" y="119"/>
                  </a:cubicBezTo>
                  <a:cubicBezTo>
                    <a:pt x="31" y="117"/>
                    <a:pt x="31" y="116"/>
                    <a:pt x="31" y="114"/>
                  </a:cubicBezTo>
                  <a:cubicBezTo>
                    <a:pt x="31" y="113"/>
                    <a:pt x="32" y="112"/>
                    <a:pt x="32" y="112"/>
                  </a:cubicBezTo>
                  <a:cubicBezTo>
                    <a:pt x="32" y="108"/>
                    <a:pt x="33" y="104"/>
                    <a:pt x="34" y="101"/>
                  </a:cubicBezTo>
                  <a:cubicBezTo>
                    <a:pt x="34" y="100"/>
                    <a:pt x="34" y="100"/>
                    <a:pt x="35" y="99"/>
                  </a:cubicBezTo>
                  <a:cubicBezTo>
                    <a:pt x="35" y="98"/>
                    <a:pt x="35" y="96"/>
                    <a:pt x="36" y="95"/>
                  </a:cubicBezTo>
                  <a:cubicBezTo>
                    <a:pt x="39" y="82"/>
                    <a:pt x="43" y="71"/>
                    <a:pt x="42" y="70"/>
                  </a:cubicBezTo>
                  <a:cubicBezTo>
                    <a:pt x="41" y="67"/>
                    <a:pt x="40" y="67"/>
                    <a:pt x="38" y="66"/>
                  </a:cubicBezTo>
                  <a:cubicBezTo>
                    <a:pt x="39" y="66"/>
                    <a:pt x="39" y="66"/>
                    <a:pt x="38" y="66"/>
                  </a:cubicBezTo>
                  <a:cubicBezTo>
                    <a:pt x="18" y="64"/>
                    <a:pt x="27" y="63"/>
                    <a:pt x="34" y="60"/>
                  </a:cubicBezTo>
                  <a:moveTo>
                    <a:pt x="27" y="52"/>
                  </a:moveTo>
                  <a:cubicBezTo>
                    <a:pt x="28" y="52"/>
                    <a:pt x="28" y="52"/>
                    <a:pt x="28" y="52"/>
                  </a:cubicBezTo>
                  <a:cubicBezTo>
                    <a:pt x="32" y="52"/>
                    <a:pt x="34" y="51"/>
                    <a:pt x="36" y="50"/>
                  </a:cubicBezTo>
                  <a:cubicBezTo>
                    <a:pt x="28" y="49"/>
                    <a:pt x="28" y="52"/>
                    <a:pt x="27" y="52"/>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765">
              <a:extLst>
                <a:ext uri="{FF2B5EF4-FFF2-40B4-BE49-F238E27FC236}">
                  <a16:creationId xmlns:a16="http://schemas.microsoft.com/office/drawing/2014/main" id="{D3CC5E83-D835-468B-B668-427098463FDF}"/>
                </a:ext>
              </a:extLst>
            </p:cNvPr>
            <p:cNvSpPr>
              <a:spLocks noEditPoints="1"/>
            </p:cNvSpPr>
            <p:nvPr userDrawn="1"/>
          </p:nvSpPr>
          <p:spPr bwMode="auto">
            <a:xfrm>
              <a:off x="2745" y="2435"/>
              <a:ext cx="37" cy="210"/>
            </a:xfrm>
            <a:custGeom>
              <a:avLst/>
              <a:gdLst>
                <a:gd name="T0" fmla="*/ 4 w 26"/>
                <a:gd name="T1" fmla="*/ 130 h 146"/>
                <a:gd name="T2" fmla="*/ 4 w 26"/>
                <a:gd name="T3" fmla="*/ 130 h 146"/>
                <a:gd name="T4" fmla="*/ 4 w 26"/>
                <a:gd name="T5" fmla="*/ 130 h 146"/>
                <a:gd name="T6" fmla="*/ 4 w 26"/>
                <a:gd name="T7" fmla="*/ 130 h 146"/>
                <a:gd name="T8" fmla="*/ 20 w 26"/>
                <a:gd name="T9" fmla="*/ 65 h 146"/>
                <a:gd name="T10" fmla="*/ 18 w 26"/>
                <a:gd name="T11" fmla="*/ 50 h 146"/>
                <a:gd name="T12" fmla="*/ 25 w 26"/>
                <a:gd name="T13" fmla="*/ 30 h 146"/>
                <a:gd name="T14" fmla="*/ 23 w 26"/>
                <a:gd name="T15" fmla="*/ 13 h 146"/>
                <a:gd name="T16" fmla="*/ 23 w 26"/>
                <a:gd name="T17" fmla="*/ 11 h 146"/>
                <a:gd name="T18" fmla="*/ 22 w 26"/>
                <a:gd name="T19" fmla="*/ 1 h 146"/>
                <a:gd name="T20" fmla="*/ 21 w 26"/>
                <a:gd name="T21" fmla="*/ 0 h 146"/>
                <a:gd name="T22" fmla="*/ 7 w 26"/>
                <a:gd name="T23" fmla="*/ 11 h 146"/>
                <a:gd name="T24" fmla="*/ 6 w 26"/>
                <a:gd name="T25" fmla="*/ 21 h 146"/>
                <a:gd name="T26" fmla="*/ 6 w 26"/>
                <a:gd name="T27" fmla="*/ 22 h 146"/>
                <a:gd name="T28" fmla="*/ 6 w 26"/>
                <a:gd name="T29" fmla="*/ 23 h 146"/>
                <a:gd name="T30" fmla="*/ 6 w 26"/>
                <a:gd name="T31" fmla="*/ 23 h 146"/>
                <a:gd name="T32" fmla="*/ 3 w 26"/>
                <a:gd name="T33" fmla="*/ 46 h 146"/>
                <a:gd name="T34" fmla="*/ 1 w 26"/>
                <a:gd name="T35" fmla="*/ 113 h 146"/>
                <a:gd name="T36" fmla="*/ 1 w 26"/>
                <a:gd name="T37" fmla="*/ 114 h 146"/>
                <a:gd name="T38" fmla="*/ 1 w 26"/>
                <a:gd name="T39" fmla="*/ 118 h 146"/>
                <a:gd name="T40" fmla="*/ 2 w 26"/>
                <a:gd name="T41" fmla="*/ 121 h 146"/>
                <a:gd name="T42" fmla="*/ 4 w 26"/>
                <a:gd name="T43" fmla="*/ 130 h 146"/>
                <a:gd name="T44" fmla="*/ 4 w 26"/>
                <a:gd name="T45" fmla="*/ 130 h 146"/>
                <a:gd name="T46" fmla="*/ 4 w 26"/>
                <a:gd name="T47" fmla="*/ 130 h 146"/>
                <a:gd name="T48" fmla="*/ 4 w 26"/>
                <a:gd name="T49" fmla="*/ 130 h 146"/>
                <a:gd name="T50" fmla="*/ 4 w 26"/>
                <a:gd name="T51" fmla="*/ 130 h 146"/>
                <a:gd name="T52" fmla="*/ 6 w 26"/>
                <a:gd name="T53" fmla="*/ 133 h 146"/>
                <a:gd name="T54" fmla="*/ 6 w 26"/>
                <a:gd name="T55" fmla="*/ 133 h 146"/>
                <a:gd name="T56" fmla="*/ 4 w 26"/>
                <a:gd name="T57" fmla="*/ 131 h 146"/>
                <a:gd name="T58" fmla="*/ 5 w 26"/>
                <a:gd name="T59" fmla="*/ 133 h 146"/>
                <a:gd name="T60" fmla="*/ 6 w 26"/>
                <a:gd name="T61" fmla="*/ 135 h 146"/>
                <a:gd name="T62" fmla="*/ 8 w 26"/>
                <a:gd name="T63" fmla="*/ 146 h 146"/>
                <a:gd name="T64" fmla="*/ 18 w 26"/>
                <a:gd name="T65" fmla="*/ 138 h 146"/>
                <a:gd name="T66" fmla="*/ 18 w 26"/>
                <a:gd name="T67" fmla="*/ 130 h 146"/>
                <a:gd name="T68" fmla="*/ 18 w 26"/>
                <a:gd name="T69" fmla="*/ 130 h 146"/>
                <a:gd name="T70" fmla="*/ 19 w 26"/>
                <a:gd name="T71" fmla="*/ 124 h 146"/>
                <a:gd name="T72" fmla="*/ 19 w 26"/>
                <a:gd name="T73" fmla="*/ 122 h 146"/>
                <a:gd name="T74" fmla="*/ 20 w 26"/>
                <a:gd name="T75" fmla="*/ 110 h 146"/>
                <a:gd name="T76" fmla="*/ 21 w 26"/>
                <a:gd name="T77" fmla="*/ 108 h 146"/>
                <a:gd name="T78" fmla="*/ 21 w 26"/>
                <a:gd name="T79" fmla="*/ 104 h 146"/>
                <a:gd name="T80" fmla="*/ 25 w 26"/>
                <a:gd name="T81" fmla="*/ 76 h 146"/>
                <a:gd name="T82" fmla="*/ 23 w 26"/>
                <a:gd name="T83" fmla="*/ 71 h 146"/>
                <a:gd name="T84" fmla="*/ 23 w 26"/>
                <a:gd name="T85" fmla="*/ 72 h 146"/>
                <a:gd name="T86" fmla="*/ 20 w 26"/>
                <a:gd name="T87" fmla="*/ 65 h 146"/>
                <a:gd name="T88" fmla="*/ 16 w 26"/>
                <a:gd name="T89" fmla="*/ 57 h 146"/>
                <a:gd name="T90" fmla="*/ 17 w 26"/>
                <a:gd name="T91" fmla="*/ 57 h 146"/>
                <a:gd name="T92" fmla="*/ 22 w 26"/>
                <a:gd name="T93" fmla="*/ 54 h 146"/>
                <a:gd name="T94" fmla="*/ 16 w 26"/>
                <a:gd name="T95" fmla="*/ 57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6" h="146">
                  <a:moveTo>
                    <a:pt x="4" y="130"/>
                  </a:moveTo>
                  <a:cubicBezTo>
                    <a:pt x="4" y="130"/>
                    <a:pt x="4" y="130"/>
                    <a:pt x="4" y="130"/>
                  </a:cubicBezTo>
                  <a:cubicBezTo>
                    <a:pt x="4" y="130"/>
                    <a:pt x="4" y="130"/>
                    <a:pt x="4" y="130"/>
                  </a:cubicBezTo>
                  <a:cubicBezTo>
                    <a:pt x="4" y="130"/>
                    <a:pt x="4" y="130"/>
                    <a:pt x="4" y="130"/>
                  </a:cubicBezTo>
                  <a:close/>
                  <a:moveTo>
                    <a:pt x="20" y="65"/>
                  </a:moveTo>
                  <a:cubicBezTo>
                    <a:pt x="24" y="62"/>
                    <a:pt x="26" y="57"/>
                    <a:pt x="18" y="50"/>
                  </a:cubicBezTo>
                  <a:cubicBezTo>
                    <a:pt x="24" y="49"/>
                    <a:pt x="25" y="40"/>
                    <a:pt x="25" y="30"/>
                  </a:cubicBezTo>
                  <a:cubicBezTo>
                    <a:pt x="24" y="25"/>
                    <a:pt x="24" y="18"/>
                    <a:pt x="23" y="13"/>
                  </a:cubicBezTo>
                  <a:cubicBezTo>
                    <a:pt x="23" y="12"/>
                    <a:pt x="23" y="12"/>
                    <a:pt x="23" y="11"/>
                  </a:cubicBezTo>
                  <a:cubicBezTo>
                    <a:pt x="22" y="7"/>
                    <a:pt x="22" y="3"/>
                    <a:pt x="22" y="1"/>
                  </a:cubicBezTo>
                  <a:cubicBezTo>
                    <a:pt x="18" y="11"/>
                    <a:pt x="20" y="5"/>
                    <a:pt x="21" y="0"/>
                  </a:cubicBezTo>
                  <a:cubicBezTo>
                    <a:pt x="17" y="3"/>
                    <a:pt x="12" y="7"/>
                    <a:pt x="7" y="11"/>
                  </a:cubicBezTo>
                  <a:cubicBezTo>
                    <a:pt x="7" y="15"/>
                    <a:pt x="6" y="18"/>
                    <a:pt x="6" y="21"/>
                  </a:cubicBezTo>
                  <a:cubicBezTo>
                    <a:pt x="6" y="21"/>
                    <a:pt x="6" y="22"/>
                    <a:pt x="6" y="22"/>
                  </a:cubicBezTo>
                  <a:cubicBezTo>
                    <a:pt x="6" y="22"/>
                    <a:pt x="6" y="22"/>
                    <a:pt x="6" y="23"/>
                  </a:cubicBezTo>
                  <a:cubicBezTo>
                    <a:pt x="6" y="23"/>
                    <a:pt x="6" y="23"/>
                    <a:pt x="6" y="23"/>
                  </a:cubicBezTo>
                  <a:cubicBezTo>
                    <a:pt x="5" y="30"/>
                    <a:pt x="4" y="38"/>
                    <a:pt x="3" y="46"/>
                  </a:cubicBezTo>
                  <a:cubicBezTo>
                    <a:pt x="1" y="71"/>
                    <a:pt x="0" y="97"/>
                    <a:pt x="1" y="113"/>
                  </a:cubicBezTo>
                  <a:cubicBezTo>
                    <a:pt x="1" y="113"/>
                    <a:pt x="1" y="114"/>
                    <a:pt x="1" y="114"/>
                  </a:cubicBezTo>
                  <a:cubicBezTo>
                    <a:pt x="1" y="115"/>
                    <a:pt x="1" y="117"/>
                    <a:pt x="1" y="118"/>
                  </a:cubicBezTo>
                  <a:cubicBezTo>
                    <a:pt x="1" y="119"/>
                    <a:pt x="2" y="120"/>
                    <a:pt x="2" y="121"/>
                  </a:cubicBezTo>
                  <a:cubicBezTo>
                    <a:pt x="2" y="124"/>
                    <a:pt x="3" y="127"/>
                    <a:pt x="4" y="130"/>
                  </a:cubicBezTo>
                  <a:cubicBezTo>
                    <a:pt x="4" y="130"/>
                    <a:pt x="4" y="130"/>
                    <a:pt x="4" y="130"/>
                  </a:cubicBezTo>
                  <a:cubicBezTo>
                    <a:pt x="4" y="130"/>
                    <a:pt x="4" y="130"/>
                    <a:pt x="4" y="130"/>
                  </a:cubicBezTo>
                  <a:cubicBezTo>
                    <a:pt x="4" y="130"/>
                    <a:pt x="4" y="130"/>
                    <a:pt x="4" y="130"/>
                  </a:cubicBezTo>
                  <a:cubicBezTo>
                    <a:pt x="4" y="130"/>
                    <a:pt x="4" y="130"/>
                    <a:pt x="4" y="130"/>
                  </a:cubicBezTo>
                  <a:cubicBezTo>
                    <a:pt x="5" y="132"/>
                    <a:pt x="5" y="132"/>
                    <a:pt x="6" y="133"/>
                  </a:cubicBezTo>
                  <a:cubicBezTo>
                    <a:pt x="6" y="134"/>
                    <a:pt x="6" y="134"/>
                    <a:pt x="6" y="133"/>
                  </a:cubicBezTo>
                  <a:cubicBezTo>
                    <a:pt x="5" y="132"/>
                    <a:pt x="5" y="131"/>
                    <a:pt x="4" y="131"/>
                  </a:cubicBezTo>
                  <a:cubicBezTo>
                    <a:pt x="5" y="131"/>
                    <a:pt x="5" y="132"/>
                    <a:pt x="5" y="133"/>
                  </a:cubicBezTo>
                  <a:cubicBezTo>
                    <a:pt x="5" y="134"/>
                    <a:pt x="6" y="135"/>
                    <a:pt x="6" y="135"/>
                  </a:cubicBezTo>
                  <a:cubicBezTo>
                    <a:pt x="7" y="138"/>
                    <a:pt x="7" y="142"/>
                    <a:pt x="8" y="146"/>
                  </a:cubicBezTo>
                  <a:cubicBezTo>
                    <a:pt x="11" y="144"/>
                    <a:pt x="14" y="141"/>
                    <a:pt x="18" y="138"/>
                  </a:cubicBezTo>
                  <a:cubicBezTo>
                    <a:pt x="18" y="136"/>
                    <a:pt x="18" y="133"/>
                    <a:pt x="18" y="130"/>
                  </a:cubicBezTo>
                  <a:cubicBezTo>
                    <a:pt x="18" y="130"/>
                    <a:pt x="18" y="130"/>
                    <a:pt x="18" y="130"/>
                  </a:cubicBezTo>
                  <a:cubicBezTo>
                    <a:pt x="18" y="128"/>
                    <a:pt x="18" y="126"/>
                    <a:pt x="19" y="124"/>
                  </a:cubicBezTo>
                  <a:cubicBezTo>
                    <a:pt x="19" y="123"/>
                    <a:pt x="19" y="123"/>
                    <a:pt x="19" y="122"/>
                  </a:cubicBezTo>
                  <a:cubicBezTo>
                    <a:pt x="19" y="118"/>
                    <a:pt x="20" y="114"/>
                    <a:pt x="20" y="110"/>
                  </a:cubicBezTo>
                  <a:cubicBezTo>
                    <a:pt x="20" y="109"/>
                    <a:pt x="21" y="109"/>
                    <a:pt x="21" y="108"/>
                  </a:cubicBezTo>
                  <a:cubicBezTo>
                    <a:pt x="21" y="107"/>
                    <a:pt x="21" y="105"/>
                    <a:pt x="21" y="104"/>
                  </a:cubicBezTo>
                  <a:cubicBezTo>
                    <a:pt x="23" y="89"/>
                    <a:pt x="26" y="77"/>
                    <a:pt x="25" y="76"/>
                  </a:cubicBezTo>
                  <a:cubicBezTo>
                    <a:pt x="24" y="73"/>
                    <a:pt x="24" y="73"/>
                    <a:pt x="23" y="71"/>
                  </a:cubicBezTo>
                  <a:cubicBezTo>
                    <a:pt x="23" y="72"/>
                    <a:pt x="23" y="72"/>
                    <a:pt x="23" y="72"/>
                  </a:cubicBezTo>
                  <a:cubicBezTo>
                    <a:pt x="11" y="70"/>
                    <a:pt x="16" y="69"/>
                    <a:pt x="20" y="65"/>
                  </a:cubicBezTo>
                  <a:moveTo>
                    <a:pt x="16" y="57"/>
                  </a:moveTo>
                  <a:cubicBezTo>
                    <a:pt x="16" y="57"/>
                    <a:pt x="17" y="57"/>
                    <a:pt x="17" y="57"/>
                  </a:cubicBezTo>
                  <a:cubicBezTo>
                    <a:pt x="19" y="57"/>
                    <a:pt x="20" y="56"/>
                    <a:pt x="22" y="54"/>
                  </a:cubicBezTo>
                  <a:cubicBezTo>
                    <a:pt x="17" y="53"/>
                    <a:pt x="17" y="57"/>
                    <a:pt x="16" y="57"/>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766">
              <a:extLst>
                <a:ext uri="{FF2B5EF4-FFF2-40B4-BE49-F238E27FC236}">
                  <a16:creationId xmlns:a16="http://schemas.microsoft.com/office/drawing/2014/main" id="{325CF718-21A6-439A-A9FC-36FFC5B9CB9B}"/>
                </a:ext>
              </a:extLst>
            </p:cNvPr>
            <p:cNvSpPr>
              <a:spLocks/>
            </p:cNvSpPr>
            <p:nvPr userDrawn="1"/>
          </p:nvSpPr>
          <p:spPr bwMode="auto">
            <a:xfrm>
              <a:off x="2306" y="2179"/>
              <a:ext cx="3" cy="7"/>
            </a:xfrm>
            <a:custGeom>
              <a:avLst/>
              <a:gdLst>
                <a:gd name="T0" fmla="*/ 0 w 2"/>
                <a:gd name="T1" fmla="*/ 5 h 5"/>
                <a:gd name="T2" fmla="*/ 1 w 2"/>
                <a:gd name="T3" fmla="*/ 0 h 5"/>
                <a:gd name="T4" fmla="*/ 0 w 2"/>
                <a:gd name="T5" fmla="*/ 5 h 5"/>
              </a:gdLst>
              <a:ahLst/>
              <a:cxnLst>
                <a:cxn ang="0">
                  <a:pos x="T0" y="T1"/>
                </a:cxn>
                <a:cxn ang="0">
                  <a:pos x="T2" y="T3"/>
                </a:cxn>
                <a:cxn ang="0">
                  <a:pos x="T4" y="T5"/>
                </a:cxn>
              </a:cxnLst>
              <a:rect l="0" t="0" r="r" b="b"/>
              <a:pathLst>
                <a:path w="2" h="5">
                  <a:moveTo>
                    <a:pt x="0" y="5"/>
                  </a:moveTo>
                  <a:cubicBezTo>
                    <a:pt x="1" y="0"/>
                    <a:pt x="1" y="0"/>
                    <a:pt x="1" y="0"/>
                  </a:cubicBezTo>
                  <a:cubicBezTo>
                    <a:pt x="2" y="3"/>
                    <a:pt x="0" y="2"/>
                    <a:pt x="0" y="5"/>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767">
              <a:extLst>
                <a:ext uri="{FF2B5EF4-FFF2-40B4-BE49-F238E27FC236}">
                  <a16:creationId xmlns:a16="http://schemas.microsoft.com/office/drawing/2014/main" id="{08986B3E-2052-4919-A9AB-F03623BAA5BB}"/>
                </a:ext>
              </a:extLst>
            </p:cNvPr>
            <p:cNvSpPr>
              <a:spLocks/>
            </p:cNvSpPr>
            <p:nvPr userDrawn="1"/>
          </p:nvSpPr>
          <p:spPr bwMode="auto">
            <a:xfrm>
              <a:off x="2312" y="2184"/>
              <a:ext cx="3" cy="8"/>
            </a:xfrm>
            <a:custGeom>
              <a:avLst/>
              <a:gdLst>
                <a:gd name="T0" fmla="*/ 0 w 2"/>
                <a:gd name="T1" fmla="*/ 0 h 5"/>
                <a:gd name="T2" fmla="*/ 0 w 2"/>
                <a:gd name="T3" fmla="*/ 0 h 5"/>
              </a:gdLst>
              <a:ahLst/>
              <a:cxnLst>
                <a:cxn ang="0">
                  <a:pos x="T0" y="T1"/>
                </a:cxn>
                <a:cxn ang="0">
                  <a:pos x="T2" y="T3"/>
                </a:cxn>
              </a:cxnLst>
              <a:rect l="0" t="0" r="r" b="b"/>
              <a:pathLst>
                <a:path w="2" h="5">
                  <a:moveTo>
                    <a:pt x="0" y="0"/>
                  </a:moveTo>
                  <a:cubicBezTo>
                    <a:pt x="2" y="5"/>
                    <a:pt x="1" y="1"/>
                    <a:pt x="0"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768">
              <a:extLst>
                <a:ext uri="{FF2B5EF4-FFF2-40B4-BE49-F238E27FC236}">
                  <a16:creationId xmlns:a16="http://schemas.microsoft.com/office/drawing/2014/main" id="{FB9DE9F0-5D9F-4C6B-84F8-829272ED051C}"/>
                </a:ext>
              </a:extLst>
            </p:cNvPr>
            <p:cNvSpPr>
              <a:spLocks/>
            </p:cNvSpPr>
            <p:nvPr userDrawn="1"/>
          </p:nvSpPr>
          <p:spPr bwMode="auto">
            <a:xfrm>
              <a:off x="2319" y="2364"/>
              <a:ext cx="6" cy="7"/>
            </a:xfrm>
            <a:custGeom>
              <a:avLst/>
              <a:gdLst>
                <a:gd name="T0" fmla="*/ 0 w 4"/>
                <a:gd name="T1" fmla="*/ 5 h 5"/>
                <a:gd name="T2" fmla="*/ 3 w 4"/>
                <a:gd name="T3" fmla="*/ 0 h 5"/>
                <a:gd name="T4" fmla="*/ 0 w 4"/>
                <a:gd name="T5" fmla="*/ 5 h 5"/>
              </a:gdLst>
              <a:ahLst/>
              <a:cxnLst>
                <a:cxn ang="0">
                  <a:pos x="T0" y="T1"/>
                </a:cxn>
                <a:cxn ang="0">
                  <a:pos x="T2" y="T3"/>
                </a:cxn>
                <a:cxn ang="0">
                  <a:pos x="T4" y="T5"/>
                </a:cxn>
              </a:cxnLst>
              <a:rect l="0" t="0" r="r" b="b"/>
              <a:pathLst>
                <a:path w="4" h="5">
                  <a:moveTo>
                    <a:pt x="0" y="5"/>
                  </a:moveTo>
                  <a:cubicBezTo>
                    <a:pt x="1" y="3"/>
                    <a:pt x="2" y="2"/>
                    <a:pt x="3" y="0"/>
                  </a:cubicBezTo>
                  <a:cubicBezTo>
                    <a:pt x="4" y="4"/>
                    <a:pt x="1" y="4"/>
                    <a:pt x="0" y="5"/>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769">
              <a:extLst>
                <a:ext uri="{FF2B5EF4-FFF2-40B4-BE49-F238E27FC236}">
                  <a16:creationId xmlns:a16="http://schemas.microsoft.com/office/drawing/2014/main" id="{9C1F0DCE-D01E-4540-9366-5955E5057396}"/>
                </a:ext>
              </a:extLst>
            </p:cNvPr>
            <p:cNvSpPr>
              <a:spLocks/>
            </p:cNvSpPr>
            <p:nvPr userDrawn="1"/>
          </p:nvSpPr>
          <p:spPr bwMode="auto">
            <a:xfrm>
              <a:off x="2318" y="2371"/>
              <a:ext cx="1" cy="3"/>
            </a:xfrm>
            <a:custGeom>
              <a:avLst/>
              <a:gdLst>
                <a:gd name="T0" fmla="*/ 1 w 1"/>
                <a:gd name="T1" fmla="*/ 0 h 2"/>
                <a:gd name="T2" fmla="*/ 0 w 1"/>
                <a:gd name="T3" fmla="*/ 2 h 2"/>
                <a:gd name="T4" fmla="*/ 1 w 1"/>
                <a:gd name="T5" fmla="*/ 0 h 2"/>
              </a:gdLst>
              <a:ahLst/>
              <a:cxnLst>
                <a:cxn ang="0">
                  <a:pos x="T0" y="T1"/>
                </a:cxn>
                <a:cxn ang="0">
                  <a:pos x="T2" y="T3"/>
                </a:cxn>
                <a:cxn ang="0">
                  <a:pos x="T4" y="T5"/>
                </a:cxn>
              </a:cxnLst>
              <a:rect l="0" t="0" r="r" b="b"/>
              <a:pathLst>
                <a:path w="1" h="2">
                  <a:moveTo>
                    <a:pt x="1" y="0"/>
                  </a:moveTo>
                  <a:cubicBezTo>
                    <a:pt x="0" y="2"/>
                    <a:pt x="0" y="2"/>
                    <a:pt x="0" y="2"/>
                  </a:cubicBezTo>
                  <a:cubicBezTo>
                    <a:pt x="0" y="1"/>
                    <a:pt x="0" y="1"/>
                    <a:pt x="1"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770">
              <a:extLst>
                <a:ext uri="{FF2B5EF4-FFF2-40B4-BE49-F238E27FC236}">
                  <a16:creationId xmlns:a16="http://schemas.microsoft.com/office/drawing/2014/main" id="{E4D7DB09-F368-4E7A-9576-1284950FDB71}"/>
                </a:ext>
              </a:extLst>
            </p:cNvPr>
            <p:cNvSpPr>
              <a:spLocks/>
            </p:cNvSpPr>
            <p:nvPr userDrawn="1"/>
          </p:nvSpPr>
          <p:spPr bwMode="auto">
            <a:xfrm>
              <a:off x="2316" y="2210"/>
              <a:ext cx="3" cy="3"/>
            </a:xfrm>
            <a:custGeom>
              <a:avLst/>
              <a:gdLst>
                <a:gd name="T0" fmla="*/ 2 w 2"/>
                <a:gd name="T1" fmla="*/ 0 h 2"/>
                <a:gd name="T2" fmla="*/ 0 w 2"/>
                <a:gd name="T3" fmla="*/ 2 h 2"/>
                <a:gd name="T4" fmla="*/ 2 w 2"/>
                <a:gd name="T5" fmla="*/ 0 h 2"/>
              </a:gdLst>
              <a:ahLst/>
              <a:cxnLst>
                <a:cxn ang="0">
                  <a:pos x="T0" y="T1"/>
                </a:cxn>
                <a:cxn ang="0">
                  <a:pos x="T2" y="T3"/>
                </a:cxn>
                <a:cxn ang="0">
                  <a:pos x="T4" y="T5"/>
                </a:cxn>
              </a:cxnLst>
              <a:rect l="0" t="0" r="r" b="b"/>
              <a:pathLst>
                <a:path w="2" h="2">
                  <a:moveTo>
                    <a:pt x="2" y="0"/>
                  </a:moveTo>
                  <a:cubicBezTo>
                    <a:pt x="2" y="1"/>
                    <a:pt x="1" y="2"/>
                    <a:pt x="0" y="2"/>
                  </a:cubicBezTo>
                  <a:cubicBezTo>
                    <a:pt x="1" y="1"/>
                    <a:pt x="1" y="0"/>
                    <a:pt x="2"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771">
              <a:extLst>
                <a:ext uri="{FF2B5EF4-FFF2-40B4-BE49-F238E27FC236}">
                  <a16:creationId xmlns:a16="http://schemas.microsoft.com/office/drawing/2014/main" id="{061649DB-C637-4B20-B246-085BD8D50A38}"/>
                </a:ext>
              </a:extLst>
            </p:cNvPr>
            <p:cNvSpPr>
              <a:spLocks/>
            </p:cNvSpPr>
            <p:nvPr userDrawn="1"/>
          </p:nvSpPr>
          <p:spPr bwMode="auto">
            <a:xfrm>
              <a:off x="2315" y="3138"/>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772">
              <a:extLst>
                <a:ext uri="{FF2B5EF4-FFF2-40B4-BE49-F238E27FC236}">
                  <a16:creationId xmlns:a16="http://schemas.microsoft.com/office/drawing/2014/main" id="{B714FC1D-E216-477F-8098-EA21D116C023}"/>
                </a:ext>
              </a:extLst>
            </p:cNvPr>
            <p:cNvSpPr>
              <a:spLocks noEditPoints="1"/>
            </p:cNvSpPr>
            <p:nvPr userDrawn="1"/>
          </p:nvSpPr>
          <p:spPr bwMode="auto">
            <a:xfrm>
              <a:off x="2256" y="2202"/>
              <a:ext cx="82" cy="965"/>
            </a:xfrm>
            <a:custGeom>
              <a:avLst/>
              <a:gdLst>
                <a:gd name="T0" fmla="*/ 34 w 57"/>
                <a:gd name="T1" fmla="*/ 305 h 671"/>
                <a:gd name="T2" fmla="*/ 34 w 57"/>
                <a:gd name="T3" fmla="*/ 305 h 671"/>
                <a:gd name="T4" fmla="*/ 35 w 57"/>
                <a:gd name="T5" fmla="*/ 305 h 671"/>
                <a:gd name="T6" fmla="*/ 35 w 57"/>
                <a:gd name="T7" fmla="*/ 306 h 671"/>
                <a:gd name="T8" fmla="*/ 35 w 57"/>
                <a:gd name="T9" fmla="*/ 306 h 671"/>
                <a:gd name="T10" fmla="*/ 43 w 57"/>
                <a:gd name="T11" fmla="*/ 296 h 671"/>
                <a:gd name="T12" fmla="*/ 34 w 57"/>
                <a:gd name="T13" fmla="*/ 305 h 671"/>
                <a:gd name="T14" fmla="*/ 45 w 57"/>
                <a:gd name="T15" fmla="*/ 348 h 671"/>
                <a:gd name="T16" fmla="*/ 42 w 57"/>
                <a:gd name="T17" fmla="*/ 334 h 671"/>
                <a:gd name="T18" fmla="*/ 45 w 57"/>
                <a:gd name="T19" fmla="*/ 348 h 671"/>
                <a:gd name="T20" fmla="*/ 49 w 57"/>
                <a:gd name="T21" fmla="*/ 363 h 671"/>
                <a:gd name="T22" fmla="*/ 45 w 57"/>
                <a:gd name="T23" fmla="*/ 348 h 671"/>
                <a:gd name="T24" fmla="*/ 45 w 57"/>
                <a:gd name="T25" fmla="*/ 350 h 671"/>
                <a:gd name="T26" fmla="*/ 41 w 57"/>
                <a:gd name="T27" fmla="*/ 329 h 671"/>
                <a:gd name="T28" fmla="*/ 42 w 57"/>
                <a:gd name="T29" fmla="*/ 334 h 671"/>
                <a:gd name="T30" fmla="*/ 41 w 57"/>
                <a:gd name="T31" fmla="*/ 329 h 671"/>
                <a:gd name="T32" fmla="*/ 38 w 57"/>
                <a:gd name="T33" fmla="*/ 285 h 671"/>
                <a:gd name="T34" fmla="*/ 44 w 57"/>
                <a:gd name="T35" fmla="*/ 140 h 671"/>
                <a:gd name="T36" fmla="*/ 45 w 57"/>
                <a:gd name="T37" fmla="*/ 117 h 671"/>
                <a:gd name="T38" fmla="*/ 46 w 57"/>
                <a:gd name="T39" fmla="*/ 116 h 671"/>
                <a:gd name="T40" fmla="*/ 45 w 57"/>
                <a:gd name="T41" fmla="*/ 118 h 671"/>
                <a:gd name="T42" fmla="*/ 42 w 57"/>
                <a:gd name="T43" fmla="*/ 71 h 671"/>
                <a:gd name="T44" fmla="*/ 39 w 57"/>
                <a:gd name="T45" fmla="*/ 32 h 671"/>
                <a:gd name="T46" fmla="*/ 39 w 57"/>
                <a:gd name="T47" fmla="*/ 31 h 671"/>
                <a:gd name="T48" fmla="*/ 39 w 57"/>
                <a:gd name="T49" fmla="*/ 30 h 671"/>
                <a:gd name="T50" fmla="*/ 44 w 57"/>
                <a:gd name="T51" fmla="*/ 0 h 671"/>
                <a:gd name="T52" fmla="*/ 37 w 57"/>
                <a:gd name="T53" fmla="*/ 26 h 671"/>
                <a:gd name="T54" fmla="*/ 36 w 57"/>
                <a:gd name="T55" fmla="*/ 29 h 671"/>
                <a:gd name="T56" fmla="*/ 36 w 57"/>
                <a:gd name="T57" fmla="*/ 30 h 671"/>
                <a:gd name="T58" fmla="*/ 33 w 57"/>
                <a:gd name="T59" fmla="*/ 30 h 671"/>
                <a:gd name="T60" fmla="*/ 35 w 57"/>
                <a:gd name="T61" fmla="*/ 36 h 671"/>
                <a:gd name="T62" fmla="*/ 34 w 57"/>
                <a:gd name="T63" fmla="*/ 39 h 671"/>
                <a:gd name="T64" fmla="*/ 13 w 57"/>
                <a:gd name="T65" fmla="*/ 518 h 671"/>
                <a:gd name="T66" fmla="*/ 14 w 57"/>
                <a:gd name="T67" fmla="*/ 522 h 671"/>
                <a:gd name="T68" fmla="*/ 14 w 57"/>
                <a:gd name="T69" fmla="*/ 520 h 671"/>
                <a:gd name="T70" fmla="*/ 17 w 57"/>
                <a:gd name="T71" fmla="*/ 530 h 671"/>
                <a:gd name="T72" fmla="*/ 14 w 57"/>
                <a:gd name="T73" fmla="*/ 522 h 671"/>
                <a:gd name="T74" fmla="*/ 31 w 57"/>
                <a:gd name="T75" fmla="*/ 648 h 671"/>
                <a:gd name="T76" fmla="*/ 31 w 57"/>
                <a:gd name="T77" fmla="*/ 650 h 671"/>
                <a:gd name="T78" fmla="*/ 31 w 57"/>
                <a:gd name="T79" fmla="*/ 650 h 671"/>
                <a:gd name="T80" fmla="*/ 50 w 57"/>
                <a:gd name="T81" fmla="*/ 654 h 671"/>
                <a:gd name="T82" fmla="*/ 56 w 57"/>
                <a:gd name="T83" fmla="*/ 637 h 671"/>
                <a:gd name="T84" fmla="*/ 49 w 57"/>
                <a:gd name="T85" fmla="*/ 363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7" h="671">
                  <a:moveTo>
                    <a:pt x="34" y="305"/>
                  </a:moveTo>
                  <a:cubicBezTo>
                    <a:pt x="34" y="305"/>
                    <a:pt x="34" y="305"/>
                    <a:pt x="34" y="305"/>
                  </a:cubicBezTo>
                  <a:cubicBezTo>
                    <a:pt x="34" y="305"/>
                    <a:pt x="34" y="305"/>
                    <a:pt x="35" y="305"/>
                  </a:cubicBezTo>
                  <a:cubicBezTo>
                    <a:pt x="35" y="306"/>
                    <a:pt x="35" y="306"/>
                    <a:pt x="35" y="306"/>
                  </a:cubicBezTo>
                  <a:cubicBezTo>
                    <a:pt x="35" y="306"/>
                    <a:pt x="35" y="306"/>
                    <a:pt x="35" y="306"/>
                  </a:cubicBezTo>
                  <a:cubicBezTo>
                    <a:pt x="38" y="306"/>
                    <a:pt x="41" y="303"/>
                    <a:pt x="43" y="296"/>
                  </a:cubicBezTo>
                  <a:cubicBezTo>
                    <a:pt x="35" y="295"/>
                    <a:pt x="35" y="304"/>
                    <a:pt x="34" y="305"/>
                  </a:cubicBezTo>
                  <a:close/>
                  <a:moveTo>
                    <a:pt x="45" y="348"/>
                  </a:moveTo>
                  <a:cubicBezTo>
                    <a:pt x="45" y="345"/>
                    <a:pt x="43" y="339"/>
                    <a:pt x="42" y="334"/>
                  </a:cubicBezTo>
                  <a:cubicBezTo>
                    <a:pt x="43" y="342"/>
                    <a:pt x="44" y="345"/>
                    <a:pt x="45" y="348"/>
                  </a:cubicBezTo>
                  <a:close/>
                  <a:moveTo>
                    <a:pt x="49" y="363"/>
                  </a:moveTo>
                  <a:cubicBezTo>
                    <a:pt x="48" y="354"/>
                    <a:pt x="47" y="352"/>
                    <a:pt x="45" y="348"/>
                  </a:cubicBezTo>
                  <a:cubicBezTo>
                    <a:pt x="45" y="349"/>
                    <a:pt x="45" y="350"/>
                    <a:pt x="45" y="350"/>
                  </a:cubicBezTo>
                  <a:cubicBezTo>
                    <a:pt x="25" y="344"/>
                    <a:pt x="34" y="340"/>
                    <a:pt x="41" y="329"/>
                  </a:cubicBezTo>
                  <a:cubicBezTo>
                    <a:pt x="41" y="330"/>
                    <a:pt x="41" y="332"/>
                    <a:pt x="42" y="334"/>
                  </a:cubicBezTo>
                  <a:cubicBezTo>
                    <a:pt x="42" y="332"/>
                    <a:pt x="41" y="330"/>
                    <a:pt x="41" y="329"/>
                  </a:cubicBezTo>
                  <a:cubicBezTo>
                    <a:pt x="47" y="320"/>
                    <a:pt x="51" y="307"/>
                    <a:pt x="38" y="285"/>
                  </a:cubicBezTo>
                  <a:cubicBezTo>
                    <a:pt x="57" y="277"/>
                    <a:pt x="43" y="172"/>
                    <a:pt x="44" y="140"/>
                  </a:cubicBezTo>
                  <a:cubicBezTo>
                    <a:pt x="35" y="186"/>
                    <a:pt x="44" y="128"/>
                    <a:pt x="45" y="117"/>
                  </a:cubicBezTo>
                  <a:cubicBezTo>
                    <a:pt x="46" y="117"/>
                    <a:pt x="46" y="116"/>
                    <a:pt x="46" y="116"/>
                  </a:cubicBezTo>
                  <a:cubicBezTo>
                    <a:pt x="45" y="117"/>
                    <a:pt x="45" y="117"/>
                    <a:pt x="45" y="118"/>
                  </a:cubicBezTo>
                  <a:cubicBezTo>
                    <a:pt x="31" y="143"/>
                    <a:pt x="39" y="105"/>
                    <a:pt x="42" y="71"/>
                  </a:cubicBezTo>
                  <a:cubicBezTo>
                    <a:pt x="44" y="54"/>
                    <a:pt x="44" y="38"/>
                    <a:pt x="39" y="32"/>
                  </a:cubicBezTo>
                  <a:cubicBezTo>
                    <a:pt x="39" y="32"/>
                    <a:pt x="39" y="32"/>
                    <a:pt x="39" y="31"/>
                  </a:cubicBezTo>
                  <a:cubicBezTo>
                    <a:pt x="39" y="31"/>
                    <a:pt x="39" y="30"/>
                    <a:pt x="39" y="30"/>
                  </a:cubicBezTo>
                  <a:cubicBezTo>
                    <a:pt x="40" y="19"/>
                    <a:pt x="41" y="9"/>
                    <a:pt x="44" y="0"/>
                  </a:cubicBezTo>
                  <a:cubicBezTo>
                    <a:pt x="41" y="6"/>
                    <a:pt x="39" y="15"/>
                    <a:pt x="37" y="26"/>
                  </a:cubicBezTo>
                  <a:cubicBezTo>
                    <a:pt x="36" y="27"/>
                    <a:pt x="36" y="28"/>
                    <a:pt x="36" y="29"/>
                  </a:cubicBezTo>
                  <a:cubicBezTo>
                    <a:pt x="36" y="29"/>
                    <a:pt x="36" y="30"/>
                    <a:pt x="36" y="30"/>
                  </a:cubicBezTo>
                  <a:cubicBezTo>
                    <a:pt x="35" y="30"/>
                    <a:pt x="34" y="30"/>
                    <a:pt x="33" y="30"/>
                  </a:cubicBezTo>
                  <a:cubicBezTo>
                    <a:pt x="34" y="32"/>
                    <a:pt x="34" y="34"/>
                    <a:pt x="35" y="36"/>
                  </a:cubicBezTo>
                  <a:cubicBezTo>
                    <a:pt x="35" y="37"/>
                    <a:pt x="34" y="38"/>
                    <a:pt x="34" y="39"/>
                  </a:cubicBezTo>
                  <a:cubicBezTo>
                    <a:pt x="14" y="156"/>
                    <a:pt x="0" y="458"/>
                    <a:pt x="13" y="518"/>
                  </a:cubicBezTo>
                  <a:cubicBezTo>
                    <a:pt x="13" y="519"/>
                    <a:pt x="14" y="520"/>
                    <a:pt x="14" y="522"/>
                  </a:cubicBezTo>
                  <a:cubicBezTo>
                    <a:pt x="14" y="521"/>
                    <a:pt x="14" y="520"/>
                    <a:pt x="14" y="520"/>
                  </a:cubicBezTo>
                  <a:cubicBezTo>
                    <a:pt x="16" y="526"/>
                    <a:pt x="17" y="529"/>
                    <a:pt x="17" y="530"/>
                  </a:cubicBezTo>
                  <a:cubicBezTo>
                    <a:pt x="17" y="529"/>
                    <a:pt x="16" y="525"/>
                    <a:pt x="14" y="522"/>
                  </a:cubicBezTo>
                  <a:cubicBezTo>
                    <a:pt x="21" y="547"/>
                    <a:pt x="23" y="616"/>
                    <a:pt x="31" y="648"/>
                  </a:cubicBezTo>
                  <a:cubicBezTo>
                    <a:pt x="31" y="649"/>
                    <a:pt x="31" y="649"/>
                    <a:pt x="31" y="650"/>
                  </a:cubicBezTo>
                  <a:cubicBezTo>
                    <a:pt x="31" y="650"/>
                    <a:pt x="31" y="650"/>
                    <a:pt x="31" y="650"/>
                  </a:cubicBezTo>
                  <a:cubicBezTo>
                    <a:pt x="35" y="666"/>
                    <a:pt x="41" y="671"/>
                    <a:pt x="50" y="654"/>
                  </a:cubicBezTo>
                  <a:cubicBezTo>
                    <a:pt x="52" y="649"/>
                    <a:pt x="54" y="644"/>
                    <a:pt x="56" y="637"/>
                  </a:cubicBezTo>
                  <a:cubicBezTo>
                    <a:pt x="14" y="661"/>
                    <a:pt x="51" y="371"/>
                    <a:pt x="49" y="363"/>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773">
              <a:extLst>
                <a:ext uri="{FF2B5EF4-FFF2-40B4-BE49-F238E27FC236}">
                  <a16:creationId xmlns:a16="http://schemas.microsoft.com/office/drawing/2014/main" id="{CFC920DD-3CD6-4302-A175-E2352BB7612B}"/>
                </a:ext>
              </a:extLst>
            </p:cNvPr>
            <p:cNvSpPr>
              <a:spLocks noEditPoints="1"/>
            </p:cNvSpPr>
            <p:nvPr userDrawn="1"/>
          </p:nvSpPr>
          <p:spPr bwMode="auto">
            <a:xfrm>
              <a:off x="2925" y="2322"/>
              <a:ext cx="58" cy="238"/>
            </a:xfrm>
            <a:custGeom>
              <a:avLst/>
              <a:gdLst>
                <a:gd name="T0" fmla="*/ 8 w 41"/>
                <a:gd name="T1" fmla="*/ 165 h 165"/>
                <a:gd name="T2" fmla="*/ 9 w 41"/>
                <a:gd name="T3" fmla="*/ 164 h 165"/>
                <a:gd name="T4" fmla="*/ 6 w 41"/>
                <a:gd name="T5" fmla="*/ 158 h 165"/>
                <a:gd name="T6" fmla="*/ 8 w 41"/>
                <a:gd name="T7" fmla="*/ 165 h 165"/>
                <a:gd name="T8" fmla="*/ 1 w 41"/>
                <a:gd name="T9" fmla="*/ 23 h 165"/>
                <a:gd name="T10" fmla="*/ 0 w 41"/>
                <a:gd name="T11" fmla="*/ 50 h 165"/>
                <a:gd name="T12" fmla="*/ 0 w 41"/>
                <a:gd name="T13" fmla="*/ 51 h 165"/>
                <a:gd name="T14" fmla="*/ 0 w 41"/>
                <a:gd name="T15" fmla="*/ 56 h 165"/>
                <a:gd name="T16" fmla="*/ 5 w 41"/>
                <a:gd name="T17" fmla="*/ 151 h 165"/>
                <a:gd name="T18" fmla="*/ 5 w 41"/>
                <a:gd name="T19" fmla="*/ 154 h 165"/>
                <a:gd name="T20" fmla="*/ 6 w 41"/>
                <a:gd name="T21" fmla="*/ 158 h 165"/>
                <a:gd name="T22" fmla="*/ 6 w 41"/>
                <a:gd name="T23" fmla="*/ 156 h 165"/>
                <a:gd name="T24" fmla="*/ 9 w 41"/>
                <a:gd name="T25" fmla="*/ 164 h 165"/>
                <a:gd name="T26" fmla="*/ 29 w 41"/>
                <a:gd name="T27" fmla="*/ 153 h 165"/>
                <a:gd name="T28" fmla="*/ 30 w 41"/>
                <a:gd name="T29" fmla="*/ 136 h 165"/>
                <a:gd name="T30" fmla="*/ 30 w 41"/>
                <a:gd name="T31" fmla="*/ 135 h 165"/>
                <a:gd name="T32" fmla="*/ 30 w 41"/>
                <a:gd name="T33" fmla="*/ 135 h 165"/>
                <a:gd name="T34" fmla="*/ 38 w 41"/>
                <a:gd name="T35" fmla="*/ 35 h 165"/>
                <a:gd name="T36" fmla="*/ 41 w 41"/>
                <a:gd name="T37" fmla="*/ 0 h 165"/>
                <a:gd name="T38" fmla="*/ 1 w 41"/>
                <a:gd name="T39" fmla="*/ 23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65">
                  <a:moveTo>
                    <a:pt x="8" y="165"/>
                  </a:moveTo>
                  <a:cubicBezTo>
                    <a:pt x="8" y="165"/>
                    <a:pt x="8" y="164"/>
                    <a:pt x="9" y="164"/>
                  </a:cubicBezTo>
                  <a:cubicBezTo>
                    <a:pt x="8" y="163"/>
                    <a:pt x="7" y="160"/>
                    <a:pt x="6" y="158"/>
                  </a:cubicBezTo>
                  <a:cubicBezTo>
                    <a:pt x="7" y="160"/>
                    <a:pt x="7" y="162"/>
                    <a:pt x="8" y="165"/>
                  </a:cubicBezTo>
                  <a:close/>
                  <a:moveTo>
                    <a:pt x="1" y="23"/>
                  </a:moveTo>
                  <a:cubicBezTo>
                    <a:pt x="0" y="32"/>
                    <a:pt x="0" y="41"/>
                    <a:pt x="0" y="50"/>
                  </a:cubicBezTo>
                  <a:cubicBezTo>
                    <a:pt x="0" y="51"/>
                    <a:pt x="0" y="51"/>
                    <a:pt x="0" y="51"/>
                  </a:cubicBezTo>
                  <a:cubicBezTo>
                    <a:pt x="0" y="53"/>
                    <a:pt x="0" y="55"/>
                    <a:pt x="0" y="56"/>
                  </a:cubicBezTo>
                  <a:cubicBezTo>
                    <a:pt x="0" y="99"/>
                    <a:pt x="1" y="133"/>
                    <a:pt x="5" y="151"/>
                  </a:cubicBezTo>
                  <a:cubicBezTo>
                    <a:pt x="5" y="152"/>
                    <a:pt x="5" y="153"/>
                    <a:pt x="5" y="154"/>
                  </a:cubicBezTo>
                  <a:cubicBezTo>
                    <a:pt x="5" y="155"/>
                    <a:pt x="6" y="156"/>
                    <a:pt x="6" y="158"/>
                  </a:cubicBezTo>
                  <a:cubicBezTo>
                    <a:pt x="6" y="157"/>
                    <a:pt x="6" y="156"/>
                    <a:pt x="6" y="156"/>
                  </a:cubicBezTo>
                  <a:cubicBezTo>
                    <a:pt x="7" y="160"/>
                    <a:pt x="8" y="163"/>
                    <a:pt x="9" y="164"/>
                  </a:cubicBezTo>
                  <a:cubicBezTo>
                    <a:pt x="16" y="161"/>
                    <a:pt x="22" y="157"/>
                    <a:pt x="29" y="153"/>
                  </a:cubicBezTo>
                  <a:cubicBezTo>
                    <a:pt x="30" y="148"/>
                    <a:pt x="30" y="142"/>
                    <a:pt x="30" y="136"/>
                  </a:cubicBezTo>
                  <a:cubicBezTo>
                    <a:pt x="30" y="136"/>
                    <a:pt x="30" y="135"/>
                    <a:pt x="30" y="135"/>
                  </a:cubicBezTo>
                  <a:cubicBezTo>
                    <a:pt x="30" y="135"/>
                    <a:pt x="30" y="135"/>
                    <a:pt x="30" y="135"/>
                  </a:cubicBezTo>
                  <a:cubicBezTo>
                    <a:pt x="33" y="98"/>
                    <a:pt x="36" y="61"/>
                    <a:pt x="38" y="35"/>
                  </a:cubicBezTo>
                  <a:cubicBezTo>
                    <a:pt x="40" y="17"/>
                    <a:pt x="41" y="5"/>
                    <a:pt x="41" y="0"/>
                  </a:cubicBezTo>
                  <a:cubicBezTo>
                    <a:pt x="28" y="8"/>
                    <a:pt x="14" y="15"/>
                    <a:pt x="1" y="23"/>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774">
              <a:extLst>
                <a:ext uri="{FF2B5EF4-FFF2-40B4-BE49-F238E27FC236}">
                  <a16:creationId xmlns:a16="http://schemas.microsoft.com/office/drawing/2014/main" id="{957EECB6-B94F-44CD-86D1-D37ED4ED7950}"/>
                </a:ext>
              </a:extLst>
            </p:cNvPr>
            <p:cNvSpPr>
              <a:spLocks noEditPoints="1"/>
            </p:cNvSpPr>
            <p:nvPr userDrawn="1"/>
          </p:nvSpPr>
          <p:spPr bwMode="auto">
            <a:xfrm>
              <a:off x="3182" y="2184"/>
              <a:ext cx="59" cy="193"/>
            </a:xfrm>
            <a:custGeom>
              <a:avLst/>
              <a:gdLst>
                <a:gd name="T0" fmla="*/ 8 w 41"/>
                <a:gd name="T1" fmla="*/ 134 h 134"/>
                <a:gd name="T2" fmla="*/ 9 w 41"/>
                <a:gd name="T3" fmla="*/ 134 h 134"/>
                <a:gd name="T4" fmla="*/ 6 w 41"/>
                <a:gd name="T5" fmla="*/ 129 h 134"/>
                <a:gd name="T6" fmla="*/ 8 w 41"/>
                <a:gd name="T7" fmla="*/ 134 h 134"/>
                <a:gd name="T8" fmla="*/ 1 w 41"/>
                <a:gd name="T9" fmla="*/ 18 h 134"/>
                <a:gd name="T10" fmla="*/ 0 w 41"/>
                <a:gd name="T11" fmla="*/ 40 h 134"/>
                <a:gd name="T12" fmla="*/ 0 w 41"/>
                <a:gd name="T13" fmla="*/ 41 h 134"/>
                <a:gd name="T14" fmla="*/ 0 w 41"/>
                <a:gd name="T15" fmla="*/ 46 h 134"/>
                <a:gd name="T16" fmla="*/ 5 w 41"/>
                <a:gd name="T17" fmla="*/ 123 h 134"/>
                <a:gd name="T18" fmla="*/ 5 w 41"/>
                <a:gd name="T19" fmla="*/ 126 h 134"/>
                <a:gd name="T20" fmla="*/ 6 w 41"/>
                <a:gd name="T21" fmla="*/ 128 h 134"/>
                <a:gd name="T22" fmla="*/ 6 w 41"/>
                <a:gd name="T23" fmla="*/ 127 h 134"/>
                <a:gd name="T24" fmla="*/ 9 w 41"/>
                <a:gd name="T25" fmla="*/ 134 h 134"/>
                <a:gd name="T26" fmla="*/ 29 w 41"/>
                <a:gd name="T27" fmla="*/ 125 h 134"/>
                <a:gd name="T28" fmla="*/ 30 w 41"/>
                <a:gd name="T29" fmla="*/ 111 h 134"/>
                <a:gd name="T30" fmla="*/ 30 w 41"/>
                <a:gd name="T31" fmla="*/ 110 h 134"/>
                <a:gd name="T32" fmla="*/ 30 w 41"/>
                <a:gd name="T33" fmla="*/ 110 h 134"/>
                <a:gd name="T34" fmla="*/ 38 w 41"/>
                <a:gd name="T35" fmla="*/ 28 h 134"/>
                <a:gd name="T36" fmla="*/ 41 w 41"/>
                <a:gd name="T37" fmla="*/ 0 h 134"/>
                <a:gd name="T38" fmla="*/ 1 w 41"/>
                <a:gd name="T39" fmla="*/ 18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34">
                  <a:moveTo>
                    <a:pt x="8" y="134"/>
                  </a:moveTo>
                  <a:cubicBezTo>
                    <a:pt x="8" y="134"/>
                    <a:pt x="8" y="134"/>
                    <a:pt x="9" y="134"/>
                  </a:cubicBezTo>
                  <a:cubicBezTo>
                    <a:pt x="8" y="132"/>
                    <a:pt x="7" y="130"/>
                    <a:pt x="6" y="129"/>
                  </a:cubicBezTo>
                  <a:cubicBezTo>
                    <a:pt x="7" y="130"/>
                    <a:pt x="7" y="132"/>
                    <a:pt x="8" y="134"/>
                  </a:cubicBezTo>
                  <a:close/>
                  <a:moveTo>
                    <a:pt x="1" y="18"/>
                  </a:moveTo>
                  <a:cubicBezTo>
                    <a:pt x="0" y="26"/>
                    <a:pt x="0" y="33"/>
                    <a:pt x="0" y="40"/>
                  </a:cubicBezTo>
                  <a:cubicBezTo>
                    <a:pt x="0" y="41"/>
                    <a:pt x="0" y="41"/>
                    <a:pt x="0" y="41"/>
                  </a:cubicBezTo>
                  <a:cubicBezTo>
                    <a:pt x="0" y="43"/>
                    <a:pt x="0" y="44"/>
                    <a:pt x="0" y="46"/>
                  </a:cubicBezTo>
                  <a:cubicBezTo>
                    <a:pt x="0" y="80"/>
                    <a:pt x="1" y="108"/>
                    <a:pt x="5" y="123"/>
                  </a:cubicBezTo>
                  <a:cubicBezTo>
                    <a:pt x="5" y="124"/>
                    <a:pt x="5" y="125"/>
                    <a:pt x="5" y="126"/>
                  </a:cubicBezTo>
                  <a:cubicBezTo>
                    <a:pt x="5" y="126"/>
                    <a:pt x="6" y="127"/>
                    <a:pt x="6" y="128"/>
                  </a:cubicBezTo>
                  <a:cubicBezTo>
                    <a:pt x="6" y="128"/>
                    <a:pt x="6" y="127"/>
                    <a:pt x="6" y="127"/>
                  </a:cubicBezTo>
                  <a:cubicBezTo>
                    <a:pt x="7" y="130"/>
                    <a:pt x="8" y="132"/>
                    <a:pt x="9" y="134"/>
                  </a:cubicBezTo>
                  <a:cubicBezTo>
                    <a:pt x="16" y="131"/>
                    <a:pt x="22" y="128"/>
                    <a:pt x="29" y="125"/>
                  </a:cubicBezTo>
                  <a:cubicBezTo>
                    <a:pt x="30" y="120"/>
                    <a:pt x="30" y="115"/>
                    <a:pt x="30" y="111"/>
                  </a:cubicBezTo>
                  <a:cubicBezTo>
                    <a:pt x="30" y="110"/>
                    <a:pt x="30" y="110"/>
                    <a:pt x="30" y="110"/>
                  </a:cubicBezTo>
                  <a:cubicBezTo>
                    <a:pt x="30" y="110"/>
                    <a:pt x="30" y="110"/>
                    <a:pt x="30" y="110"/>
                  </a:cubicBezTo>
                  <a:cubicBezTo>
                    <a:pt x="33" y="79"/>
                    <a:pt x="36" y="49"/>
                    <a:pt x="38" y="28"/>
                  </a:cubicBezTo>
                  <a:cubicBezTo>
                    <a:pt x="40" y="14"/>
                    <a:pt x="41" y="3"/>
                    <a:pt x="41" y="0"/>
                  </a:cubicBezTo>
                  <a:cubicBezTo>
                    <a:pt x="28" y="6"/>
                    <a:pt x="14" y="12"/>
                    <a:pt x="1" y="18"/>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775">
              <a:extLst>
                <a:ext uri="{FF2B5EF4-FFF2-40B4-BE49-F238E27FC236}">
                  <a16:creationId xmlns:a16="http://schemas.microsoft.com/office/drawing/2014/main" id="{227FF77F-F760-4AF1-8C99-5633BE0666AC}"/>
                </a:ext>
              </a:extLst>
            </p:cNvPr>
            <p:cNvSpPr>
              <a:spLocks noEditPoints="1"/>
            </p:cNvSpPr>
            <p:nvPr userDrawn="1"/>
          </p:nvSpPr>
          <p:spPr bwMode="auto">
            <a:xfrm>
              <a:off x="3467" y="1972"/>
              <a:ext cx="59" cy="192"/>
            </a:xfrm>
            <a:custGeom>
              <a:avLst/>
              <a:gdLst>
                <a:gd name="T0" fmla="*/ 7 w 41"/>
                <a:gd name="T1" fmla="*/ 134 h 134"/>
                <a:gd name="T2" fmla="*/ 8 w 41"/>
                <a:gd name="T3" fmla="*/ 134 h 134"/>
                <a:gd name="T4" fmla="*/ 6 w 41"/>
                <a:gd name="T5" fmla="*/ 129 h 134"/>
                <a:gd name="T6" fmla="*/ 7 w 41"/>
                <a:gd name="T7" fmla="*/ 134 h 134"/>
                <a:gd name="T8" fmla="*/ 0 w 41"/>
                <a:gd name="T9" fmla="*/ 19 h 134"/>
                <a:gd name="T10" fmla="*/ 0 w 41"/>
                <a:gd name="T11" fmla="*/ 41 h 134"/>
                <a:gd name="T12" fmla="*/ 0 w 41"/>
                <a:gd name="T13" fmla="*/ 42 h 134"/>
                <a:gd name="T14" fmla="*/ 0 w 41"/>
                <a:gd name="T15" fmla="*/ 46 h 134"/>
                <a:gd name="T16" fmla="*/ 4 w 41"/>
                <a:gd name="T17" fmla="*/ 124 h 134"/>
                <a:gd name="T18" fmla="*/ 5 w 41"/>
                <a:gd name="T19" fmla="*/ 126 h 134"/>
                <a:gd name="T20" fmla="*/ 6 w 41"/>
                <a:gd name="T21" fmla="*/ 129 h 134"/>
                <a:gd name="T22" fmla="*/ 5 w 41"/>
                <a:gd name="T23" fmla="*/ 127 h 134"/>
                <a:gd name="T24" fmla="*/ 8 w 41"/>
                <a:gd name="T25" fmla="*/ 134 h 134"/>
                <a:gd name="T26" fmla="*/ 29 w 41"/>
                <a:gd name="T27" fmla="*/ 125 h 134"/>
                <a:gd name="T28" fmla="*/ 30 w 41"/>
                <a:gd name="T29" fmla="*/ 111 h 134"/>
                <a:gd name="T30" fmla="*/ 30 w 41"/>
                <a:gd name="T31" fmla="*/ 110 h 134"/>
                <a:gd name="T32" fmla="*/ 30 w 41"/>
                <a:gd name="T33" fmla="*/ 110 h 134"/>
                <a:gd name="T34" fmla="*/ 38 w 41"/>
                <a:gd name="T35" fmla="*/ 28 h 134"/>
                <a:gd name="T36" fmla="*/ 41 w 41"/>
                <a:gd name="T37" fmla="*/ 0 h 134"/>
                <a:gd name="T38" fmla="*/ 0 w 41"/>
                <a:gd name="T39" fmla="*/ 19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34">
                  <a:moveTo>
                    <a:pt x="7" y="134"/>
                  </a:moveTo>
                  <a:cubicBezTo>
                    <a:pt x="8" y="134"/>
                    <a:pt x="8" y="134"/>
                    <a:pt x="8" y="134"/>
                  </a:cubicBezTo>
                  <a:cubicBezTo>
                    <a:pt x="8" y="133"/>
                    <a:pt x="7" y="131"/>
                    <a:pt x="6" y="129"/>
                  </a:cubicBezTo>
                  <a:cubicBezTo>
                    <a:pt x="6" y="131"/>
                    <a:pt x="7" y="132"/>
                    <a:pt x="7" y="134"/>
                  </a:cubicBezTo>
                  <a:close/>
                  <a:moveTo>
                    <a:pt x="0" y="19"/>
                  </a:moveTo>
                  <a:cubicBezTo>
                    <a:pt x="0" y="26"/>
                    <a:pt x="0" y="34"/>
                    <a:pt x="0" y="41"/>
                  </a:cubicBezTo>
                  <a:cubicBezTo>
                    <a:pt x="0" y="42"/>
                    <a:pt x="0" y="42"/>
                    <a:pt x="0" y="42"/>
                  </a:cubicBezTo>
                  <a:cubicBezTo>
                    <a:pt x="0" y="43"/>
                    <a:pt x="0" y="45"/>
                    <a:pt x="0" y="46"/>
                  </a:cubicBezTo>
                  <a:cubicBezTo>
                    <a:pt x="0" y="81"/>
                    <a:pt x="1" y="109"/>
                    <a:pt x="4" y="124"/>
                  </a:cubicBezTo>
                  <a:cubicBezTo>
                    <a:pt x="4" y="124"/>
                    <a:pt x="4" y="125"/>
                    <a:pt x="5" y="126"/>
                  </a:cubicBezTo>
                  <a:cubicBezTo>
                    <a:pt x="5" y="127"/>
                    <a:pt x="5" y="128"/>
                    <a:pt x="6" y="129"/>
                  </a:cubicBezTo>
                  <a:cubicBezTo>
                    <a:pt x="6" y="128"/>
                    <a:pt x="5" y="128"/>
                    <a:pt x="5" y="127"/>
                  </a:cubicBezTo>
                  <a:cubicBezTo>
                    <a:pt x="7" y="131"/>
                    <a:pt x="8" y="133"/>
                    <a:pt x="8" y="134"/>
                  </a:cubicBezTo>
                  <a:cubicBezTo>
                    <a:pt x="15" y="131"/>
                    <a:pt x="22" y="128"/>
                    <a:pt x="29" y="125"/>
                  </a:cubicBezTo>
                  <a:cubicBezTo>
                    <a:pt x="29" y="121"/>
                    <a:pt x="29" y="116"/>
                    <a:pt x="30" y="111"/>
                  </a:cubicBezTo>
                  <a:cubicBezTo>
                    <a:pt x="30" y="111"/>
                    <a:pt x="30" y="111"/>
                    <a:pt x="30" y="110"/>
                  </a:cubicBezTo>
                  <a:cubicBezTo>
                    <a:pt x="30" y="110"/>
                    <a:pt x="30" y="110"/>
                    <a:pt x="30" y="110"/>
                  </a:cubicBezTo>
                  <a:cubicBezTo>
                    <a:pt x="32" y="80"/>
                    <a:pt x="35" y="50"/>
                    <a:pt x="38" y="28"/>
                  </a:cubicBezTo>
                  <a:cubicBezTo>
                    <a:pt x="39" y="14"/>
                    <a:pt x="41" y="4"/>
                    <a:pt x="41" y="0"/>
                  </a:cubicBezTo>
                  <a:cubicBezTo>
                    <a:pt x="27" y="6"/>
                    <a:pt x="14" y="13"/>
                    <a:pt x="0" y="19"/>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776">
              <a:extLst>
                <a:ext uri="{FF2B5EF4-FFF2-40B4-BE49-F238E27FC236}">
                  <a16:creationId xmlns:a16="http://schemas.microsoft.com/office/drawing/2014/main" id="{51815BBE-49DE-4E9D-8E1E-68A209AFA866}"/>
                </a:ext>
              </a:extLst>
            </p:cNvPr>
            <p:cNvSpPr>
              <a:spLocks noEditPoints="1"/>
            </p:cNvSpPr>
            <p:nvPr userDrawn="1"/>
          </p:nvSpPr>
          <p:spPr bwMode="auto">
            <a:xfrm>
              <a:off x="3851" y="1578"/>
              <a:ext cx="33" cy="156"/>
            </a:xfrm>
            <a:custGeom>
              <a:avLst/>
              <a:gdLst>
                <a:gd name="T0" fmla="*/ 9 w 23"/>
                <a:gd name="T1" fmla="*/ 98 h 109"/>
                <a:gd name="T2" fmla="*/ 9 w 23"/>
                <a:gd name="T3" fmla="*/ 98 h 109"/>
                <a:gd name="T4" fmla="*/ 9 w 23"/>
                <a:gd name="T5" fmla="*/ 98 h 109"/>
                <a:gd name="T6" fmla="*/ 9 w 23"/>
                <a:gd name="T7" fmla="*/ 98 h 109"/>
                <a:gd name="T8" fmla="*/ 17 w 23"/>
                <a:gd name="T9" fmla="*/ 48 h 109"/>
                <a:gd name="T10" fmla="*/ 14 w 23"/>
                <a:gd name="T11" fmla="*/ 37 h 109"/>
                <a:gd name="T12" fmla="*/ 17 w 23"/>
                <a:gd name="T13" fmla="*/ 22 h 109"/>
                <a:gd name="T14" fmla="*/ 14 w 23"/>
                <a:gd name="T15" fmla="*/ 9 h 109"/>
                <a:gd name="T16" fmla="*/ 14 w 23"/>
                <a:gd name="T17" fmla="*/ 9 h 109"/>
                <a:gd name="T18" fmla="*/ 12 w 23"/>
                <a:gd name="T19" fmla="*/ 1 h 109"/>
                <a:gd name="T20" fmla="*/ 11 w 23"/>
                <a:gd name="T21" fmla="*/ 0 h 109"/>
                <a:gd name="T22" fmla="*/ 0 w 23"/>
                <a:gd name="T23" fmla="*/ 10 h 109"/>
                <a:gd name="T24" fmla="*/ 0 w 23"/>
                <a:gd name="T25" fmla="*/ 18 h 109"/>
                <a:gd name="T26" fmla="*/ 0 w 23"/>
                <a:gd name="T27" fmla="*/ 19 h 109"/>
                <a:gd name="T28" fmla="*/ 0 w 23"/>
                <a:gd name="T29" fmla="*/ 19 h 109"/>
                <a:gd name="T30" fmla="*/ 0 w 23"/>
                <a:gd name="T31" fmla="*/ 19 h 109"/>
                <a:gd name="T32" fmla="*/ 0 w 23"/>
                <a:gd name="T33" fmla="*/ 36 h 109"/>
                <a:gd name="T34" fmla="*/ 5 w 23"/>
                <a:gd name="T35" fmla="*/ 86 h 109"/>
                <a:gd name="T36" fmla="*/ 5 w 23"/>
                <a:gd name="T37" fmla="*/ 86 h 109"/>
                <a:gd name="T38" fmla="*/ 6 w 23"/>
                <a:gd name="T39" fmla="*/ 90 h 109"/>
                <a:gd name="T40" fmla="*/ 6 w 23"/>
                <a:gd name="T41" fmla="*/ 91 h 109"/>
                <a:gd name="T42" fmla="*/ 9 w 23"/>
                <a:gd name="T43" fmla="*/ 97 h 109"/>
                <a:gd name="T44" fmla="*/ 9 w 23"/>
                <a:gd name="T45" fmla="*/ 98 h 109"/>
                <a:gd name="T46" fmla="*/ 9 w 23"/>
                <a:gd name="T47" fmla="*/ 98 h 109"/>
                <a:gd name="T48" fmla="*/ 9 w 23"/>
                <a:gd name="T49" fmla="*/ 98 h 109"/>
                <a:gd name="T50" fmla="*/ 9 w 23"/>
                <a:gd name="T51" fmla="*/ 98 h 109"/>
                <a:gd name="T52" fmla="*/ 11 w 23"/>
                <a:gd name="T53" fmla="*/ 100 h 109"/>
                <a:gd name="T54" fmla="*/ 11 w 23"/>
                <a:gd name="T55" fmla="*/ 100 h 109"/>
                <a:gd name="T56" fmla="*/ 10 w 23"/>
                <a:gd name="T57" fmla="*/ 98 h 109"/>
                <a:gd name="T58" fmla="*/ 11 w 23"/>
                <a:gd name="T59" fmla="*/ 100 h 109"/>
                <a:gd name="T60" fmla="*/ 12 w 23"/>
                <a:gd name="T61" fmla="*/ 101 h 109"/>
                <a:gd name="T62" fmla="*/ 15 w 23"/>
                <a:gd name="T63" fmla="*/ 109 h 109"/>
                <a:gd name="T64" fmla="*/ 22 w 23"/>
                <a:gd name="T65" fmla="*/ 102 h 109"/>
                <a:gd name="T66" fmla="*/ 22 w 23"/>
                <a:gd name="T67" fmla="*/ 96 h 109"/>
                <a:gd name="T68" fmla="*/ 22 w 23"/>
                <a:gd name="T69" fmla="*/ 96 h 109"/>
                <a:gd name="T70" fmla="*/ 22 w 23"/>
                <a:gd name="T71" fmla="*/ 92 h 109"/>
                <a:gd name="T72" fmla="*/ 22 w 23"/>
                <a:gd name="T73" fmla="*/ 90 h 109"/>
                <a:gd name="T74" fmla="*/ 22 w 23"/>
                <a:gd name="T75" fmla="*/ 81 h 109"/>
                <a:gd name="T76" fmla="*/ 22 w 23"/>
                <a:gd name="T77" fmla="*/ 80 h 109"/>
                <a:gd name="T78" fmla="*/ 22 w 23"/>
                <a:gd name="T79" fmla="*/ 76 h 109"/>
                <a:gd name="T80" fmla="*/ 23 w 23"/>
                <a:gd name="T81" fmla="*/ 56 h 109"/>
                <a:gd name="T82" fmla="*/ 20 w 23"/>
                <a:gd name="T83" fmla="*/ 52 h 109"/>
                <a:gd name="T84" fmla="*/ 20 w 23"/>
                <a:gd name="T85" fmla="*/ 53 h 109"/>
                <a:gd name="T86" fmla="*/ 17 w 23"/>
                <a:gd name="T87" fmla="*/ 48 h 109"/>
                <a:gd name="T88" fmla="*/ 13 w 23"/>
                <a:gd name="T89" fmla="*/ 43 h 109"/>
                <a:gd name="T90" fmla="*/ 13 w 23"/>
                <a:gd name="T91" fmla="*/ 43 h 109"/>
                <a:gd name="T92" fmla="*/ 17 w 23"/>
                <a:gd name="T93" fmla="*/ 40 h 109"/>
                <a:gd name="T94" fmla="*/ 13 w 23"/>
                <a:gd name="T95" fmla="*/ 43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 h="109">
                  <a:moveTo>
                    <a:pt x="9" y="98"/>
                  </a:moveTo>
                  <a:cubicBezTo>
                    <a:pt x="9" y="98"/>
                    <a:pt x="9" y="98"/>
                    <a:pt x="9" y="98"/>
                  </a:cubicBezTo>
                  <a:cubicBezTo>
                    <a:pt x="9" y="98"/>
                    <a:pt x="9" y="98"/>
                    <a:pt x="9" y="98"/>
                  </a:cubicBezTo>
                  <a:cubicBezTo>
                    <a:pt x="9" y="98"/>
                    <a:pt x="9" y="98"/>
                    <a:pt x="9" y="98"/>
                  </a:cubicBezTo>
                  <a:close/>
                  <a:moveTo>
                    <a:pt x="17" y="48"/>
                  </a:moveTo>
                  <a:cubicBezTo>
                    <a:pt x="20" y="45"/>
                    <a:pt x="22" y="42"/>
                    <a:pt x="14" y="37"/>
                  </a:cubicBezTo>
                  <a:cubicBezTo>
                    <a:pt x="19" y="36"/>
                    <a:pt x="19" y="29"/>
                    <a:pt x="17" y="22"/>
                  </a:cubicBezTo>
                  <a:cubicBezTo>
                    <a:pt x="17" y="18"/>
                    <a:pt x="15" y="13"/>
                    <a:pt x="14" y="9"/>
                  </a:cubicBezTo>
                  <a:cubicBezTo>
                    <a:pt x="14" y="9"/>
                    <a:pt x="14" y="9"/>
                    <a:pt x="14" y="9"/>
                  </a:cubicBezTo>
                  <a:cubicBezTo>
                    <a:pt x="13" y="5"/>
                    <a:pt x="12" y="3"/>
                    <a:pt x="12" y="1"/>
                  </a:cubicBezTo>
                  <a:cubicBezTo>
                    <a:pt x="10" y="9"/>
                    <a:pt x="11" y="5"/>
                    <a:pt x="11" y="0"/>
                  </a:cubicBezTo>
                  <a:cubicBezTo>
                    <a:pt x="8" y="3"/>
                    <a:pt x="4" y="7"/>
                    <a:pt x="0" y="10"/>
                  </a:cubicBezTo>
                  <a:cubicBezTo>
                    <a:pt x="0" y="13"/>
                    <a:pt x="0" y="15"/>
                    <a:pt x="0" y="18"/>
                  </a:cubicBezTo>
                  <a:cubicBezTo>
                    <a:pt x="0" y="18"/>
                    <a:pt x="0" y="18"/>
                    <a:pt x="0" y="19"/>
                  </a:cubicBezTo>
                  <a:cubicBezTo>
                    <a:pt x="0" y="19"/>
                    <a:pt x="0" y="19"/>
                    <a:pt x="0" y="19"/>
                  </a:cubicBezTo>
                  <a:cubicBezTo>
                    <a:pt x="0" y="19"/>
                    <a:pt x="0" y="19"/>
                    <a:pt x="0" y="19"/>
                  </a:cubicBezTo>
                  <a:cubicBezTo>
                    <a:pt x="0" y="24"/>
                    <a:pt x="0" y="30"/>
                    <a:pt x="0" y="36"/>
                  </a:cubicBezTo>
                  <a:cubicBezTo>
                    <a:pt x="1" y="55"/>
                    <a:pt x="2" y="74"/>
                    <a:pt x="5" y="86"/>
                  </a:cubicBezTo>
                  <a:cubicBezTo>
                    <a:pt x="5" y="86"/>
                    <a:pt x="5" y="86"/>
                    <a:pt x="5" y="86"/>
                  </a:cubicBezTo>
                  <a:cubicBezTo>
                    <a:pt x="5" y="87"/>
                    <a:pt x="6" y="89"/>
                    <a:pt x="6" y="90"/>
                  </a:cubicBezTo>
                  <a:cubicBezTo>
                    <a:pt x="6" y="90"/>
                    <a:pt x="6" y="91"/>
                    <a:pt x="6" y="91"/>
                  </a:cubicBezTo>
                  <a:cubicBezTo>
                    <a:pt x="7" y="94"/>
                    <a:pt x="8" y="96"/>
                    <a:pt x="9" y="97"/>
                  </a:cubicBezTo>
                  <a:cubicBezTo>
                    <a:pt x="9" y="98"/>
                    <a:pt x="9" y="98"/>
                    <a:pt x="9" y="98"/>
                  </a:cubicBezTo>
                  <a:cubicBezTo>
                    <a:pt x="9" y="98"/>
                    <a:pt x="9" y="98"/>
                    <a:pt x="9" y="98"/>
                  </a:cubicBezTo>
                  <a:cubicBezTo>
                    <a:pt x="9" y="98"/>
                    <a:pt x="9" y="98"/>
                    <a:pt x="9" y="98"/>
                  </a:cubicBezTo>
                  <a:cubicBezTo>
                    <a:pt x="9" y="98"/>
                    <a:pt x="9" y="98"/>
                    <a:pt x="9" y="98"/>
                  </a:cubicBezTo>
                  <a:cubicBezTo>
                    <a:pt x="10" y="99"/>
                    <a:pt x="11" y="99"/>
                    <a:pt x="11" y="100"/>
                  </a:cubicBezTo>
                  <a:cubicBezTo>
                    <a:pt x="12" y="100"/>
                    <a:pt x="12" y="100"/>
                    <a:pt x="11" y="100"/>
                  </a:cubicBezTo>
                  <a:cubicBezTo>
                    <a:pt x="11" y="99"/>
                    <a:pt x="10" y="99"/>
                    <a:pt x="10" y="98"/>
                  </a:cubicBezTo>
                  <a:cubicBezTo>
                    <a:pt x="10" y="99"/>
                    <a:pt x="10" y="99"/>
                    <a:pt x="11" y="100"/>
                  </a:cubicBezTo>
                  <a:cubicBezTo>
                    <a:pt x="11" y="100"/>
                    <a:pt x="11" y="101"/>
                    <a:pt x="12" y="101"/>
                  </a:cubicBezTo>
                  <a:cubicBezTo>
                    <a:pt x="13" y="104"/>
                    <a:pt x="14" y="106"/>
                    <a:pt x="15" y="109"/>
                  </a:cubicBezTo>
                  <a:cubicBezTo>
                    <a:pt x="17" y="107"/>
                    <a:pt x="20" y="105"/>
                    <a:pt x="22" y="102"/>
                  </a:cubicBezTo>
                  <a:cubicBezTo>
                    <a:pt x="22" y="100"/>
                    <a:pt x="22" y="98"/>
                    <a:pt x="22" y="96"/>
                  </a:cubicBezTo>
                  <a:cubicBezTo>
                    <a:pt x="22" y="96"/>
                    <a:pt x="22" y="96"/>
                    <a:pt x="22" y="96"/>
                  </a:cubicBezTo>
                  <a:cubicBezTo>
                    <a:pt x="22" y="94"/>
                    <a:pt x="22" y="93"/>
                    <a:pt x="22" y="92"/>
                  </a:cubicBezTo>
                  <a:cubicBezTo>
                    <a:pt x="22" y="91"/>
                    <a:pt x="22" y="90"/>
                    <a:pt x="22" y="90"/>
                  </a:cubicBezTo>
                  <a:cubicBezTo>
                    <a:pt x="22" y="87"/>
                    <a:pt x="22" y="84"/>
                    <a:pt x="22" y="81"/>
                  </a:cubicBezTo>
                  <a:cubicBezTo>
                    <a:pt x="22" y="81"/>
                    <a:pt x="22" y="80"/>
                    <a:pt x="22" y="80"/>
                  </a:cubicBezTo>
                  <a:cubicBezTo>
                    <a:pt x="22" y="78"/>
                    <a:pt x="22" y="77"/>
                    <a:pt x="22" y="76"/>
                  </a:cubicBezTo>
                  <a:cubicBezTo>
                    <a:pt x="22" y="65"/>
                    <a:pt x="23" y="57"/>
                    <a:pt x="23" y="56"/>
                  </a:cubicBezTo>
                  <a:cubicBezTo>
                    <a:pt x="22" y="54"/>
                    <a:pt x="21" y="53"/>
                    <a:pt x="20" y="52"/>
                  </a:cubicBezTo>
                  <a:cubicBezTo>
                    <a:pt x="20" y="53"/>
                    <a:pt x="20" y="53"/>
                    <a:pt x="20" y="53"/>
                  </a:cubicBezTo>
                  <a:cubicBezTo>
                    <a:pt x="9" y="53"/>
                    <a:pt x="14" y="51"/>
                    <a:pt x="17" y="48"/>
                  </a:cubicBezTo>
                  <a:moveTo>
                    <a:pt x="13" y="43"/>
                  </a:moveTo>
                  <a:cubicBezTo>
                    <a:pt x="13" y="43"/>
                    <a:pt x="13" y="43"/>
                    <a:pt x="13" y="43"/>
                  </a:cubicBezTo>
                  <a:cubicBezTo>
                    <a:pt x="15" y="42"/>
                    <a:pt x="16" y="42"/>
                    <a:pt x="17" y="40"/>
                  </a:cubicBezTo>
                  <a:cubicBezTo>
                    <a:pt x="13" y="40"/>
                    <a:pt x="13" y="42"/>
                    <a:pt x="13" y="43"/>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777">
              <a:extLst>
                <a:ext uri="{FF2B5EF4-FFF2-40B4-BE49-F238E27FC236}">
                  <a16:creationId xmlns:a16="http://schemas.microsoft.com/office/drawing/2014/main" id="{925B9ED7-29E6-40DD-B62F-9AD7025E6BC4}"/>
                </a:ext>
              </a:extLst>
            </p:cNvPr>
            <p:cNvSpPr>
              <a:spLocks noEditPoints="1"/>
            </p:cNvSpPr>
            <p:nvPr userDrawn="1"/>
          </p:nvSpPr>
          <p:spPr bwMode="auto">
            <a:xfrm>
              <a:off x="3746" y="1713"/>
              <a:ext cx="46" cy="154"/>
            </a:xfrm>
            <a:custGeom>
              <a:avLst/>
              <a:gdLst>
                <a:gd name="T0" fmla="*/ 7 w 32"/>
                <a:gd name="T1" fmla="*/ 107 h 107"/>
                <a:gd name="T2" fmla="*/ 8 w 32"/>
                <a:gd name="T3" fmla="*/ 107 h 107"/>
                <a:gd name="T4" fmla="*/ 6 w 32"/>
                <a:gd name="T5" fmla="*/ 103 h 107"/>
                <a:gd name="T6" fmla="*/ 7 w 32"/>
                <a:gd name="T7" fmla="*/ 107 h 107"/>
                <a:gd name="T8" fmla="*/ 0 w 32"/>
                <a:gd name="T9" fmla="*/ 15 h 107"/>
                <a:gd name="T10" fmla="*/ 0 w 32"/>
                <a:gd name="T11" fmla="*/ 33 h 107"/>
                <a:gd name="T12" fmla="*/ 0 w 32"/>
                <a:gd name="T13" fmla="*/ 33 h 107"/>
                <a:gd name="T14" fmla="*/ 0 w 32"/>
                <a:gd name="T15" fmla="*/ 37 h 107"/>
                <a:gd name="T16" fmla="*/ 4 w 32"/>
                <a:gd name="T17" fmla="*/ 98 h 107"/>
                <a:gd name="T18" fmla="*/ 5 w 32"/>
                <a:gd name="T19" fmla="*/ 100 h 107"/>
                <a:gd name="T20" fmla="*/ 6 w 32"/>
                <a:gd name="T21" fmla="*/ 103 h 107"/>
                <a:gd name="T22" fmla="*/ 5 w 32"/>
                <a:gd name="T23" fmla="*/ 101 h 107"/>
                <a:gd name="T24" fmla="*/ 8 w 32"/>
                <a:gd name="T25" fmla="*/ 107 h 107"/>
                <a:gd name="T26" fmla="*/ 24 w 32"/>
                <a:gd name="T27" fmla="*/ 100 h 107"/>
                <a:gd name="T28" fmla="*/ 24 w 32"/>
                <a:gd name="T29" fmla="*/ 89 h 107"/>
                <a:gd name="T30" fmla="*/ 24 w 32"/>
                <a:gd name="T31" fmla="*/ 88 h 107"/>
                <a:gd name="T32" fmla="*/ 24 w 32"/>
                <a:gd name="T33" fmla="*/ 88 h 107"/>
                <a:gd name="T34" fmla="*/ 30 w 32"/>
                <a:gd name="T35" fmla="*/ 22 h 107"/>
                <a:gd name="T36" fmla="*/ 32 w 32"/>
                <a:gd name="T37" fmla="*/ 0 h 107"/>
                <a:gd name="T38" fmla="*/ 0 w 32"/>
                <a:gd name="T39" fmla="*/ 15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107">
                  <a:moveTo>
                    <a:pt x="7" y="107"/>
                  </a:moveTo>
                  <a:cubicBezTo>
                    <a:pt x="7" y="107"/>
                    <a:pt x="7" y="107"/>
                    <a:pt x="8" y="107"/>
                  </a:cubicBezTo>
                  <a:cubicBezTo>
                    <a:pt x="7" y="106"/>
                    <a:pt x="6" y="104"/>
                    <a:pt x="6" y="103"/>
                  </a:cubicBezTo>
                  <a:cubicBezTo>
                    <a:pt x="6" y="104"/>
                    <a:pt x="6" y="106"/>
                    <a:pt x="7" y="107"/>
                  </a:cubicBezTo>
                  <a:close/>
                  <a:moveTo>
                    <a:pt x="0" y="15"/>
                  </a:moveTo>
                  <a:cubicBezTo>
                    <a:pt x="0" y="21"/>
                    <a:pt x="0" y="27"/>
                    <a:pt x="0" y="33"/>
                  </a:cubicBezTo>
                  <a:cubicBezTo>
                    <a:pt x="0" y="33"/>
                    <a:pt x="0" y="33"/>
                    <a:pt x="0" y="33"/>
                  </a:cubicBezTo>
                  <a:cubicBezTo>
                    <a:pt x="0" y="35"/>
                    <a:pt x="0" y="36"/>
                    <a:pt x="0" y="37"/>
                  </a:cubicBezTo>
                  <a:cubicBezTo>
                    <a:pt x="0" y="65"/>
                    <a:pt x="1" y="87"/>
                    <a:pt x="4" y="98"/>
                  </a:cubicBezTo>
                  <a:cubicBezTo>
                    <a:pt x="4" y="99"/>
                    <a:pt x="4" y="100"/>
                    <a:pt x="5" y="100"/>
                  </a:cubicBezTo>
                  <a:cubicBezTo>
                    <a:pt x="5" y="101"/>
                    <a:pt x="5" y="102"/>
                    <a:pt x="6" y="103"/>
                  </a:cubicBezTo>
                  <a:cubicBezTo>
                    <a:pt x="5" y="102"/>
                    <a:pt x="5" y="102"/>
                    <a:pt x="5" y="101"/>
                  </a:cubicBezTo>
                  <a:cubicBezTo>
                    <a:pt x="6" y="104"/>
                    <a:pt x="7" y="106"/>
                    <a:pt x="8" y="107"/>
                  </a:cubicBezTo>
                  <a:cubicBezTo>
                    <a:pt x="13" y="104"/>
                    <a:pt x="18" y="102"/>
                    <a:pt x="24" y="100"/>
                  </a:cubicBezTo>
                  <a:cubicBezTo>
                    <a:pt x="24" y="96"/>
                    <a:pt x="24" y="92"/>
                    <a:pt x="24" y="89"/>
                  </a:cubicBezTo>
                  <a:cubicBezTo>
                    <a:pt x="24" y="88"/>
                    <a:pt x="24" y="88"/>
                    <a:pt x="24" y="88"/>
                  </a:cubicBezTo>
                  <a:cubicBezTo>
                    <a:pt x="24" y="88"/>
                    <a:pt x="24" y="88"/>
                    <a:pt x="24" y="88"/>
                  </a:cubicBezTo>
                  <a:cubicBezTo>
                    <a:pt x="26" y="63"/>
                    <a:pt x="28" y="39"/>
                    <a:pt x="30" y="22"/>
                  </a:cubicBezTo>
                  <a:cubicBezTo>
                    <a:pt x="31" y="11"/>
                    <a:pt x="32" y="3"/>
                    <a:pt x="32" y="0"/>
                  </a:cubicBezTo>
                  <a:cubicBezTo>
                    <a:pt x="21" y="5"/>
                    <a:pt x="11" y="10"/>
                    <a:pt x="0" y="15"/>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778">
              <a:extLst>
                <a:ext uri="{FF2B5EF4-FFF2-40B4-BE49-F238E27FC236}">
                  <a16:creationId xmlns:a16="http://schemas.microsoft.com/office/drawing/2014/main" id="{BB9491FD-1819-42F1-990A-ECD1B184589E}"/>
                </a:ext>
              </a:extLst>
            </p:cNvPr>
            <p:cNvSpPr>
              <a:spLocks noEditPoints="1"/>
            </p:cNvSpPr>
            <p:nvPr userDrawn="1"/>
          </p:nvSpPr>
          <p:spPr bwMode="auto">
            <a:xfrm>
              <a:off x="3957" y="1434"/>
              <a:ext cx="22" cy="175"/>
            </a:xfrm>
            <a:custGeom>
              <a:avLst/>
              <a:gdLst>
                <a:gd name="T0" fmla="*/ 3 w 15"/>
                <a:gd name="T1" fmla="*/ 122 h 122"/>
                <a:gd name="T2" fmla="*/ 3 w 15"/>
                <a:gd name="T3" fmla="*/ 121 h 122"/>
                <a:gd name="T4" fmla="*/ 2 w 15"/>
                <a:gd name="T5" fmla="*/ 117 h 122"/>
                <a:gd name="T6" fmla="*/ 3 w 15"/>
                <a:gd name="T7" fmla="*/ 122 h 122"/>
                <a:gd name="T8" fmla="*/ 0 w 15"/>
                <a:gd name="T9" fmla="*/ 16 h 122"/>
                <a:gd name="T10" fmla="*/ 0 w 15"/>
                <a:gd name="T11" fmla="*/ 37 h 122"/>
                <a:gd name="T12" fmla="*/ 0 w 15"/>
                <a:gd name="T13" fmla="*/ 37 h 122"/>
                <a:gd name="T14" fmla="*/ 0 w 15"/>
                <a:gd name="T15" fmla="*/ 41 h 122"/>
                <a:gd name="T16" fmla="*/ 1 w 15"/>
                <a:gd name="T17" fmla="*/ 112 h 122"/>
                <a:gd name="T18" fmla="*/ 2 w 15"/>
                <a:gd name="T19" fmla="*/ 114 h 122"/>
                <a:gd name="T20" fmla="*/ 2 w 15"/>
                <a:gd name="T21" fmla="*/ 117 h 122"/>
                <a:gd name="T22" fmla="*/ 2 w 15"/>
                <a:gd name="T23" fmla="*/ 115 h 122"/>
                <a:gd name="T24" fmla="*/ 3 w 15"/>
                <a:gd name="T25" fmla="*/ 121 h 122"/>
                <a:gd name="T26" fmla="*/ 11 w 15"/>
                <a:gd name="T27" fmla="*/ 113 h 122"/>
                <a:gd name="T28" fmla="*/ 11 w 15"/>
                <a:gd name="T29" fmla="*/ 101 h 122"/>
                <a:gd name="T30" fmla="*/ 11 w 15"/>
                <a:gd name="T31" fmla="*/ 99 h 122"/>
                <a:gd name="T32" fmla="*/ 11 w 15"/>
                <a:gd name="T33" fmla="*/ 99 h 122"/>
                <a:gd name="T34" fmla="*/ 14 w 15"/>
                <a:gd name="T35" fmla="*/ 25 h 122"/>
                <a:gd name="T36" fmla="*/ 15 w 15"/>
                <a:gd name="T37" fmla="*/ 0 h 122"/>
                <a:gd name="T38" fmla="*/ 0 w 15"/>
                <a:gd name="T39" fmla="*/ 1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122">
                  <a:moveTo>
                    <a:pt x="3" y="122"/>
                  </a:moveTo>
                  <a:cubicBezTo>
                    <a:pt x="3" y="121"/>
                    <a:pt x="3" y="121"/>
                    <a:pt x="3" y="121"/>
                  </a:cubicBezTo>
                  <a:cubicBezTo>
                    <a:pt x="3" y="120"/>
                    <a:pt x="2" y="118"/>
                    <a:pt x="2" y="117"/>
                  </a:cubicBezTo>
                  <a:cubicBezTo>
                    <a:pt x="2" y="118"/>
                    <a:pt x="2" y="120"/>
                    <a:pt x="3" y="122"/>
                  </a:cubicBezTo>
                  <a:close/>
                  <a:moveTo>
                    <a:pt x="0" y="16"/>
                  </a:moveTo>
                  <a:cubicBezTo>
                    <a:pt x="0" y="23"/>
                    <a:pt x="0" y="30"/>
                    <a:pt x="0" y="37"/>
                  </a:cubicBezTo>
                  <a:cubicBezTo>
                    <a:pt x="0" y="37"/>
                    <a:pt x="0" y="37"/>
                    <a:pt x="0" y="37"/>
                  </a:cubicBezTo>
                  <a:cubicBezTo>
                    <a:pt x="0" y="39"/>
                    <a:pt x="0" y="40"/>
                    <a:pt x="0" y="41"/>
                  </a:cubicBezTo>
                  <a:cubicBezTo>
                    <a:pt x="0" y="73"/>
                    <a:pt x="0" y="98"/>
                    <a:pt x="1" y="112"/>
                  </a:cubicBezTo>
                  <a:cubicBezTo>
                    <a:pt x="1" y="112"/>
                    <a:pt x="2" y="113"/>
                    <a:pt x="2" y="114"/>
                  </a:cubicBezTo>
                  <a:cubicBezTo>
                    <a:pt x="2" y="114"/>
                    <a:pt x="2" y="115"/>
                    <a:pt x="2" y="117"/>
                  </a:cubicBezTo>
                  <a:cubicBezTo>
                    <a:pt x="2" y="116"/>
                    <a:pt x="2" y="115"/>
                    <a:pt x="2" y="115"/>
                  </a:cubicBezTo>
                  <a:cubicBezTo>
                    <a:pt x="2" y="118"/>
                    <a:pt x="3" y="120"/>
                    <a:pt x="3" y="121"/>
                  </a:cubicBezTo>
                  <a:cubicBezTo>
                    <a:pt x="6" y="119"/>
                    <a:pt x="8" y="116"/>
                    <a:pt x="11" y="113"/>
                  </a:cubicBezTo>
                  <a:cubicBezTo>
                    <a:pt x="11" y="109"/>
                    <a:pt x="11" y="105"/>
                    <a:pt x="11" y="101"/>
                  </a:cubicBezTo>
                  <a:cubicBezTo>
                    <a:pt x="11" y="100"/>
                    <a:pt x="11" y="100"/>
                    <a:pt x="11" y="99"/>
                  </a:cubicBezTo>
                  <a:cubicBezTo>
                    <a:pt x="11" y="99"/>
                    <a:pt x="11" y="99"/>
                    <a:pt x="11" y="99"/>
                  </a:cubicBezTo>
                  <a:cubicBezTo>
                    <a:pt x="12" y="72"/>
                    <a:pt x="13" y="44"/>
                    <a:pt x="14" y="25"/>
                  </a:cubicBezTo>
                  <a:cubicBezTo>
                    <a:pt x="15" y="12"/>
                    <a:pt x="15" y="3"/>
                    <a:pt x="15" y="0"/>
                  </a:cubicBezTo>
                  <a:cubicBezTo>
                    <a:pt x="10" y="5"/>
                    <a:pt x="5" y="11"/>
                    <a:pt x="0" y="16"/>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779">
              <a:extLst>
                <a:ext uri="{FF2B5EF4-FFF2-40B4-BE49-F238E27FC236}">
                  <a16:creationId xmlns:a16="http://schemas.microsoft.com/office/drawing/2014/main" id="{D2EA4C2A-958D-4114-90A2-1C4191047BD6}"/>
                </a:ext>
              </a:extLst>
            </p:cNvPr>
            <p:cNvSpPr>
              <a:spLocks noEditPoints="1"/>
            </p:cNvSpPr>
            <p:nvPr userDrawn="1"/>
          </p:nvSpPr>
          <p:spPr bwMode="auto">
            <a:xfrm>
              <a:off x="4033" y="1317"/>
              <a:ext cx="46" cy="158"/>
            </a:xfrm>
            <a:custGeom>
              <a:avLst/>
              <a:gdLst>
                <a:gd name="T0" fmla="*/ 17 w 32"/>
                <a:gd name="T1" fmla="*/ 48 h 110"/>
                <a:gd name="T2" fmla="*/ 18 w 32"/>
                <a:gd name="T3" fmla="*/ 48 h 110"/>
                <a:gd name="T4" fmla="*/ 21 w 32"/>
                <a:gd name="T5" fmla="*/ 44 h 110"/>
                <a:gd name="T6" fmla="*/ 17 w 32"/>
                <a:gd name="T7" fmla="*/ 48 h 110"/>
                <a:gd name="T8" fmla="*/ 31 w 32"/>
                <a:gd name="T9" fmla="*/ 84 h 110"/>
                <a:gd name="T10" fmla="*/ 31 w 32"/>
                <a:gd name="T11" fmla="*/ 84 h 110"/>
                <a:gd name="T12" fmla="*/ 31 w 32"/>
                <a:gd name="T13" fmla="*/ 82 h 110"/>
                <a:gd name="T14" fmla="*/ 31 w 32"/>
                <a:gd name="T15" fmla="*/ 81 h 110"/>
                <a:gd name="T16" fmla="*/ 29 w 32"/>
                <a:gd name="T17" fmla="*/ 61 h 110"/>
                <a:gd name="T18" fmla="*/ 26 w 32"/>
                <a:gd name="T19" fmla="*/ 58 h 110"/>
                <a:gd name="T20" fmla="*/ 26 w 32"/>
                <a:gd name="T21" fmla="*/ 59 h 110"/>
                <a:gd name="T22" fmla="*/ 22 w 32"/>
                <a:gd name="T23" fmla="*/ 53 h 110"/>
                <a:gd name="T24" fmla="*/ 22 w 32"/>
                <a:gd name="T25" fmla="*/ 53 h 110"/>
                <a:gd name="T26" fmla="*/ 18 w 32"/>
                <a:gd name="T27" fmla="*/ 41 h 110"/>
                <a:gd name="T28" fmla="*/ 19 w 32"/>
                <a:gd name="T29" fmla="*/ 24 h 110"/>
                <a:gd name="T30" fmla="*/ 16 w 32"/>
                <a:gd name="T31" fmla="*/ 16 h 110"/>
                <a:gd name="T32" fmla="*/ 14 w 32"/>
                <a:gd name="T33" fmla="*/ 12 h 110"/>
                <a:gd name="T34" fmla="*/ 14 w 32"/>
                <a:gd name="T35" fmla="*/ 11 h 110"/>
                <a:gd name="T36" fmla="*/ 14 w 32"/>
                <a:gd name="T37" fmla="*/ 10 h 110"/>
                <a:gd name="T38" fmla="*/ 13 w 32"/>
                <a:gd name="T39" fmla="*/ 9 h 110"/>
                <a:gd name="T40" fmla="*/ 10 w 32"/>
                <a:gd name="T41" fmla="*/ 1 h 110"/>
                <a:gd name="T42" fmla="*/ 9 w 32"/>
                <a:gd name="T43" fmla="*/ 0 h 110"/>
                <a:gd name="T44" fmla="*/ 0 w 32"/>
                <a:gd name="T45" fmla="*/ 13 h 110"/>
                <a:gd name="T46" fmla="*/ 1 w 32"/>
                <a:gd name="T47" fmla="*/ 21 h 110"/>
                <a:gd name="T48" fmla="*/ 1 w 32"/>
                <a:gd name="T49" fmla="*/ 22 h 110"/>
                <a:gd name="T50" fmla="*/ 1 w 32"/>
                <a:gd name="T51" fmla="*/ 22 h 110"/>
                <a:gd name="T52" fmla="*/ 1 w 32"/>
                <a:gd name="T53" fmla="*/ 22 h 110"/>
                <a:gd name="T54" fmla="*/ 2 w 32"/>
                <a:gd name="T55" fmla="*/ 30 h 110"/>
                <a:gd name="T56" fmla="*/ 2 w 32"/>
                <a:gd name="T57" fmla="*/ 32 h 110"/>
                <a:gd name="T58" fmla="*/ 3 w 32"/>
                <a:gd name="T59" fmla="*/ 38 h 110"/>
                <a:gd name="T60" fmla="*/ 3 w 32"/>
                <a:gd name="T61" fmla="*/ 41 h 110"/>
                <a:gd name="T62" fmla="*/ 16 w 32"/>
                <a:gd name="T63" fmla="*/ 97 h 110"/>
                <a:gd name="T64" fmla="*/ 16 w 32"/>
                <a:gd name="T65" fmla="*/ 97 h 110"/>
                <a:gd name="T66" fmla="*/ 17 w 32"/>
                <a:gd name="T67" fmla="*/ 101 h 110"/>
                <a:gd name="T68" fmla="*/ 18 w 32"/>
                <a:gd name="T69" fmla="*/ 103 h 110"/>
                <a:gd name="T70" fmla="*/ 18 w 32"/>
                <a:gd name="T71" fmla="*/ 103 h 110"/>
                <a:gd name="T72" fmla="*/ 18 w 32"/>
                <a:gd name="T73" fmla="*/ 104 h 110"/>
                <a:gd name="T74" fmla="*/ 19 w 32"/>
                <a:gd name="T75" fmla="*/ 105 h 110"/>
                <a:gd name="T76" fmla="*/ 19 w 32"/>
                <a:gd name="T77" fmla="*/ 106 h 110"/>
                <a:gd name="T78" fmla="*/ 32 w 32"/>
                <a:gd name="T79" fmla="*/ 88 h 110"/>
                <a:gd name="T80" fmla="*/ 31 w 32"/>
                <a:gd name="T81" fmla="*/ 84 h 110"/>
                <a:gd name="T82" fmla="*/ 22 w 32"/>
                <a:gd name="T83" fmla="*/ 110 h 110"/>
                <a:gd name="T84" fmla="*/ 22 w 32"/>
                <a:gd name="T85" fmla="*/ 110 h 110"/>
                <a:gd name="T86" fmla="*/ 22 w 32"/>
                <a:gd name="T87" fmla="*/ 110 h 110"/>
                <a:gd name="T88" fmla="*/ 22 w 32"/>
                <a:gd name="T89" fmla="*/ 110 h 110"/>
                <a:gd name="T90" fmla="*/ 22 w 32"/>
                <a:gd name="T91" fmla="*/ 110 h 110"/>
                <a:gd name="T92" fmla="*/ 22 w 32"/>
                <a:gd name="T93" fmla="*/ 110 h 110"/>
                <a:gd name="T94" fmla="*/ 22 w 32"/>
                <a:gd name="T95"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 h="110">
                  <a:moveTo>
                    <a:pt x="17" y="48"/>
                  </a:moveTo>
                  <a:cubicBezTo>
                    <a:pt x="17" y="48"/>
                    <a:pt x="18" y="48"/>
                    <a:pt x="18" y="48"/>
                  </a:cubicBezTo>
                  <a:cubicBezTo>
                    <a:pt x="19" y="47"/>
                    <a:pt x="20" y="46"/>
                    <a:pt x="21" y="44"/>
                  </a:cubicBezTo>
                  <a:cubicBezTo>
                    <a:pt x="17" y="45"/>
                    <a:pt x="17" y="47"/>
                    <a:pt x="17" y="48"/>
                  </a:cubicBezTo>
                  <a:close/>
                  <a:moveTo>
                    <a:pt x="31" y="84"/>
                  </a:moveTo>
                  <a:cubicBezTo>
                    <a:pt x="31" y="84"/>
                    <a:pt x="31" y="84"/>
                    <a:pt x="31" y="84"/>
                  </a:cubicBezTo>
                  <a:cubicBezTo>
                    <a:pt x="31" y="83"/>
                    <a:pt x="31" y="83"/>
                    <a:pt x="31" y="82"/>
                  </a:cubicBezTo>
                  <a:cubicBezTo>
                    <a:pt x="31" y="82"/>
                    <a:pt x="31" y="82"/>
                    <a:pt x="31" y="81"/>
                  </a:cubicBezTo>
                  <a:cubicBezTo>
                    <a:pt x="30" y="70"/>
                    <a:pt x="30" y="62"/>
                    <a:pt x="29" y="61"/>
                  </a:cubicBezTo>
                  <a:cubicBezTo>
                    <a:pt x="28" y="59"/>
                    <a:pt x="27" y="59"/>
                    <a:pt x="26" y="58"/>
                  </a:cubicBezTo>
                  <a:cubicBezTo>
                    <a:pt x="26" y="58"/>
                    <a:pt x="26" y="59"/>
                    <a:pt x="26" y="59"/>
                  </a:cubicBezTo>
                  <a:cubicBezTo>
                    <a:pt x="15" y="60"/>
                    <a:pt x="19" y="57"/>
                    <a:pt x="22" y="53"/>
                  </a:cubicBezTo>
                  <a:cubicBezTo>
                    <a:pt x="22" y="53"/>
                    <a:pt x="22" y="53"/>
                    <a:pt x="22" y="53"/>
                  </a:cubicBezTo>
                  <a:cubicBezTo>
                    <a:pt x="25" y="50"/>
                    <a:pt x="26" y="46"/>
                    <a:pt x="18" y="41"/>
                  </a:cubicBezTo>
                  <a:cubicBezTo>
                    <a:pt x="22" y="39"/>
                    <a:pt x="21" y="32"/>
                    <a:pt x="19" y="24"/>
                  </a:cubicBezTo>
                  <a:cubicBezTo>
                    <a:pt x="18" y="22"/>
                    <a:pt x="17" y="19"/>
                    <a:pt x="16" y="16"/>
                  </a:cubicBezTo>
                  <a:cubicBezTo>
                    <a:pt x="15" y="15"/>
                    <a:pt x="15" y="13"/>
                    <a:pt x="14" y="12"/>
                  </a:cubicBezTo>
                  <a:cubicBezTo>
                    <a:pt x="14" y="11"/>
                    <a:pt x="14" y="11"/>
                    <a:pt x="14" y="11"/>
                  </a:cubicBezTo>
                  <a:cubicBezTo>
                    <a:pt x="14" y="10"/>
                    <a:pt x="14" y="10"/>
                    <a:pt x="14" y="10"/>
                  </a:cubicBezTo>
                  <a:cubicBezTo>
                    <a:pt x="13" y="10"/>
                    <a:pt x="13" y="9"/>
                    <a:pt x="13" y="9"/>
                  </a:cubicBezTo>
                  <a:cubicBezTo>
                    <a:pt x="12" y="6"/>
                    <a:pt x="11" y="3"/>
                    <a:pt x="10" y="1"/>
                  </a:cubicBezTo>
                  <a:cubicBezTo>
                    <a:pt x="9" y="10"/>
                    <a:pt x="9" y="5"/>
                    <a:pt x="9" y="0"/>
                  </a:cubicBezTo>
                  <a:cubicBezTo>
                    <a:pt x="6" y="4"/>
                    <a:pt x="3" y="8"/>
                    <a:pt x="0" y="13"/>
                  </a:cubicBezTo>
                  <a:cubicBezTo>
                    <a:pt x="0" y="15"/>
                    <a:pt x="0" y="18"/>
                    <a:pt x="1" y="21"/>
                  </a:cubicBezTo>
                  <a:cubicBezTo>
                    <a:pt x="1" y="21"/>
                    <a:pt x="1" y="21"/>
                    <a:pt x="1" y="22"/>
                  </a:cubicBezTo>
                  <a:cubicBezTo>
                    <a:pt x="1" y="22"/>
                    <a:pt x="1" y="22"/>
                    <a:pt x="1" y="22"/>
                  </a:cubicBezTo>
                  <a:cubicBezTo>
                    <a:pt x="1" y="22"/>
                    <a:pt x="1" y="22"/>
                    <a:pt x="1" y="22"/>
                  </a:cubicBezTo>
                  <a:cubicBezTo>
                    <a:pt x="1" y="25"/>
                    <a:pt x="1" y="27"/>
                    <a:pt x="2" y="30"/>
                  </a:cubicBezTo>
                  <a:cubicBezTo>
                    <a:pt x="2" y="31"/>
                    <a:pt x="2" y="32"/>
                    <a:pt x="2" y="32"/>
                  </a:cubicBezTo>
                  <a:cubicBezTo>
                    <a:pt x="2" y="34"/>
                    <a:pt x="3" y="36"/>
                    <a:pt x="3" y="38"/>
                  </a:cubicBezTo>
                  <a:cubicBezTo>
                    <a:pt x="3" y="39"/>
                    <a:pt x="3" y="40"/>
                    <a:pt x="3" y="41"/>
                  </a:cubicBezTo>
                  <a:cubicBezTo>
                    <a:pt x="7" y="63"/>
                    <a:pt x="11" y="84"/>
                    <a:pt x="16" y="97"/>
                  </a:cubicBezTo>
                  <a:cubicBezTo>
                    <a:pt x="16" y="97"/>
                    <a:pt x="16" y="97"/>
                    <a:pt x="16" y="97"/>
                  </a:cubicBezTo>
                  <a:cubicBezTo>
                    <a:pt x="16" y="99"/>
                    <a:pt x="17" y="100"/>
                    <a:pt x="17" y="101"/>
                  </a:cubicBezTo>
                  <a:cubicBezTo>
                    <a:pt x="17" y="102"/>
                    <a:pt x="18" y="102"/>
                    <a:pt x="18" y="103"/>
                  </a:cubicBezTo>
                  <a:cubicBezTo>
                    <a:pt x="18" y="103"/>
                    <a:pt x="18" y="103"/>
                    <a:pt x="18" y="103"/>
                  </a:cubicBezTo>
                  <a:cubicBezTo>
                    <a:pt x="18" y="104"/>
                    <a:pt x="18" y="104"/>
                    <a:pt x="18" y="104"/>
                  </a:cubicBezTo>
                  <a:cubicBezTo>
                    <a:pt x="18" y="104"/>
                    <a:pt x="19" y="104"/>
                    <a:pt x="19" y="105"/>
                  </a:cubicBezTo>
                  <a:cubicBezTo>
                    <a:pt x="19" y="105"/>
                    <a:pt x="19" y="105"/>
                    <a:pt x="19" y="106"/>
                  </a:cubicBezTo>
                  <a:cubicBezTo>
                    <a:pt x="23" y="100"/>
                    <a:pt x="28" y="94"/>
                    <a:pt x="32" y="88"/>
                  </a:cubicBezTo>
                  <a:cubicBezTo>
                    <a:pt x="31" y="87"/>
                    <a:pt x="31" y="85"/>
                    <a:pt x="31" y="84"/>
                  </a:cubicBezTo>
                  <a:close/>
                  <a:moveTo>
                    <a:pt x="22" y="110"/>
                  </a:moveTo>
                  <a:cubicBezTo>
                    <a:pt x="22" y="110"/>
                    <a:pt x="22" y="110"/>
                    <a:pt x="22" y="110"/>
                  </a:cubicBezTo>
                  <a:cubicBezTo>
                    <a:pt x="22" y="110"/>
                    <a:pt x="22" y="110"/>
                    <a:pt x="22" y="110"/>
                  </a:cubicBezTo>
                  <a:close/>
                  <a:moveTo>
                    <a:pt x="22" y="110"/>
                  </a:moveTo>
                  <a:cubicBezTo>
                    <a:pt x="22" y="110"/>
                    <a:pt x="22" y="110"/>
                    <a:pt x="22" y="110"/>
                  </a:cubicBezTo>
                  <a:cubicBezTo>
                    <a:pt x="22" y="110"/>
                    <a:pt x="22" y="110"/>
                    <a:pt x="22" y="110"/>
                  </a:cubicBezTo>
                  <a:cubicBezTo>
                    <a:pt x="22" y="110"/>
                    <a:pt x="22" y="110"/>
                    <a:pt x="22" y="11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780">
              <a:extLst>
                <a:ext uri="{FF2B5EF4-FFF2-40B4-BE49-F238E27FC236}">
                  <a16:creationId xmlns:a16="http://schemas.microsoft.com/office/drawing/2014/main" id="{F48F6AF3-0394-4F27-B837-A8DD5868BBB9}"/>
                </a:ext>
              </a:extLst>
            </p:cNvPr>
            <p:cNvSpPr>
              <a:spLocks noEditPoints="1"/>
            </p:cNvSpPr>
            <p:nvPr userDrawn="1"/>
          </p:nvSpPr>
          <p:spPr bwMode="auto">
            <a:xfrm>
              <a:off x="4220" y="945"/>
              <a:ext cx="46" cy="142"/>
            </a:xfrm>
            <a:custGeom>
              <a:avLst/>
              <a:gdLst>
                <a:gd name="T0" fmla="*/ 17 w 32"/>
                <a:gd name="T1" fmla="*/ 43 h 99"/>
                <a:gd name="T2" fmla="*/ 18 w 32"/>
                <a:gd name="T3" fmla="*/ 43 h 99"/>
                <a:gd name="T4" fmla="*/ 22 w 32"/>
                <a:gd name="T5" fmla="*/ 40 h 99"/>
                <a:gd name="T6" fmla="*/ 17 w 32"/>
                <a:gd name="T7" fmla="*/ 43 h 99"/>
                <a:gd name="T8" fmla="*/ 32 w 32"/>
                <a:gd name="T9" fmla="*/ 76 h 99"/>
                <a:gd name="T10" fmla="*/ 32 w 32"/>
                <a:gd name="T11" fmla="*/ 76 h 99"/>
                <a:gd name="T12" fmla="*/ 31 w 32"/>
                <a:gd name="T13" fmla="*/ 74 h 99"/>
                <a:gd name="T14" fmla="*/ 31 w 32"/>
                <a:gd name="T15" fmla="*/ 73 h 99"/>
                <a:gd name="T16" fmla="*/ 30 w 32"/>
                <a:gd name="T17" fmla="*/ 56 h 99"/>
                <a:gd name="T18" fmla="*/ 26 w 32"/>
                <a:gd name="T19" fmla="*/ 52 h 99"/>
                <a:gd name="T20" fmla="*/ 26 w 32"/>
                <a:gd name="T21" fmla="*/ 53 h 99"/>
                <a:gd name="T22" fmla="*/ 23 w 32"/>
                <a:gd name="T23" fmla="*/ 48 h 99"/>
                <a:gd name="T24" fmla="*/ 23 w 32"/>
                <a:gd name="T25" fmla="*/ 48 h 99"/>
                <a:gd name="T26" fmla="*/ 18 w 32"/>
                <a:gd name="T27" fmla="*/ 38 h 99"/>
                <a:gd name="T28" fmla="*/ 19 w 32"/>
                <a:gd name="T29" fmla="*/ 22 h 99"/>
                <a:gd name="T30" fmla="*/ 16 w 32"/>
                <a:gd name="T31" fmla="*/ 15 h 99"/>
                <a:gd name="T32" fmla="*/ 15 w 32"/>
                <a:gd name="T33" fmla="*/ 11 h 99"/>
                <a:gd name="T34" fmla="*/ 14 w 32"/>
                <a:gd name="T35" fmla="*/ 10 h 99"/>
                <a:gd name="T36" fmla="*/ 14 w 32"/>
                <a:gd name="T37" fmla="*/ 9 h 99"/>
                <a:gd name="T38" fmla="*/ 14 w 32"/>
                <a:gd name="T39" fmla="*/ 8 h 99"/>
                <a:gd name="T40" fmla="*/ 11 w 32"/>
                <a:gd name="T41" fmla="*/ 1 h 99"/>
                <a:gd name="T42" fmla="*/ 10 w 32"/>
                <a:gd name="T43" fmla="*/ 0 h 99"/>
                <a:gd name="T44" fmla="*/ 0 w 32"/>
                <a:gd name="T45" fmla="*/ 11 h 99"/>
                <a:gd name="T46" fmla="*/ 1 w 32"/>
                <a:gd name="T47" fmla="*/ 19 h 99"/>
                <a:gd name="T48" fmla="*/ 1 w 32"/>
                <a:gd name="T49" fmla="*/ 20 h 99"/>
                <a:gd name="T50" fmla="*/ 1 w 32"/>
                <a:gd name="T51" fmla="*/ 20 h 99"/>
                <a:gd name="T52" fmla="*/ 1 w 32"/>
                <a:gd name="T53" fmla="*/ 20 h 99"/>
                <a:gd name="T54" fmla="*/ 2 w 32"/>
                <a:gd name="T55" fmla="*/ 27 h 99"/>
                <a:gd name="T56" fmla="*/ 2 w 32"/>
                <a:gd name="T57" fmla="*/ 29 h 99"/>
                <a:gd name="T58" fmla="*/ 3 w 32"/>
                <a:gd name="T59" fmla="*/ 35 h 99"/>
                <a:gd name="T60" fmla="*/ 4 w 32"/>
                <a:gd name="T61" fmla="*/ 37 h 99"/>
                <a:gd name="T62" fmla="*/ 16 w 32"/>
                <a:gd name="T63" fmla="*/ 88 h 99"/>
                <a:gd name="T64" fmla="*/ 16 w 32"/>
                <a:gd name="T65" fmla="*/ 88 h 99"/>
                <a:gd name="T66" fmla="*/ 17 w 32"/>
                <a:gd name="T67" fmla="*/ 91 h 99"/>
                <a:gd name="T68" fmla="*/ 18 w 32"/>
                <a:gd name="T69" fmla="*/ 93 h 99"/>
                <a:gd name="T70" fmla="*/ 18 w 32"/>
                <a:gd name="T71" fmla="*/ 93 h 99"/>
                <a:gd name="T72" fmla="*/ 19 w 32"/>
                <a:gd name="T73" fmla="*/ 94 h 99"/>
                <a:gd name="T74" fmla="*/ 19 w 32"/>
                <a:gd name="T75" fmla="*/ 95 h 99"/>
                <a:gd name="T76" fmla="*/ 19 w 32"/>
                <a:gd name="T77" fmla="*/ 95 h 99"/>
                <a:gd name="T78" fmla="*/ 32 w 32"/>
                <a:gd name="T79" fmla="*/ 79 h 99"/>
                <a:gd name="T80" fmla="*/ 32 w 32"/>
                <a:gd name="T81" fmla="*/ 76 h 99"/>
                <a:gd name="T82" fmla="*/ 22 w 32"/>
                <a:gd name="T83" fmla="*/ 99 h 99"/>
                <a:gd name="T84" fmla="*/ 22 w 32"/>
                <a:gd name="T85" fmla="*/ 99 h 99"/>
                <a:gd name="T86" fmla="*/ 22 w 32"/>
                <a:gd name="T87" fmla="*/ 99 h 99"/>
                <a:gd name="T88" fmla="*/ 22 w 32"/>
                <a:gd name="T89" fmla="*/ 99 h 99"/>
                <a:gd name="T90" fmla="*/ 22 w 32"/>
                <a:gd name="T91" fmla="*/ 99 h 99"/>
                <a:gd name="T92" fmla="*/ 22 w 32"/>
                <a:gd name="T93" fmla="*/ 99 h 99"/>
                <a:gd name="T94" fmla="*/ 22 w 32"/>
                <a:gd name="T95" fmla="*/ 9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 h="99">
                  <a:moveTo>
                    <a:pt x="17" y="43"/>
                  </a:moveTo>
                  <a:cubicBezTo>
                    <a:pt x="18" y="43"/>
                    <a:pt x="18" y="43"/>
                    <a:pt x="18" y="43"/>
                  </a:cubicBezTo>
                  <a:cubicBezTo>
                    <a:pt x="20" y="43"/>
                    <a:pt x="21" y="42"/>
                    <a:pt x="22" y="40"/>
                  </a:cubicBezTo>
                  <a:cubicBezTo>
                    <a:pt x="17" y="40"/>
                    <a:pt x="18" y="43"/>
                    <a:pt x="17" y="43"/>
                  </a:cubicBezTo>
                  <a:close/>
                  <a:moveTo>
                    <a:pt x="32" y="76"/>
                  </a:moveTo>
                  <a:cubicBezTo>
                    <a:pt x="32" y="76"/>
                    <a:pt x="32" y="76"/>
                    <a:pt x="32" y="76"/>
                  </a:cubicBezTo>
                  <a:cubicBezTo>
                    <a:pt x="32" y="75"/>
                    <a:pt x="31" y="75"/>
                    <a:pt x="31" y="74"/>
                  </a:cubicBezTo>
                  <a:cubicBezTo>
                    <a:pt x="31" y="74"/>
                    <a:pt x="31" y="74"/>
                    <a:pt x="31" y="73"/>
                  </a:cubicBezTo>
                  <a:cubicBezTo>
                    <a:pt x="30" y="64"/>
                    <a:pt x="30" y="56"/>
                    <a:pt x="30" y="56"/>
                  </a:cubicBezTo>
                  <a:cubicBezTo>
                    <a:pt x="28" y="54"/>
                    <a:pt x="27" y="53"/>
                    <a:pt x="26" y="52"/>
                  </a:cubicBezTo>
                  <a:cubicBezTo>
                    <a:pt x="26" y="53"/>
                    <a:pt x="27" y="53"/>
                    <a:pt x="26" y="53"/>
                  </a:cubicBezTo>
                  <a:cubicBezTo>
                    <a:pt x="15" y="54"/>
                    <a:pt x="20" y="52"/>
                    <a:pt x="23" y="48"/>
                  </a:cubicBezTo>
                  <a:cubicBezTo>
                    <a:pt x="23" y="48"/>
                    <a:pt x="23" y="48"/>
                    <a:pt x="23" y="48"/>
                  </a:cubicBezTo>
                  <a:cubicBezTo>
                    <a:pt x="25" y="45"/>
                    <a:pt x="26" y="41"/>
                    <a:pt x="18" y="38"/>
                  </a:cubicBezTo>
                  <a:cubicBezTo>
                    <a:pt x="22" y="35"/>
                    <a:pt x="21" y="29"/>
                    <a:pt x="19" y="22"/>
                  </a:cubicBezTo>
                  <a:cubicBezTo>
                    <a:pt x="18" y="20"/>
                    <a:pt x="17" y="17"/>
                    <a:pt x="16" y="15"/>
                  </a:cubicBezTo>
                  <a:cubicBezTo>
                    <a:pt x="16" y="14"/>
                    <a:pt x="15" y="12"/>
                    <a:pt x="15" y="11"/>
                  </a:cubicBezTo>
                  <a:cubicBezTo>
                    <a:pt x="14" y="10"/>
                    <a:pt x="14" y="10"/>
                    <a:pt x="14" y="10"/>
                  </a:cubicBezTo>
                  <a:cubicBezTo>
                    <a:pt x="14" y="10"/>
                    <a:pt x="14" y="9"/>
                    <a:pt x="14" y="9"/>
                  </a:cubicBezTo>
                  <a:cubicBezTo>
                    <a:pt x="14" y="9"/>
                    <a:pt x="14" y="9"/>
                    <a:pt x="14" y="8"/>
                  </a:cubicBezTo>
                  <a:cubicBezTo>
                    <a:pt x="12" y="5"/>
                    <a:pt x="11" y="2"/>
                    <a:pt x="11" y="1"/>
                  </a:cubicBezTo>
                  <a:cubicBezTo>
                    <a:pt x="10" y="9"/>
                    <a:pt x="10" y="5"/>
                    <a:pt x="10" y="0"/>
                  </a:cubicBezTo>
                  <a:cubicBezTo>
                    <a:pt x="7" y="4"/>
                    <a:pt x="3" y="8"/>
                    <a:pt x="0" y="11"/>
                  </a:cubicBezTo>
                  <a:cubicBezTo>
                    <a:pt x="0" y="14"/>
                    <a:pt x="1" y="16"/>
                    <a:pt x="1" y="19"/>
                  </a:cubicBezTo>
                  <a:cubicBezTo>
                    <a:pt x="1" y="19"/>
                    <a:pt x="1" y="19"/>
                    <a:pt x="1" y="20"/>
                  </a:cubicBezTo>
                  <a:cubicBezTo>
                    <a:pt x="1" y="20"/>
                    <a:pt x="1" y="20"/>
                    <a:pt x="1" y="20"/>
                  </a:cubicBezTo>
                  <a:cubicBezTo>
                    <a:pt x="1" y="20"/>
                    <a:pt x="1" y="20"/>
                    <a:pt x="1" y="20"/>
                  </a:cubicBezTo>
                  <a:cubicBezTo>
                    <a:pt x="1" y="22"/>
                    <a:pt x="2" y="25"/>
                    <a:pt x="2" y="27"/>
                  </a:cubicBezTo>
                  <a:cubicBezTo>
                    <a:pt x="2" y="28"/>
                    <a:pt x="2" y="29"/>
                    <a:pt x="2" y="29"/>
                  </a:cubicBezTo>
                  <a:cubicBezTo>
                    <a:pt x="3" y="31"/>
                    <a:pt x="3" y="33"/>
                    <a:pt x="3" y="35"/>
                  </a:cubicBezTo>
                  <a:cubicBezTo>
                    <a:pt x="4" y="36"/>
                    <a:pt x="4" y="36"/>
                    <a:pt x="4" y="37"/>
                  </a:cubicBezTo>
                  <a:cubicBezTo>
                    <a:pt x="7" y="57"/>
                    <a:pt x="12" y="76"/>
                    <a:pt x="16" y="88"/>
                  </a:cubicBezTo>
                  <a:cubicBezTo>
                    <a:pt x="16" y="88"/>
                    <a:pt x="16" y="88"/>
                    <a:pt x="16" y="88"/>
                  </a:cubicBezTo>
                  <a:cubicBezTo>
                    <a:pt x="17" y="89"/>
                    <a:pt x="17" y="90"/>
                    <a:pt x="17" y="91"/>
                  </a:cubicBezTo>
                  <a:cubicBezTo>
                    <a:pt x="18" y="92"/>
                    <a:pt x="18" y="92"/>
                    <a:pt x="18" y="93"/>
                  </a:cubicBezTo>
                  <a:cubicBezTo>
                    <a:pt x="18" y="93"/>
                    <a:pt x="18" y="93"/>
                    <a:pt x="18" y="93"/>
                  </a:cubicBezTo>
                  <a:cubicBezTo>
                    <a:pt x="18" y="93"/>
                    <a:pt x="19" y="94"/>
                    <a:pt x="19" y="94"/>
                  </a:cubicBezTo>
                  <a:cubicBezTo>
                    <a:pt x="19" y="94"/>
                    <a:pt x="19" y="94"/>
                    <a:pt x="19" y="95"/>
                  </a:cubicBezTo>
                  <a:cubicBezTo>
                    <a:pt x="19" y="95"/>
                    <a:pt x="19" y="95"/>
                    <a:pt x="19" y="95"/>
                  </a:cubicBezTo>
                  <a:cubicBezTo>
                    <a:pt x="24" y="90"/>
                    <a:pt x="28" y="85"/>
                    <a:pt x="32" y="79"/>
                  </a:cubicBezTo>
                  <a:cubicBezTo>
                    <a:pt x="32" y="78"/>
                    <a:pt x="32" y="77"/>
                    <a:pt x="32" y="76"/>
                  </a:cubicBezTo>
                  <a:close/>
                  <a:moveTo>
                    <a:pt x="22" y="99"/>
                  </a:moveTo>
                  <a:cubicBezTo>
                    <a:pt x="22" y="99"/>
                    <a:pt x="22" y="99"/>
                    <a:pt x="22" y="99"/>
                  </a:cubicBezTo>
                  <a:cubicBezTo>
                    <a:pt x="22" y="99"/>
                    <a:pt x="22" y="99"/>
                    <a:pt x="22" y="99"/>
                  </a:cubicBezTo>
                  <a:close/>
                  <a:moveTo>
                    <a:pt x="22" y="99"/>
                  </a:moveTo>
                  <a:cubicBezTo>
                    <a:pt x="22" y="99"/>
                    <a:pt x="22" y="99"/>
                    <a:pt x="22" y="99"/>
                  </a:cubicBezTo>
                  <a:cubicBezTo>
                    <a:pt x="22" y="99"/>
                    <a:pt x="22" y="99"/>
                    <a:pt x="22" y="99"/>
                  </a:cubicBezTo>
                  <a:cubicBezTo>
                    <a:pt x="22" y="99"/>
                    <a:pt x="22" y="99"/>
                    <a:pt x="22" y="99"/>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781">
              <a:extLst>
                <a:ext uri="{FF2B5EF4-FFF2-40B4-BE49-F238E27FC236}">
                  <a16:creationId xmlns:a16="http://schemas.microsoft.com/office/drawing/2014/main" id="{F27EC6B4-87F9-4DF1-868F-A98405B745BA}"/>
                </a:ext>
              </a:extLst>
            </p:cNvPr>
            <p:cNvSpPr>
              <a:spLocks noEditPoints="1"/>
            </p:cNvSpPr>
            <p:nvPr userDrawn="1"/>
          </p:nvSpPr>
          <p:spPr bwMode="auto">
            <a:xfrm>
              <a:off x="4269" y="798"/>
              <a:ext cx="42" cy="114"/>
            </a:xfrm>
            <a:custGeom>
              <a:avLst/>
              <a:gdLst>
                <a:gd name="T0" fmla="*/ 15 w 29"/>
                <a:gd name="T1" fmla="*/ 35 h 79"/>
                <a:gd name="T2" fmla="*/ 15 w 29"/>
                <a:gd name="T3" fmla="*/ 34 h 79"/>
                <a:gd name="T4" fmla="*/ 16 w 29"/>
                <a:gd name="T5" fmla="*/ 30 h 79"/>
                <a:gd name="T6" fmla="*/ 15 w 29"/>
                <a:gd name="T7" fmla="*/ 35 h 79"/>
                <a:gd name="T8" fmla="*/ 29 w 29"/>
                <a:gd name="T9" fmla="*/ 58 h 79"/>
                <a:gd name="T10" fmla="*/ 29 w 29"/>
                <a:gd name="T11" fmla="*/ 58 h 79"/>
                <a:gd name="T12" fmla="*/ 28 w 29"/>
                <a:gd name="T13" fmla="*/ 57 h 79"/>
                <a:gd name="T14" fmla="*/ 28 w 29"/>
                <a:gd name="T15" fmla="*/ 56 h 79"/>
                <a:gd name="T16" fmla="*/ 24 w 29"/>
                <a:gd name="T17" fmla="*/ 41 h 79"/>
                <a:gd name="T18" fmla="*/ 21 w 29"/>
                <a:gd name="T19" fmla="*/ 40 h 79"/>
                <a:gd name="T20" fmla="*/ 21 w 29"/>
                <a:gd name="T21" fmla="*/ 40 h 79"/>
                <a:gd name="T22" fmla="*/ 19 w 29"/>
                <a:gd name="T23" fmla="*/ 37 h 79"/>
                <a:gd name="T24" fmla="*/ 19 w 29"/>
                <a:gd name="T25" fmla="*/ 37 h 79"/>
                <a:gd name="T26" fmla="*/ 14 w 29"/>
                <a:gd name="T27" fmla="*/ 30 h 79"/>
                <a:gd name="T28" fmla="*/ 12 w 29"/>
                <a:gd name="T29" fmla="*/ 16 h 79"/>
                <a:gd name="T30" fmla="*/ 9 w 29"/>
                <a:gd name="T31" fmla="*/ 11 h 79"/>
                <a:gd name="T32" fmla="*/ 7 w 29"/>
                <a:gd name="T33" fmla="*/ 8 h 79"/>
                <a:gd name="T34" fmla="*/ 7 w 29"/>
                <a:gd name="T35" fmla="*/ 7 h 79"/>
                <a:gd name="T36" fmla="*/ 7 w 29"/>
                <a:gd name="T37" fmla="*/ 7 h 79"/>
                <a:gd name="T38" fmla="*/ 6 w 29"/>
                <a:gd name="T39" fmla="*/ 6 h 79"/>
                <a:gd name="T40" fmla="*/ 3 w 29"/>
                <a:gd name="T41" fmla="*/ 0 h 79"/>
                <a:gd name="T42" fmla="*/ 3 w 29"/>
                <a:gd name="T43" fmla="*/ 0 h 79"/>
                <a:gd name="T44" fmla="*/ 0 w 29"/>
                <a:gd name="T45" fmla="*/ 13 h 79"/>
                <a:gd name="T46" fmla="*/ 2 w 29"/>
                <a:gd name="T47" fmla="*/ 19 h 79"/>
                <a:gd name="T48" fmla="*/ 2 w 29"/>
                <a:gd name="T49" fmla="*/ 20 h 79"/>
                <a:gd name="T50" fmla="*/ 2 w 29"/>
                <a:gd name="T51" fmla="*/ 20 h 79"/>
                <a:gd name="T52" fmla="*/ 2 w 29"/>
                <a:gd name="T53" fmla="*/ 20 h 79"/>
                <a:gd name="T54" fmla="*/ 4 w 29"/>
                <a:gd name="T55" fmla="*/ 26 h 79"/>
                <a:gd name="T56" fmla="*/ 5 w 29"/>
                <a:gd name="T57" fmla="*/ 28 h 79"/>
                <a:gd name="T58" fmla="*/ 6 w 29"/>
                <a:gd name="T59" fmla="*/ 32 h 79"/>
                <a:gd name="T60" fmla="*/ 7 w 29"/>
                <a:gd name="T61" fmla="*/ 34 h 79"/>
                <a:gd name="T62" fmla="*/ 23 w 29"/>
                <a:gd name="T63" fmla="*/ 73 h 79"/>
                <a:gd name="T64" fmla="*/ 23 w 29"/>
                <a:gd name="T65" fmla="*/ 73 h 79"/>
                <a:gd name="T66" fmla="*/ 25 w 29"/>
                <a:gd name="T67" fmla="*/ 76 h 79"/>
                <a:gd name="T68" fmla="*/ 25 w 29"/>
                <a:gd name="T69" fmla="*/ 77 h 79"/>
                <a:gd name="T70" fmla="*/ 25 w 29"/>
                <a:gd name="T71" fmla="*/ 77 h 79"/>
                <a:gd name="T72" fmla="*/ 26 w 29"/>
                <a:gd name="T73" fmla="*/ 78 h 79"/>
                <a:gd name="T74" fmla="*/ 26 w 29"/>
                <a:gd name="T75" fmla="*/ 78 h 79"/>
                <a:gd name="T76" fmla="*/ 26 w 29"/>
                <a:gd name="T77" fmla="*/ 79 h 79"/>
                <a:gd name="T78" fmla="*/ 29 w 29"/>
                <a:gd name="T79" fmla="*/ 61 h 79"/>
                <a:gd name="T80" fmla="*/ 29 w 29"/>
                <a:gd name="T81" fmla="*/ 58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9" h="79">
                  <a:moveTo>
                    <a:pt x="15" y="35"/>
                  </a:moveTo>
                  <a:cubicBezTo>
                    <a:pt x="15" y="35"/>
                    <a:pt x="15" y="34"/>
                    <a:pt x="15" y="34"/>
                  </a:cubicBezTo>
                  <a:cubicBezTo>
                    <a:pt x="16" y="34"/>
                    <a:pt x="16" y="32"/>
                    <a:pt x="16" y="30"/>
                  </a:cubicBezTo>
                  <a:cubicBezTo>
                    <a:pt x="14" y="32"/>
                    <a:pt x="15" y="34"/>
                    <a:pt x="15" y="35"/>
                  </a:cubicBezTo>
                  <a:close/>
                  <a:moveTo>
                    <a:pt x="29" y="58"/>
                  </a:moveTo>
                  <a:cubicBezTo>
                    <a:pt x="29" y="58"/>
                    <a:pt x="29" y="58"/>
                    <a:pt x="29" y="58"/>
                  </a:cubicBezTo>
                  <a:cubicBezTo>
                    <a:pt x="28" y="57"/>
                    <a:pt x="28" y="57"/>
                    <a:pt x="28" y="57"/>
                  </a:cubicBezTo>
                  <a:cubicBezTo>
                    <a:pt x="28" y="56"/>
                    <a:pt x="28" y="56"/>
                    <a:pt x="28" y="56"/>
                  </a:cubicBezTo>
                  <a:cubicBezTo>
                    <a:pt x="26" y="48"/>
                    <a:pt x="24" y="42"/>
                    <a:pt x="24" y="41"/>
                  </a:cubicBezTo>
                  <a:cubicBezTo>
                    <a:pt x="22" y="40"/>
                    <a:pt x="22" y="40"/>
                    <a:pt x="21" y="40"/>
                  </a:cubicBezTo>
                  <a:cubicBezTo>
                    <a:pt x="22" y="40"/>
                    <a:pt x="22" y="40"/>
                    <a:pt x="21" y="40"/>
                  </a:cubicBezTo>
                  <a:cubicBezTo>
                    <a:pt x="16" y="44"/>
                    <a:pt x="18" y="41"/>
                    <a:pt x="19" y="37"/>
                  </a:cubicBezTo>
                  <a:cubicBezTo>
                    <a:pt x="19" y="37"/>
                    <a:pt x="19" y="37"/>
                    <a:pt x="19" y="37"/>
                  </a:cubicBezTo>
                  <a:cubicBezTo>
                    <a:pt x="19" y="34"/>
                    <a:pt x="19" y="30"/>
                    <a:pt x="14" y="30"/>
                  </a:cubicBezTo>
                  <a:cubicBezTo>
                    <a:pt x="16" y="26"/>
                    <a:pt x="14" y="21"/>
                    <a:pt x="12" y="16"/>
                  </a:cubicBezTo>
                  <a:cubicBezTo>
                    <a:pt x="11" y="14"/>
                    <a:pt x="10" y="13"/>
                    <a:pt x="9" y="11"/>
                  </a:cubicBezTo>
                  <a:cubicBezTo>
                    <a:pt x="8" y="10"/>
                    <a:pt x="8" y="9"/>
                    <a:pt x="7" y="8"/>
                  </a:cubicBezTo>
                  <a:cubicBezTo>
                    <a:pt x="7" y="8"/>
                    <a:pt x="7" y="7"/>
                    <a:pt x="7" y="7"/>
                  </a:cubicBezTo>
                  <a:cubicBezTo>
                    <a:pt x="7" y="7"/>
                    <a:pt x="7" y="7"/>
                    <a:pt x="7" y="7"/>
                  </a:cubicBezTo>
                  <a:cubicBezTo>
                    <a:pt x="7" y="7"/>
                    <a:pt x="6" y="6"/>
                    <a:pt x="6" y="6"/>
                  </a:cubicBezTo>
                  <a:cubicBezTo>
                    <a:pt x="5" y="4"/>
                    <a:pt x="4" y="2"/>
                    <a:pt x="3" y="0"/>
                  </a:cubicBezTo>
                  <a:cubicBezTo>
                    <a:pt x="5" y="8"/>
                    <a:pt x="4" y="4"/>
                    <a:pt x="3" y="0"/>
                  </a:cubicBezTo>
                  <a:cubicBezTo>
                    <a:pt x="2" y="4"/>
                    <a:pt x="1" y="9"/>
                    <a:pt x="0" y="13"/>
                  </a:cubicBezTo>
                  <a:cubicBezTo>
                    <a:pt x="1" y="15"/>
                    <a:pt x="1" y="17"/>
                    <a:pt x="2" y="19"/>
                  </a:cubicBezTo>
                  <a:cubicBezTo>
                    <a:pt x="2" y="20"/>
                    <a:pt x="2" y="20"/>
                    <a:pt x="2" y="20"/>
                  </a:cubicBezTo>
                  <a:cubicBezTo>
                    <a:pt x="2" y="20"/>
                    <a:pt x="2" y="20"/>
                    <a:pt x="2" y="20"/>
                  </a:cubicBezTo>
                  <a:cubicBezTo>
                    <a:pt x="2" y="20"/>
                    <a:pt x="2" y="20"/>
                    <a:pt x="2" y="20"/>
                  </a:cubicBezTo>
                  <a:cubicBezTo>
                    <a:pt x="3" y="22"/>
                    <a:pt x="4" y="24"/>
                    <a:pt x="4" y="26"/>
                  </a:cubicBezTo>
                  <a:cubicBezTo>
                    <a:pt x="4" y="27"/>
                    <a:pt x="5" y="27"/>
                    <a:pt x="5" y="28"/>
                  </a:cubicBezTo>
                  <a:cubicBezTo>
                    <a:pt x="5" y="29"/>
                    <a:pt x="6" y="31"/>
                    <a:pt x="6" y="32"/>
                  </a:cubicBezTo>
                  <a:cubicBezTo>
                    <a:pt x="7" y="33"/>
                    <a:pt x="7" y="34"/>
                    <a:pt x="7" y="34"/>
                  </a:cubicBezTo>
                  <a:cubicBezTo>
                    <a:pt x="13" y="50"/>
                    <a:pt x="19" y="64"/>
                    <a:pt x="23" y="73"/>
                  </a:cubicBezTo>
                  <a:cubicBezTo>
                    <a:pt x="23" y="73"/>
                    <a:pt x="23" y="73"/>
                    <a:pt x="23" y="73"/>
                  </a:cubicBezTo>
                  <a:cubicBezTo>
                    <a:pt x="24" y="74"/>
                    <a:pt x="24" y="75"/>
                    <a:pt x="25" y="76"/>
                  </a:cubicBezTo>
                  <a:cubicBezTo>
                    <a:pt x="25" y="76"/>
                    <a:pt x="25" y="77"/>
                    <a:pt x="25" y="77"/>
                  </a:cubicBezTo>
                  <a:cubicBezTo>
                    <a:pt x="25" y="77"/>
                    <a:pt x="25" y="77"/>
                    <a:pt x="25" y="77"/>
                  </a:cubicBezTo>
                  <a:cubicBezTo>
                    <a:pt x="26" y="77"/>
                    <a:pt x="26" y="78"/>
                    <a:pt x="26" y="78"/>
                  </a:cubicBezTo>
                  <a:cubicBezTo>
                    <a:pt x="26" y="78"/>
                    <a:pt x="26" y="78"/>
                    <a:pt x="26" y="78"/>
                  </a:cubicBezTo>
                  <a:cubicBezTo>
                    <a:pt x="26" y="78"/>
                    <a:pt x="26" y="79"/>
                    <a:pt x="26" y="79"/>
                  </a:cubicBezTo>
                  <a:cubicBezTo>
                    <a:pt x="28" y="73"/>
                    <a:pt x="29" y="67"/>
                    <a:pt x="29" y="61"/>
                  </a:cubicBezTo>
                  <a:cubicBezTo>
                    <a:pt x="29" y="60"/>
                    <a:pt x="29" y="59"/>
                    <a:pt x="29" y="58"/>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782">
              <a:extLst>
                <a:ext uri="{FF2B5EF4-FFF2-40B4-BE49-F238E27FC236}">
                  <a16:creationId xmlns:a16="http://schemas.microsoft.com/office/drawing/2014/main" id="{E1E9708C-E66A-4A17-B327-56180EB51882}"/>
                </a:ext>
              </a:extLst>
            </p:cNvPr>
            <p:cNvSpPr>
              <a:spLocks/>
            </p:cNvSpPr>
            <p:nvPr userDrawn="1"/>
          </p:nvSpPr>
          <p:spPr bwMode="auto">
            <a:xfrm>
              <a:off x="4105" y="1208"/>
              <a:ext cx="42" cy="124"/>
            </a:xfrm>
            <a:custGeom>
              <a:avLst/>
              <a:gdLst>
                <a:gd name="T0" fmla="*/ 29 w 29"/>
                <a:gd name="T1" fmla="*/ 71 h 86"/>
                <a:gd name="T2" fmla="*/ 28 w 29"/>
                <a:gd name="T3" fmla="*/ 69 h 86"/>
                <a:gd name="T4" fmla="*/ 27 w 29"/>
                <a:gd name="T5" fmla="*/ 65 h 86"/>
                <a:gd name="T6" fmla="*/ 16 w 29"/>
                <a:gd name="T7" fmla="*/ 25 h 86"/>
                <a:gd name="T8" fmla="*/ 13 w 29"/>
                <a:gd name="T9" fmla="*/ 11 h 86"/>
                <a:gd name="T10" fmla="*/ 10 w 29"/>
                <a:gd name="T11" fmla="*/ 0 h 86"/>
                <a:gd name="T12" fmla="*/ 0 w 29"/>
                <a:gd name="T13" fmla="*/ 21 h 86"/>
                <a:gd name="T14" fmla="*/ 3 w 29"/>
                <a:gd name="T15" fmla="*/ 29 h 86"/>
                <a:gd name="T16" fmla="*/ 3 w 29"/>
                <a:gd name="T17" fmla="*/ 30 h 86"/>
                <a:gd name="T18" fmla="*/ 3 w 29"/>
                <a:gd name="T19" fmla="*/ 30 h 86"/>
                <a:gd name="T20" fmla="*/ 6 w 29"/>
                <a:gd name="T21" fmla="*/ 40 h 86"/>
                <a:gd name="T22" fmla="*/ 6 w 29"/>
                <a:gd name="T23" fmla="*/ 41 h 86"/>
                <a:gd name="T24" fmla="*/ 7 w 29"/>
                <a:gd name="T25" fmla="*/ 44 h 86"/>
                <a:gd name="T26" fmla="*/ 19 w 29"/>
                <a:gd name="T27" fmla="*/ 82 h 86"/>
                <a:gd name="T28" fmla="*/ 20 w 29"/>
                <a:gd name="T29" fmla="*/ 84 h 86"/>
                <a:gd name="T30" fmla="*/ 21 w 29"/>
                <a:gd name="T31" fmla="*/ 86 h 86"/>
                <a:gd name="T32" fmla="*/ 21 w 29"/>
                <a:gd name="T33" fmla="*/ 86 h 86"/>
                <a:gd name="T34" fmla="*/ 25 w 29"/>
                <a:gd name="T35" fmla="*/ 79 h 86"/>
                <a:gd name="T36" fmla="*/ 29 w 29"/>
                <a:gd name="T37" fmla="*/ 71 h 86"/>
                <a:gd name="T38" fmla="*/ 29 w 29"/>
                <a:gd name="T39" fmla="*/ 71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86">
                  <a:moveTo>
                    <a:pt x="29" y="71"/>
                  </a:moveTo>
                  <a:cubicBezTo>
                    <a:pt x="28" y="70"/>
                    <a:pt x="28" y="69"/>
                    <a:pt x="28" y="69"/>
                  </a:cubicBezTo>
                  <a:cubicBezTo>
                    <a:pt x="28" y="68"/>
                    <a:pt x="27" y="67"/>
                    <a:pt x="27" y="65"/>
                  </a:cubicBezTo>
                  <a:cubicBezTo>
                    <a:pt x="23" y="50"/>
                    <a:pt x="19" y="36"/>
                    <a:pt x="16" y="25"/>
                  </a:cubicBezTo>
                  <a:cubicBezTo>
                    <a:pt x="15" y="20"/>
                    <a:pt x="14" y="15"/>
                    <a:pt x="13" y="11"/>
                  </a:cubicBezTo>
                  <a:cubicBezTo>
                    <a:pt x="11" y="6"/>
                    <a:pt x="10" y="2"/>
                    <a:pt x="10" y="0"/>
                  </a:cubicBezTo>
                  <a:cubicBezTo>
                    <a:pt x="7" y="7"/>
                    <a:pt x="3" y="14"/>
                    <a:pt x="0" y="21"/>
                  </a:cubicBezTo>
                  <a:cubicBezTo>
                    <a:pt x="1" y="24"/>
                    <a:pt x="2" y="26"/>
                    <a:pt x="3" y="29"/>
                  </a:cubicBezTo>
                  <a:cubicBezTo>
                    <a:pt x="3" y="29"/>
                    <a:pt x="3" y="29"/>
                    <a:pt x="3" y="30"/>
                  </a:cubicBezTo>
                  <a:cubicBezTo>
                    <a:pt x="3" y="30"/>
                    <a:pt x="3" y="30"/>
                    <a:pt x="3" y="30"/>
                  </a:cubicBezTo>
                  <a:cubicBezTo>
                    <a:pt x="4" y="33"/>
                    <a:pt x="5" y="37"/>
                    <a:pt x="6" y="40"/>
                  </a:cubicBezTo>
                  <a:cubicBezTo>
                    <a:pt x="6" y="41"/>
                    <a:pt x="6" y="41"/>
                    <a:pt x="6" y="41"/>
                  </a:cubicBezTo>
                  <a:cubicBezTo>
                    <a:pt x="7" y="42"/>
                    <a:pt x="7" y="43"/>
                    <a:pt x="7" y="44"/>
                  </a:cubicBezTo>
                  <a:cubicBezTo>
                    <a:pt x="12" y="58"/>
                    <a:pt x="16" y="71"/>
                    <a:pt x="19" y="82"/>
                  </a:cubicBezTo>
                  <a:cubicBezTo>
                    <a:pt x="20" y="83"/>
                    <a:pt x="20" y="83"/>
                    <a:pt x="20" y="84"/>
                  </a:cubicBezTo>
                  <a:cubicBezTo>
                    <a:pt x="20" y="85"/>
                    <a:pt x="20" y="85"/>
                    <a:pt x="21" y="86"/>
                  </a:cubicBezTo>
                  <a:cubicBezTo>
                    <a:pt x="21" y="86"/>
                    <a:pt x="21" y="86"/>
                    <a:pt x="21" y="86"/>
                  </a:cubicBezTo>
                  <a:cubicBezTo>
                    <a:pt x="22" y="84"/>
                    <a:pt x="23" y="81"/>
                    <a:pt x="25" y="79"/>
                  </a:cubicBezTo>
                  <a:cubicBezTo>
                    <a:pt x="26" y="76"/>
                    <a:pt x="27" y="74"/>
                    <a:pt x="29" y="71"/>
                  </a:cubicBezTo>
                  <a:cubicBezTo>
                    <a:pt x="29" y="71"/>
                    <a:pt x="29" y="71"/>
                    <a:pt x="29" y="71"/>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783">
              <a:extLst>
                <a:ext uri="{FF2B5EF4-FFF2-40B4-BE49-F238E27FC236}">
                  <a16:creationId xmlns:a16="http://schemas.microsoft.com/office/drawing/2014/main" id="{6B08909C-0988-401C-99CE-7822ED27069D}"/>
                </a:ext>
              </a:extLst>
            </p:cNvPr>
            <p:cNvSpPr>
              <a:spLocks/>
            </p:cNvSpPr>
            <p:nvPr userDrawn="1"/>
          </p:nvSpPr>
          <p:spPr bwMode="auto">
            <a:xfrm>
              <a:off x="4165" y="1087"/>
              <a:ext cx="42" cy="125"/>
            </a:xfrm>
            <a:custGeom>
              <a:avLst/>
              <a:gdLst>
                <a:gd name="T0" fmla="*/ 28 w 29"/>
                <a:gd name="T1" fmla="*/ 71 h 87"/>
                <a:gd name="T2" fmla="*/ 28 w 29"/>
                <a:gd name="T3" fmla="*/ 69 h 87"/>
                <a:gd name="T4" fmla="*/ 27 w 29"/>
                <a:gd name="T5" fmla="*/ 66 h 87"/>
                <a:gd name="T6" fmla="*/ 16 w 29"/>
                <a:gd name="T7" fmla="*/ 25 h 87"/>
                <a:gd name="T8" fmla="*/ 13 w 29"/>
                <a:gd name="T9" fmla="*/ 11 h 87"/>
                <a:gd name="T10" fmla="*/ 10 w 29"/>
                <a:gd name="T11" fmla="*/ 0 h 87"/>
                <a:gd name="T12" fmla="*/ 0 w 29"/>
                <a:gd name="T13" fmla="*/ 21 h 87"/>
                <a:gd name="T14" fmla="*/ 3 w 29"/>
                <a:gd name="T15" fmla="*/ 29 h 87"/>
                <a:gd name="T16" fmla="*/ 3 w 29"/>
                <a:gd name="T17" fmla="*/ 30 h 87"/>
                <a:gd name="T18" fmla="*/ 3 w 29"/>
                <a:gd name="T19" fmla="*/ 30 h 87"/>
                <a:gd name="T20" fmla="*/ 6 w 29"/>
                <a:gd name="T21" fmla="*/ 40 h 87"/>
                <a:gd name="T22" fmla="*/ 6 w 29"/>
                <a:gd name="T23" fmla="*/ 41 h 87"/>
                <a:gd name="T24" fmla="*/ 7 w 29"/>
                <a:gd name="T25" fmla="*/ 45 h 87"/>
                <a:gd name="T26" fmla="*/ 19 w 29"/>
                <a:gd name="T27" fmla="*/ 82 h 87"/>
                <a:gd name="T28" fmla="*/ 20 w 29"/>
                <a:gd name="T29" fmla="*/ 84 h 87"/>
                <a:gd name="T30" fmla="*/ 21 w 29"/>
                <a:gd name="T31" fmla="*/ 86 h 87"/>
                <a:gd name="T32" fmla="*/ 21 w 29"/>
                <a:gd name="T33" fmla="*/ 87 h 87"/>
                <a:gd name="T34" fmla="*/ 25 w 29"/>
                <a:gd name="T35" fmla="*/ 79 h 87"/>
                <a:gd name="T36" fmla="*/ 29 w 29"/>
                <a:gd name="T37" fmla="*/ 71 h 87"/>
                <a:gd name="T38" fmla="*/ 28 w 29"/>
                <a:gd name="T39" fmla="*/ 7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87">
                  <a:moveTo>
                    <a:pt x="28" y="71"/>
                  </a:moveTo>
                  <a:cubicBezTo>
                    <a:pt x="28" y="70"/>
                    <a:pt x="28" y="70"/>
                    <a:pt x="28" y="69"/>
                  </a:cubicBezTo>
                  <a:cubicBezTo>
                    <a:pt x="28" y="68"/>
                    <a:pt x="27" y="67"/>
                    <a:pt x="27" y="66"/>
                  </a:cubicBezTo>
                  <a:cubicBezTo>
                    <a:pt x="23" y="50"/>
                    <a:pt x="19" y="36"/>
                    <a:pt x="16" y="25"/>
                  </a:cubicBezTo>
                  <a:cubicBezTo>
                    <a:pt x="15" y="20"/>
                    <a:pt x="14" y="15"/>
                    <a:pt x="13" y="11"/>
                  </a:cubicBezTo>
                  <a:cubicBezTo>
                    <a:pt x="11" y="6"/>
                    <a:pt x="10" y="2"/>
                    <a:pt x="10" y="0"/>
                  </a:cubicBezTo>
                  <a:cubicBezTo>
                    <a:pt x="7" y="7"/>
                    <a:pt x="3" y="14"/>
                    <a:pt x="0" y="21"/>
                  </a:cubicBezTo>
                  <a:cubicBezTo>
                    <a:pt x="1" y="24"/>
                    <a:pt x="2" y="27"/>
                    <a:pt x="3" y="29"/>
                  </a:cubicBezTo>
                  <a:cubicBezTo>
                    <a:pt x="3" y="29"/>
                    <a:pt x="3" y="30"/>
                    <a:pt x="3" y="30"/>
                  </a:cubicBezTo>
                  <a:cubicBezTo>
                    <a:pt x="3" y="30"/>
                    <a:pt x="3" y="30"/>
                    <a:pt x="3" y="30"/>
                  </a:cubicBezTo>
                  <a:cubicBezTo>
                    <a:pt x="4" y="34"/>
                    <a:pt x="5" y="37"/>
                    <a:pt x="6" y="40"/>
                  </a:cubicBezTo>
                  <a:cubicBezTo>
                    <a:pt x="6" y="41"/>
                    <a:pt x="6" y="41"/>
                    <a:pt x="6" y="41"/>
                  </a:cubicBezTo>
                  <a:cubicBezTo>
                    <a:pt x="6" y="42"/>
                    <a:pt x="7" y="43"/>
                    <a:pt x="7" y="45"/>
                  </a:cubicBezTo>
                  <a:cubicBezTo>
                    <a:pt x="12" y="59"/>
                    <a:pt x="16" y="71"/>
                    <a:pt x="19" y="82"/>
                  </a:cubicBezTo>
                  <a:cubicBezTo>
                    <a:pt x="19" y="83"/>
                    <a:pt x="20" y="83"/>
                    <a:pt x="20" y="84"/>
                  </a:cubicBezTo>
                  <a:cubicBezTo>
                    <a:pt x="20" y="85"/>
                    <a:pt x="20" y="86"/>
                    <a:pt x="21" y="86"/>
                  </a:cubicBezTo>
                  <a:cubicBezTo>
                    <a:pt x="21" y="86"/>
                    <a:pt x="21" y="87"/>
                    <a:pt x="21" y="87"/>
                  </a:cubicBezTo>
                  <a:cubicBezTo>
                    <a:pt x="22" y="84"/>
                    <a:pt x="23" y="82"/>
                    <a:pt x="25" y="79"/>
                  </a:cubicBezTo>
                  <a:cubicBezTo>
                    <a:pt x="26" y="77"/>
                    <a:pt x="27" y="74"/>
                    <a:pt x="29" y="71"/>
                  </a:cubicBezTo>
                  <a:cubicBezTo>
                    <a:pt x="29" y="71"/>
                    <a:pt x="28" y="71"/>
                    <a:pt x="28" y="71"/>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784">
              <a:extLst>
                <a:ext uri="{FF2B5EF4-FFF2-40B4-BE49-F238E27FC236}">
                  <a16:creationId xmlns:a16="http://schemas.microsoft.com/office/drawing/2014/main" id="{2394A1FB-3E8E-4C14-8326-8BF891ECEDBD}"/>
                </a:ext>
              </a:extLst>
            </p:cNvPr>
            <p:cNvSpPr>
              <a:spLocks/>
            </p:cNvSpPr>
            <p:nvPr userDrawn="1"/>
          </p:nvSpPr>
          <p:spPr bwMode="auto">
            <a:xfrm>
              <a:off x="1889" y="2498"/>
              <a:ext cx="2" cy="1"/>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1"/>
                    <a:pt x="1" y="0"/>
                    <a:pt x="1" y="0"/>
                  </a:cubicBezTo>
                  <a:cubicBezTo>
                    <a:pt x="1" y="1"/>
                    <a:pt x="1" y="1"/>
                    <a:pt x="0" y="1"/>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785">
              <a:extLst>
                <a:ext uri="{FF2B5EF4-FFF2-40B4-BE49-F238E27FC236}">
                  <a16:creationId xmlns:a16="http://schemas.microsoft.com/office/drawing/2014/main" id="{46B2B3F3-6667-41D2-9369-C691542827EC}"/>
                </a:ext>
              </a:extLst>
            </p:cNvPr>
            <p:cNvSpPr>
              <a:spLocks/>
            </p:cNvSpPr>
            <p:nvPr userDrawn="1"/>
          </p:nvSpPr>
          <p:spPr bwMode="auto">
            <a:xfrm>
              <a:off x="1886" y="2486"/>
              <a:ext cx="7" cy="12"/>
            </a:xfrm>
            <a:custGeom>
              <a:avLst/>
              <a:gdLst>
                <a:gd name="T0" fmla="*/ 5 w 5"/>
                <a:gd name="T1" fmla="*/ 0 h 8"/>
                <a:gd name="T2" fmla="*/ 3 w 5"/>
                <a:gd name="T3" fmla="*/ 8 h 8"/>
                <a:gd name="T4" fmla="*/ 5 w 5"/>
                <a:gd name="T5" fmla="*/ 0 h 8"/>
              </a:gdLst>
              <a:ahLst/>
              <a:cxnLst>
                <a:cxn ang="0">
                  <a:pos x="T0" y="T1"/>
                </a:cxn>
                <a:cxn ang="0">
                  <a:pos x="T2" y="T3"/>
                </a:cxn>
                <a:cxn ang="0">
                  <a:pos x="T4" y="T5"/>
                </a:cxn>
              </a:cxnLst>
              <a:rect l="0" t="0" r="r" b="b"/>
              <a:pathLst>
                <a:path w="5" h="8">
                  <a:moveTo>
                    <a:pt x="5" y="0"/>
                  </a:moveTo>
                  <a:cubicBezTo>
                    <a:pt x="5" y="2"/>
                    <a:pt x="4" y="6"/>
                    <a:pt x="3" y="8"/>
                  </a:cubicBezTo>
                  <a:cubicBezTo>
                    <a:pt x="2" y="6"/>
                    <a:pt x="0" y="0"/>
                    <a:pt x="5"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786">
              <a:extLst>
                <a:ext uri="{FF2B5EF4-FFF2-40B4-BE49-F238E27FC236}">
                  <a16:creationId xmlns:a16="http://schemas.microsoft.com/office/drawing/2014/main" id="{4CC3C493-C308-4437-99FF-AA79A3A89C47}"/>
                </a:ext>
              </a:extLst>
            </p:cNvPr>
            <p:cNvSpPr>
              <a:spLocks/>
            </p:cNvSpPr>
            <p:nvPr userDrawn="1"/>
          </p:nvSpPr>
          <p:spPr bwMode="auto">
            <a:xfrm>
              <a:off x="1879" y="2495"/>
              <a:ext cx="4" cy="4"/>
            </a:xfrm>
            <a:custGeom>
              <a:avLst/>
              <a:gdLst>
                <a:gd name="T0" fmla="*/ 0 w 3"/>
                <a:gd name="T1" fmla="*/ 3 h 3"/>
                <a:gd name="T2" fmla="*/ 2 w 3"/>
                <a:gd name="T3" fmla="*/ 0 h 3"/>
                <a:gd name="T4" fmla="*/ 0 w 3"/>
                <a:gd name="T5" fmla="*/ 3 h 3"/>
              </a:gdLst>
              <a:ahLst/>
              <a:cxnLst>
                <a:cxn ang="0">
                  <a:pos x="T0" y="T1"/>
                </a:cxn>
                <a:cxn ang="0">
                  <a:pos x="T2" y="T3"/>
                </a:cxn>
                <a:cxn ang="0">
                  <a:pos x="T4" y="T5"/>
                </a:cxn>
              </a:cxnLst>
              <a:rect l="0" t="0" r="r" b="b"/>
              <a:pathLst>
                <a:path w="3" h="3">
                  <a:moveTo>
                    <a:pt x="0" y="3"/>
                  </a:moveTo>
                  <a:cubicBezTo>
                    <a:pt x="2" y="0"/>
                    <a:pt x="2" y="0"/>
                    <a:pt x="2" y="0"/>
                  </a:cubicBezTo>
                  <a:cubicBezTo>
                    <a:pt x="3" y="2"/>
                    <a:pt x="1" y="1"/>
                    <a:pt x="0" y="3"/>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Freeform 787">
              <a:extLst>
                <a:ext uri="{FF2B5EF4-FFF2-40B4-BE49-F238E27FC236}">
                  <a16:creationId xmlns:a16="http://schemas.microsoft.com/office/drawing/2014/main" id="{236E6895-0446-44D4-BB93-7219BF6934A6}"/>
                </a:ext>
              </a:extLst>
            </p:cNvPr>
            <p:cNvSpPr>
              <a:spLocks/>
            </p:cNvSpPr>
            <p:nvPr userDrawn="1"/>
          </p:nvSpPr>
          <p:spPr bwMode="auto">
            <a:xfrm>
              <a:off x="1885" y="2498"/>
              <a:ext cx="3" cy="3"/>
            </a:xfrm>
            <a:custGeom>
              <a:avLst/>
              <a:gdLst>
                <a:gd name="T0" fmla="*/ 0 w 2"/>
                <a:gd name="T1" fmla="*/ 0 h 2"/>
                <a:gd name="T2" fmla="*/ 0 w 2"/>
                <a:gd name="T3" fmla="*/ 0 h 2"/>
              </a:gdLst>
              <a:ahLst/>
              <a:cxnLst>
                <a:cxn ang="0">
                  <a:pos x="T0" y="T1"/>
                </a:cxn>
                <a:cxn ang="0">
                  <a:pos x="T2" y="T3"/>
                </a:cxn>
              </a:cxnLst>
              <a:rect l="0" t="0" r="r" b="b"/>
              <a:pathLst>
                <a:path w="2" h="2">
                  <a:moveTo>
                    <a:pt x="0" y="0"/>
                  </a:moveTo>
                  <a:cubicBezTo>
                    <a:pt x="1" y="1"/>
                    <a:pt x="2" y="2"/>
                    <a:pt x="0"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Freeform 788">
              <a:extLst>
                <a:ext uri="{FF2B5EF4-FFF2-40B4-BE49-F238E27FC236}">
                  <a16:creationId xmlns:a16="http://schemas.microsoft.com/office/drawing/2014/main" id="{06DC08DF-D738-4743-9807-182D4DCB1B64}"/>
                </a:ext>
              </a:extLst>
            </p:cNvPr>
            <p:cNvSpPr>
              <a:spLocks/>
            </p:cNvSpPr>
            <p:nvPr userDrawn="1"/>
          </p:nvSpPr>
          <p:spPr bwMode="auto">
            <a:xfrm>
              <a:off x="1888" y="2708"/>
              <a:ext cx="1" cy="1"/>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1" y="1"/>
                    <a:pt x="1" y="1"/>
                    <a:pt x="1" y="1"/>
                  </a:cubicBezTo>
                  <a:cubicBezTo>
                    <a:pt x="0" y="1"/>
                    <a:pt x="0" y="1"/>
                    <a:pt x="0"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Freeform 789">
              <a:extLst>
                <a:ext uri="{FF2B5EF4-FFF2-40B4-BE49-F238E27FC236}">
                  <a16:creationId xmlns:a16="http://schemas.microsoft.com/office/drawing/2014/main" id="{0273B8C2-889D-4817-A943-1192C3790346}"/>
                </a:ext>
              </a:extLst>
            </p:cNvPr>
            <p:cNvSpPr>
              <a:spLocks/>
            </p:cNvSpPr>
            <p:nvPr userDrawn="1"/>
          </p:nvSpPr>
          <p:spPr bwMode="auto">
            <a:xfrm>
              <a:off x="1892" y="2594"/>
              <a:ext cx="6" cy="5"/>
            </a:xfrm>
            <a:custGeom>
              <a:avLst/>
              <a:gdLst>
                <a:gd name="T0" fmla="*/ 0 w 4"/>
                <a:gd name="T1" fmla="*/ 3 h 3"/>
                <a:gd name="T2" fmla="*/ 3 w 4"/>
                <a:gd name="T3" fmla="*/ 0 h 3"/>
                <a:gd name="T4" fmla="*/ 0 w 4"/>
                <a:gd name="T5" fmla="*/ 3 h 3"/>
              </a:gdLst>
              <a:ahLst/>
              <a:cxnLst>
                <a:cxn ang="0">
                  <a:pos x="T0" y="T1"/>
                </a:cxn>
                <a:cxn ang="0">
                  <a:pos x="T2" y="T3"/>
                </a:cxn>
                <a:cxn ang="0">
                  <a:pos x="T4" y="T5"/>
                </a:cxn>
              </a:cxnLst>
              <a:rect l="0" t="0" r="r" b="b"/>
              <a:pathLst>
                <a:path w="4" h="3">
                  <a:moveTo>
                    <a:pt x="0" y="3"/>
                  </a:moveTo>
                  <a:cubicBezTo>
                    <a:pt x="1" y="1"/>
                    <a:pt x="2" y="0"/>
                    <a:pt x="3" y="0"/>
                  </a:cubicBezTo>
                  <a:cubicBezTo>
                    <a:pt x="4" y="2"/>
                    <a:pt x="1" y="2"/>
                    <a:pt x="0" y="3"/>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Freeform 790">
              <a:extLst>
                <a:ext uri="{FF2B5EF4-FFF2-40B4-BE49-F238E27FC236}">
                  <a16:creationId xmlns:a16="http://schemas.microsoft.com/office/drawing/2014/main" id="{BC588A62-2505-45C6-B8BB-A26B66D74C57}"/>
                </a:ext>
              </a:extLst>
            </p:cNvPr>
            <p:cNvSpPr>
              <a:spLocks/>
            </p:cNvSpPr>
            <p:nvPr userDrawn="1"/>
          </p:nvSpPr>
          <p:spPr bwMode="auto">
            <a:xfrm>
              <a:off x="1891" y="2599"/>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Freeform 791">
              <a:extLst>
                <a:ext uri="{FF2B5EF4-FFF2-40B4-BE49-F238E27FC236}">
                  <a16:creationId xmlns:a16="http://schemas.microsoft.com/office/drawing/2014/main" id="{30EB5292-7ABA-4D78-AE70-D6848C221370}"/>
                </a:ext>
              </a:extLst>
            </p:cNvPr>
            <p:cNvSpPr>
              <a:spLocks/>
            </p:cNvSpPr>
            <p:nvPr userDrawn="1"/>
          </p:nvSpPr>
          <p:spPr bwMode="auto">
            <a:xfrm>
              <a:off x="1891" y="2511"/>
              <a:ext cx="2"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1" y="1"/>
                    <a:pt x="0" y="1"/>
                  </a:cubicBezTo>
                  <a:cubicBezTo>
                    <a:pt x="0" y="1"/>
                    <a:pt x="1" y="0"/>
                    <a:pt x="2"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Freeform 792">
              <a:extLst>
                <a:ext uri="{FF2B5EF4-FFF2-40B4-BE49-F238E27FC236}">
                  <a16:creationId xmlns:a16="http://schemas.microsoft.com/office/drawing/2014/main" id="{35A454CC-4A6C-44C3-91AB-AC8A590AEBAB}"/>
                </a:ext>
              </a:extLst>
            </p:cNvPr>
            <p:cNvSpPr>
              <a:spLocks/>
            </p:cNvSpPr>
            <p:nvPr userDrawn="1"/>
          </p:nvSpPr>
          <p:spPr bwMode="auto">
            <a:xfrm>
              <a:off x="1806" y="2505"/>
              <a:ext cx="109" cy="557"/>
            </a:xfrm>
            <a:custGeom>
              <a:avLst/>
              <a:gdLst>
                <a:gd name="T0" fmla="*/ 10 w 76"/>
                <a:gd name="T1" fmla="*/ 276 h 387"/>
                <a:gd name="T2" fmla="*/ 46 w 76"/>
                <a:gd name="T3" fmla="*/ 343 h 387"/>
                <a:gd name="T4" fmla="*/ 43 w 76"/>
                <a:gd name="T5" fmla="*/ 256 h 387"/>
                <a:gd name="T6" fmla="*/ 46 w 76"/>
                <a:gd name="T7" fmla="*/ 212 h 387"/>
                <a:gd name="T8" fmla="*/ 43 w 76"/>
                <a:gd name="T9" fmla="*/ 194 h 387"/>
                <a:gd name="T10" fmla="*/ 46 w 76"/>
                <a:gd name="T11" fmla="*/ 170 h 387"/>
                <a:gd name="T12" fmla="*/ 38 w 76"/>
                <a:gd name="T13" fmla="*/ 180 h 387"/>
                <a:gd name="T14" fmla="*/ 58 w 76"/>
                <a:gd name="T15" fmla="*/ 129 h 387"/>
                <a:gd name="T16" fmla="*/ 60 w 76"/>
                <a:gd name="T17" fmla="*/ 76 h 387"/>
                <a:gd name="T18" fmla="*/ 62 w 76"/>
                <a:gd name="T19" fmla="*/ 81 h 387"/>
                <a:gd name="T20" fmla="*/ 63 w 76"/>
                <a:gd name="T21" fmla="*/ 63 h 387"/>
                <a:gd name="T22" fmla="*/ 48 w 76"/>
                <a:gd name="T23" fmla="*/ 19 h 387"/>
                <a:gd name="T24" fmla="*/ 56 w 76"/>
                <a:gd name="T25" fmla="*/ 25 h 387"/>
                <a:gd name="T26" fmla="*/ 60 w 76"/>
                <a:gd name="T27" fmla="*/ 1 h 387"/>
                <a:gd name="T28" fmla="*/ 55 w 76"/>
                <a:gd name="T29" fmla="*/ 0 h 387"/>
                <a:gd name="T30" fmla="*/ 19 w 76"/>
                <a:gd name="T31" fmla="*/ 189 h 387"/>
                <a:gd name="T32" fmla="*/ 10 w 76"/>
                <a:gd name="T33" fmla="*/ 276 h 387"/>
                <a:gd name="T34" fmla="*/ 10 w 76"/>
                <a:gd name="T35" fmla="*/ 276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6" h="387">
                  <a:moveTo>
                    <a:pt x="10" y="276"/>
                  </a:moveTo>
                  <a:cubicBezTo>
                    <a:pt x="11" y="278"/>
                    <a:pt x="13" y="387"/>
                    <a:pt x="46" y="343"/>
                  </a:cubicBezTo>
                  <a:cubicBezTo>
                    <a:pt x="24" y="347"/>
                    <a:pt x="31" y="249"/>
                    <a:pt x="43" y="256"/>
                  </a:cubicBezTo>
                  <a:cubicBezTo>
                    <a:pt x="31" y="246"/>
                    <a:pt x="42" y="222"/>
                    <a:pt x="46" y="212"/>
                  </a:cubicBezTo>
                  <a:cubicBezTo>
                    <a:pt x="56" y="183"/>
                    <a:pt x="54" y="200"/>
                    <a:pt x="43" y="194"/>
                  </a:cubicBezTo>
                  <a:cubicBezTo>
                    <a:pt x="59" y="178"/>
                    <a:pt x="60" y="170"/>
                    <a:pt x="46" y="170"/>
                  </a:cubicBezTo>
                  <a:cubicBezTo>
                    <a:pt x="37" y="177"/>
                    <a:pt x="63" y="188"/>
                    <a:pt x="38" y="180"/>
                  </a:cubicBezTo>
                  <a:cubicBezTo>
                    <a:pt x="52" y="176"/>
                    <a:pt x="59" y="144"/>
                    <a:pt x="58" y="129"/>
                  </a:cubicBezTo>
                  <a:cubicBezTo>
                    <a:pt x="57" y="108"/>
                    <a:pt x="56" y="102"/>
                    <a:pt x="60" y="76"/>
                  </a:cubicBezTo>
                  <a:cubicBezTo>
                    <a:pt x="55" y="82"/>
                    <a:pt x="56" y="84"/>
                    <a:pt x="62" y="81"/>
                  </a:cubicBezTo>
                  <a:cubicBezTo>
                    <a:pt x="58" y="94"/>
                    <a:pt x="55" y="68"/>
                    <a:pt x="63" y="63"/>
                  </a:cubicBezTo>
                  <a:cubicBezTo>
                    <a:pt x="40" y="80"/>
                    <a:pt x="76" y="11"/>
                    <a:pt x="48" y="19"/>
                  </a:cubicBezTo>
                  <a:cubicBezTo>
                    <a:pt x="50" y="21"/>
                    <a:pt x="53" y="24"/>
                    <a:pt x="56" y="25"/>
                  </a:cubicBezTo>
                  <a:cubicBezTo>
                    <a:pt x="55" y="25"/>
                    <a:pt x="58" y="6"/>
                    <a:pt x="60" y="1"/>
                  </a:cubicBezTo>
                  <a:cubicBezTo>
                    <a:pt x="57" y="7"/>
                    <a:pt x="56" y="6"/>
                    <a:pt x="55" y="0"/>
                  </a:cubicBezTo>
                  <a:cubicBezTo>
                    <a:pt x="43" y="53"/>
                    <a:pt x="13" y="136"/>
                    <a:pt x="19" y="189"/>
                  </a:cubicBezTo>
                  <a:cubicBezTo>
                    <a:pt x="21" y="215"/>
                    <a:pt x="0" y="247"/>
                    <a:pt x="10" y="276"/>
                  </a:cubicBezTo>
                  <a:cubicBezTo>
                    <a:pt x="17" y="288"/>
                    <a:pt x="11" y="278"/>
                    <a:pt x="10" y="276"/>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Freeform 793">
              <a:extLst>
                <a:ext uri="{FF2B5EF4-FFF2-40B4-BE49-F238E27FC236}">
                  <a16:creationId xmlns:a16="http://schemas.microsoft.com/office/drawing/2014/main" id="{2A18DF26-13B1-4ABF-A890-81DB2FB3B43D}"/>
                </a:ext>
              </a:extLst>
            </p:cNvPr>
            <p:cNvSpPr>
              <a:spLocks/>
            </p:cNvSpPr>
            <p:nvPr userDrawn="1"/>
          </p:nvSpPr>
          <p:spPr bwMode="auto">
            <a:xfrm>
              <a:off x="1895" y="2512"/>
              <a:ext cx="7" cy="3"/>
            </a:xfrm>
            <a:custGeom>
              <a:avLst/>
              <a:gdLst>
                <a:gd name="T0" fmla="*/ 2 w 5"/>
                <a:gd name="T1" fmla="*/ 1 h 2"/>
                <a:gd name="T2" fmla="*/ 2 w 5"/>
                <a:gd name="T3" fmla="*/ 2 h 2"/>
                <a:gd name="T4" fmla="*/ 2 w 5"/>
                <a:gd name="T5" fmla="*/ 1 h 2"/>
              </a:gdLst>
              <a:ahLst/>
              <a:cxnLst>
                <a:cxn ang="0">
                  <a:pos x="T0" y="T1"/>
                </a:cxn>
                <a:cxn ang="0">
                  <a:pos x="T2" y="T3"/>
                </a:cxn>
                <a:cxn ang="0">
                  <a:pos x="T4" y="T5"/>
                </a:cxn>
              </a:cxnLst>
              <a:rect l="0" t="0" r="r" b="b"/>
              <a:pathLst>
                <a:path w="5" h="2">
                  <a:moveTo>
                    <a:pt x="2" y="1"/>
                  </a:moveTo>
                  <a:cubicBezTo>
                    <a:pt x="5" y="0"/>
                    <a:pt x="2" y="2"/>
                    <a:pt x="2" y="2"/>
                  </a:cubicBezTo>
                  <a:cubicBezTo>
                    <a:pt x="2" y="2"/>
                    <a:pt x="0" y="1"/>
                    <a:pt x="2" y="1"/>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794">
              <a:extLst>
                <a:ext uri="{FF2B5EF4-FFF2-40B4-BE49-F238E27FC236}">
                  <a16:creationId xmlns:a16="http://schemas.microsoft.com/office/drawing/2014/main" id="{4E7E42FF-7F35-4B82-99AF-98605E3F3902}"/>
                </a:ext>
              </a:extLst>
            </p:cNvPr>
            <p:cNvSpPr>
              <a:spLocks/>
            </p:cNvSpPr>
            <p:nvPr userDrawn="1"/>
          </p:nvSpPr>
          <p:spPr bwMode="auto">
            <a:xfrm>
              <a:off x="1889" y="2519"/>
              <a:ext cx="3" cy="3"/>
            </a:xfrm>
            <a:custGeom>
              <a:avLst/>
              <a:gdLst>
                <a:gd name="T0" fmla="*/ 0 w 2"/>
                <a:gd name="T1" fmla="*/ 2 h 2"/>
                <a:gd name="T2" fmla="*/ 2 w 2"/>
                <a:gd name="T3" fmla="*/ 0 h 2"/>
                <a:gd name="T4" fmla="*/ 0 w 2"/>
                <a:gd name="T5" fmla="*/ 2 h 2"/>
              </a:gdLst>
              <a:ahLst/>
              <a:cxnLst>
                <a:cxn ang="0">
                  <a:pos x="T0" y="T1"/>
                </a:cxn>
                <a:cxn ang="0">
                  <a:pos x="T2" y="T3"/>
                </a:cxn>
                <a:cxn ang="0">
                  <a:pos x="T4" y="T5"/>
                </a:cxn>
              </a:cxnLst>
              <a:rect l="0" t="0" r="r" b="b"/>
              <a:pathLst>
                <a:path w="2" h="2">
                  <a:moveTo>
                    <a:pt x="0" y="2"/>
                  </a:moveTo>
                  <a:cubicBezTo>
                    <a:pt x="1" y="2"/>
                    <a:pt x="2" y="1"/>
                    <a:pt x="2" y="0"/>
                  </a:cubicBezTo>
                  <a:cubicBezTo>
                    <a:pt x="2" y="1"/>
                    <a:pt x="2" y="1"/>
                    <a:pt x="0" y="2"/>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795">
              <a:extLst>
                <a:ext uri="{FF2B5EF4-FFF2-40B4-BE49-F238E27FC236}">
                  <a16:creationId xmlns:a16="http://schemas.microsoft.com/office/drawing/2014/main" id="{61346C15-F772-484F-AD49-6069A304E3A7}"/>
                </a:ext>
              </a:extLst>
            </p:cNvPr>
            <p:cNvSpPr>
              <a:spLocks/>
            </p:cNvSpPr>
            <p:nvPr userDrawn="1"/>
          </p:nvSpPr>
          <p:spPr bwMode="auto">
            <a:xfrm>
              <a:off x="1891" y="2515"/>
              <a:ext cx="2" cy="4"/>
            </a:xfrm>
            <a:custGeom>
              <a:avLst/>
              <a:gdLst>
                <a:gd name="T0" fmla="*/ 1 w 2"/>
                <a:gd name="T1" fmla="*/ 0 h 3"/>
                <a:gd name="T2" fmla="*/ 1 w 2"/>
                <a:gd name="T3" fmla="*/ 3 h 3"/>
                <a:gd name="T4" fmla="*/ 1 w 2"/>
                <a:gd name="T5" fmla="*/ 0 h 3"/>
              </a:gdLst>
              <a:ahLst/>
              <a:cxnLst>
                <a:cxn ang="0">
                  <a:pos x="T0" y="T1"/>
                </a:cxn>
                <a:cxn ang="0">
                  <a:pos x="T2" y="T3"/>
                </a:cxn>
                <a:cxn ang="0">
                  <a:pos x="T4" y="T5"/>
                </a:cxn>
              </a:cxnLst>
              <a:rect l="0" t="0" r="r" b="b"/>
              <a:pathLst>
                <a:path w="2" h="3">
                  <a:moveTo>
                    <a:pt x="1" y="0"/>
                  </a:moveTo>
                  <a:cubicBezTo>
                    <a:pt x="1" y="1"/>
                    <a:pt x="2" y="2"/>
                    <a:pt x="1" y="3"/>
                  </a:cubicBezTo>
                  <a:cubicBezTo>
                    <a:pt x="1" y="2"/>
                    <a:pt x="0" y="1"/>
                    <a:pt x="1"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796">
              <a:extLst>
                <a:ext uri="{FF2B5EF4-FFF2-40B4-BE49-F238E27FC236}">
                  <a16:creationId xmlns:a16="http://schemas.microsoft.com/office/drawing/2014/main" id="{3759633D-0A8B-4D5F-B5E6-163215FA9927}"/>
                </a:ext>
              </a:extLst>
            </p:cNvPr>
            <p:cNvSpPr>
              <a:spLocks/>
            </p:cNvSpPr>
            <p:nvPr userDrawn="1"/>
          </p:nvSpPr>
          <p:spPr bwMode="auto">
            <a:xfrm>
              <a:off x="1891" y="2683"/>
              <a:ext cx="0" cy="10"/>
            </a:xfrm>
            <a:custGeom>
              <a:avLst/>
              <a:gdLst>
                <a:gd name="T0" fmla="*/ 0 h 7"/>
                <a:gd name="T1" fmla="*/ 0 h 7"/>
              </a:gdLst>
              <a:ahLst/>
              <a:cxnLst>
                <a:cxn ang="0">
                  <a:pos x="0" y="T0"/>
                </a:cxn>
                <a:cxn ang="0">
                  <a:pos x="0" y="T1"/>
                </a:cxn>
              </a:cxnLst>
              <a:rect l="0" t="0" r="r" b="b"/>
              <a:pathLst>
                <a:path h="7">
                  <a:moveTo>
                    <a:pt x="0" y="0"/>
                  </a:moveTo>
                  <a:cubicBezTo>
                    <a:pt x="0" y="0"/>
                    <a:pt x="0" y="7"/>
                    <a:pt x="0"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797">
              <a:extLst>
                <a:ext uri="{FF2B5EF4-FFF2-40B4-BE49-F238E27FC236}">
                  <a16:creationId xmlns:a16="http://schemas.microsoft.com/office/drawing/2014/main" id="{91D8DA60-11E4-4A59-9DCE-7A7DB5FE1FFC}"/>
                </a:ext>
              </a:extLst>
            </p:cNvPr>
            <p:cNvSpPr>
              <a:spLocks/>
            </p:cNvSpPr>
            <p:nvPr userDrawn="1"/>
          </p:nvSpPr>
          <p:spPr bwMode="auto">
            <a:xfrm>
              <a:off x="1593" y="2807"/>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798">
              <a:extLst>
                <a:ext uri="{FF2B5EF4-FFF2-40B4-BE49-F238E27FC236}">
                  <a16:creationId xmlns:a16="http://schemas.microsoft.com/office/drawing/2014/main" id="{D39A7E0A-3FCC-40E7-B06D-4D5388090F8A}"/>
                </a:ext>
              </a:extLst>
            </p:cNvPr>
            <p:cNvSpPr>
              <a:spLocks/>
            </p:cNvSpPr>
            <p:nvPr userDrawn="1"/>
          </p:nvSpPr>
          <p:spPr bwMode="auto">
            <a:xfrm>
              <a:off x="1603" y="2798"/>
              <a:ext cx="1" cy="2"/>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1"/>
                    <a:pt x="1" y="1"/>
                    <a:pt x="1" y="1"/>
                  </a:cubicBezTo>
                  <a:cubicBezTo>
                    <a:pt x="0" y="1"/>
                    <a:pt x="0" y="1"/>
                    <a:pt x="1"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799">
              <a:extLst>
                <a:ext uri="{FF2B5EF4-FFF2-40B4-BE49-F238E27FC236}">
                  <a16:creationId xmlns:a16="http://schemas.microsoft.com/office/drawing/2014/main" id="{9A7A05C6-AD28-4DF9-80ED-FDD8B22EF19B}"/>
                </a:ext>
              </a:extLst>
            </p:cNvPr>
            <p:cNvSpPr>
              <a:spLocks/>
            </p:cNvSpPr>
            <p:nvPr userDrawn="1"/>
          </p:nvSpPr>
          <p:spPr bwMode="auto">
            <a:xfrm>
              <a:off x="1593" y="280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800">
              <a:extLst>
                <a:ext uri="{FF2B5EF4-FFF2-40B4-BE49-F238E27FC236}">
                  <a16:creationId xmlns:a16="http://schemas.microsoft.com/office/drawing/2014/main" id="{8FEDE09D-BE4F-4C55-B139-485490662920}"/>
                </a:ext>
              </a:extLst>
            </p:cNvPr>
            <p:cNvSpPr>
              <a:spLocks/>
            </p:cNvSpPr>
            <p:nvPr userDrawn="1"/>
          </p:nvSpPr>
          <p:spPr bwMode="auto">
            <a:xfrm>
              <a:off x="1593" y="293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801">
              <a:extLst>
                <a:ext uri="{FF2B5EF4-FFF2-40B4-BE49-F238E27FC236}">
                  <a16:creationId xmlns:a16="http://schemas.microsoft.com/office/drawing/2014/main" id="{D2A6C0E8-50CD-4174-887C-331310560D63}"/>
                </a:ext>
              </a:extLst>
            </p:cNvPr>
            <p:cNvSpPr>
              <a:spLocks noEditPoints="1"/>
            </p:cNvSpPr>
            <p:nvPr userDrawn="1"/>
          </p:nvSpPr>
          <p:spPr bwMode="auto">
            <a:xfrm>
              <a:off x="1543" y="2711"/>
              <a:ext cx="89" cy="226"/>
            </a:xfrm>
            <a:custGeom>
              <a:avLst/>
              <a:gdLst>
                <a:gd name="T0" fmla="*/ 9 w 62"/>
                <a:gd name="T1" fmla="*/ 121 h 157"/>
                <a:gd name="T2" fmla="*/ 16 w 62"/>
                <a:gd name="T3" fmla="*/ 145 h 157"/>
                <a:gd name="T4" fmla="*/ 13 w 62"/>
                <a:gd name="T5" fmla="*/ 145 h 157"/>
                <a:gd name="T6" fmla="*/ 51 w 62"/>
                <a:gd name="T7" fmla="*/ 150 h 157"/>
                <a:gd name="T8" fmla="*/ 29 w 62"/>
                <a:gd name="T9" fmla="*/ 113 h 157"/>
                <a:gd name="T10" fmla="*/ 34 w 62"/>
                <a:gd name="T11" fmla="*/ 86 h 157"/>
                <a:gd name="T12" fmla="*/ 27 w 62"/>
                <a:gd name="T13" fmla="*/ 79 h 157"/>
                <a:gd name="T14" fmla="*/ 33 w 62"/>
                <a:gd name="T15" fmla="*/ 67 h 157"/>
                <a:gd name="T16" fmla="*/ 34 w 62"/>
                <a:gd name="T17" fmla="*/ 45 h 157"/>
                <a:gd name="T18" fmla="*/ 35 w 62"/>
                <a:gd name="T19" fmla="*/ 37 h 157"/>
                <a:gd name="T20" fmla="*/ 26 w 62"/>
                <a:gd name="T21" fmla="*/ 10 h 157"/>
                <a:gd name="T22" fmla="*/ 36 w 62"/>
                <a:gd name="T23" fmla="*/ 0 h 157"/>
                <a:gd name="T24" fmla="*/ 9 w 62"/>
                <a:gd name="T25" fmla="*/ 121 h 157"/>
                <a:gd name="T26" fmla="*/ 9 w 62"/>
                <a:gd name="T27" fmla="*/ 121 h 157"/>
                <a:gd name="T28" fmla="*/ 34 w 62"/>
                <a:gd name="T29" fmla="*/ 86 h 157"/>
                <a:gd name="T30" fmla="*/ 34 w 62"/>
                <a:gd name="T31" fmla="*/ 86 h 157"/>
                <a:gd name="T32" fmla="*/ 29 w 62"/>
                <a:gd name="T33" fmla="*/ 71 h 157"/>
                <a:gd name="T34" fmla="*/ 38 w 62"/>
                <a:gd name="T35" fmla="*/ 70 h 157"/>
                <a:gd name="T36" fmla="*/ 29 w 62"/>
                <a:gd name="T37" fmla="*/ 71 h 157"/>
                <a:gd name="T38" fmla="*/ 29 w 62"/>
                <a:gd name="T39" fmla="*/ 71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2" h="157">
                  <a:moveTo>
                    <a:pt x="9" y="121"/>
                  </a:moveTo>
                  <a:cubicBezTo>
                    <a:pt x="9" y="129"/>
                    <a:pt x="12" y="137"/>
                    <a:pt x="16" y="145"/>
                  </a:cubicBezTo>
                  <a:cubicBezTo>
                    <a:pt x="22" y="142"/>
                    <a:pt x="21" y="142"/>
                    <a:pt x="13" y="145"/>
                  </a:cubicBezTo>
                  <a:cubicBezTo>
                    <a:pt x="16" y="157"/>
                    <a:pt x="43" y="152"/>
                    <a:pt x="51" y="150"/>
                  </a:cubicBezTo>
                  <a:cubicBezTo>
                    <a:pt x="19" y="153"/>
                    <a:pt x="48" y="116"/>
                    <a:pt x="29" y="113"/>
                  </a:cubicBezTo>
                  <a:cubicBezTo>
                    <a:pt x="35" y="110"/>
                    <a:pt x="44" y="83"/>
                    <a:pt x="34" y="86"/>
                  </a:cubicBezTo>
                  <a:cubicBezTo>
                    <a:pt x="62" y="78"/>
                    <a:pt x="32" y="80"/>
                    <a:pt x="27" y="79"/>
                  </a:cubicBezTo>
                  <a:cubicBezTo>
                    <a:pt x="49" y="75"/>
                    <a:pt x="51" y="71"/>
                    <a:pt x="33" y="67"/>
                  </a:cubicBezTo>
                  <a:cubicBezTo>
                    <a:pt x="55" y="67"/>
                    <a:pt x="34" y="45"/>
                    <a:pt x="34" y="45"/>
                  </a:cubicBezTo>
                  <a:cubicBezTo>
                    <a:pt x="34" y="37"/>
                    <a:pt x="35" y="33"/>
                    <a:pt x="35" y="37"/>
                  </a:cubicBezTo>
                  <a:cubicBezTo>
                    <a:pt x="36" y="19"/>
                    <a:pt x="41" y="17"/>
                    <a:pt x="26" y="10"/>
                  </a:cubicBezTo>
                  <a:cubicBezTo>
                    <a:pt x="54" y="8"/>
                    <a:pt x="19" y="8"/>
                    <a:pt x="36" y="0"/>
                  </a:cubicBezTo>
                  <a:cubicBezTo>
                    <a:pt x="18" y="0"/>
                    <a:pt x="0" y="112"/>
                    <a:pt x="9" y="121"/>
                  </a:cubicBezTo>
                  <a:cubicBezTo>
                    <a:pt x="11" y="122"/>
                    <a:pt x="9" y="122"/>
                    <a:pt x="9" y="121"/>
                  </a:cubicBezTo>
                  <a:close/>
                  <a:moveTo>
                    <a:pt x="34" y="86"/>
                  </a:moveTo>
                  <a:cubicBezTo>
                    <a:pt x="38" y="87"/>
                    <a:pt x="35" y="86"/>
                    <a:pt x="34" y="86"/>
                  </a:cubicBezTo>
                  <a:close/>
                  <a:moveTo>
                    <a:pt x="29" y="71"/>
                  </a:moveTo>
                  <a:cubicBezTo>
                    <a:pt x="32" y="72"/>
                    <a:pt x="35" y="71"/>
                    <a:pt x="38" y="70"/>
                  </a:cubicBezTo>
                  <a:cubicBezTo>
                    <a:pt x="34" y="68"/>
                    <a:pt x="31" y="69"/>
                    <a:pt x="29" y="71"/>
                  </a:cubicBezTo>
                  <a:cubicBezTo>
                    <a:pt x="32" y="72"/>
                    <a:pt x="31" y="71"/>
                    <a:pt x="29" y="71"/>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802">
              <a:extLst>
                <a:ext uri="{FF2B5EF4-FFF2-40B4-BE49-F238E27FC236}">
                  <a16:creationId xmlns:a16="http://schemas.microsoft.com/office/drawing/2014/main" id="{FD560A68-8452-421F-8200-2F6F27627A9E}"/>
                </a:ext>
              </a:extLst>
            </p:cNvPr>
            <p:cNvSpPr>
              <a:spLocks/>
            </p:cNvSpPr>
            <p:nvPr userDrawn="1"/>
          </p:nvSpPr>
          <p:spPr bwMode="auto">
            <a:xfrm>
              <a:off x="1589" y="2850"/>
              <a:ext cx="8" cy="3"/>
            </a:xfrm>
            <a:custGeom>
              <a:avLst/>
              <a:gdLst>
                <a:gd name="T0" fmla="*/ 5 w 6"/>
                <a:gd name="T1" fmla="*/ 2 h 2"/>
                <a:gd name="T2" fmla="*/ 2 w 6"/>
                <a:gd name="T3" fmla="*/ 0 h 2"/>
                <a:gd name="T4" fmla="*/ 5 w 6"/>
                <a:gd name="T5" fmla="*/ 2 h 2"/>
              </a:gdLst>
              <a:ahLst/>
              <a:cxnLst>
                <a:cxn ang="0">
                  <a:pos x="T0" y="T1"/>
                </a:cxn>
                <a:cxn ang="0">
                  <a:pos x="T2" y="T3"/>
                </a:cxn>
                <a:cxn ang="0">
                  <a:pos x="T4" y="T5"/>
                </a:cxn>
              </a:cxnLst>
              <a:rect l="0" t="0" r="r" b="b"/>
              <a:pathLst>
                <a:path w="6" h="2">
                  <a:moveTo>
                    <a:pt x="5" y="2"/>
                  </a:moveTo>
                  <a:cubicBezTo>
                    <a:pt x="1" y="2"/>
                    <a:pt x="3" y="1"/>
                    <a:pt x="2" y="0"/>
                  </a:cubicBezTo>
                  <a:cubicBezTo>
                    <a:pt x="6" y="1"/>
                    <a:pt x="0" y="1"/>
                    <a:pt x="5" y="2"/>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803">
              <a:extLst>
                <a:ext uri="{FF2B5EF4-FFF2-40B4-BE49-F238E27FC236}">
                  <a16:creationId xmlns:a16="http://schemas.microsoft.com/office/drawing/2014/main" id="{29ADD5DC-F115-4BB1-85B7-68FBC89DDDC0}"/>
                </a:ext>
              </a:extLst>
            </p:cNvPr>
            <p:cNvSpPr>
              <a:spLocks/>
            </p:cNvSpPr>
            <p:nvPr userDrawn="1"/>
          </p:nvSpPr>
          <p:spPr bwMode="auto">
            <a:xfrm>
              <a:off x="2168" y="2637"/>
              <a:ext cx="0" cy="5"/>
            </a:xfrm>
            <a:custGeom>
              <a:avLst/>
              <a:gdLst>
                <a:gd name="T0" fmla="*/ 0 h 3"/>
                <a:gd name="T1" fmla="*/ 3 h 3"/>
                <a:gd name="T2" fmla="*/ 0 h 3"/>
              </a:gdLst>
              <a:ahLst/>
              <a:cxnLst>
                <a:cxn ang="0">
                  <a:pos x="0" y="T0"/>
                </a:cxn>
                <a:cxn ang="0">
                  <a:pos x="0" y="T1"/>
                </a:cxn>
                <a:cxn ang="0">
                  <a:pos x="0" y="T2"/>
                </a:cxn>
              </a:cxnLst>
              <a:rect l="0" t="0" r="r" b="b"/>
              <a:pathLst>
                <a:path h="3">
                  <a:moveTo>
                    <a:pt x="0" y="0"/>
                  </a:moveTo>
                  <a:cubicBezTo>
                    <a:pt x="0" y="1"/>
                    <a:pt x="0" y="2"/>
                    <a:pt x="0" y="3"/>
                  </a:cubicBezTo>
                  <a:cubicBezTo>
                    <a:pt x="0" y="2"/>
                    <a:pt x="0" y="1"/>
                    <a:pt x="0"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804">
              <a:extLst>
                <a:ext uri="{FF2B5EF4-FFF2-40B4-BE49-F238E27FC236}">
                  <a16:creationId xmlns:a16="http://schemas.microsoft.com/office/drawing/2014/main" id="{560C9E2F-80A1-4DED-9613-803CE381A347}"/>
                </a:ext>
              </a:extLst>
            </p:cNvPr>
            <p:cNvSpPr>
              <a:spLocks/>
            </p:cNvSpPr>
            <p:nvPr userDrawn="1"/>
          </p:nvSpPr>
          <p:spPr bwMode="auto">
            <a:xfrm>
              <a:off x="2178" y="2609"/>
              <a:ext cx="0" cy="3"/>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2"/>
                    <a:pt x="0" y="2"/>
                    <a:pt x="0" y="2"/>
                  </a:cubicBezTo>
                  <a:cubicBezTo>
                    <a:pt x="0" y="1"/>
                    <a:pt x="0" y="0"/>
                    <a:pt x="0"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805">
              <a:extLst>
                <a:ext uri="{FF2B5EF4-FFF2-40B4-BE49-F238E27FC236}">
                  <a16:creationId xmlns:a16="http://schemas.microsoft.com/office/drawing/2014/main" id="{E8A0129C-8654-4168-BECC-734F2C361061}"/>
                </a:ext>
              </a:extLst>
            </p:cNvPr>
            <p:cNvSpPr>
              <a:spLocks/>
            </p:cNvSpPr>
            <p:nvPr userDrawn="1"/>
          </p:nvSpPr>
          <p:spPr bwMode="auto">
            <a:xfrm>
              <a:off x="2168" y="264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806">
              <a:extLst>
                <a:ext uri="{FF2B5EF4-FFF2-40B4-BE49-F238E27FC236}">
                  <a16:creationId xmlns:a16="http://schemas.microsoft.com/office/drawing/2014/main" id="{E8974DF6-73F6-438F-8B79-619DC7D0606A}"/>
                </a:ext>
              </a:extLst>
            </p:cNvPr>
            <p:cNvSpPr>
              <a:spLocks/>
            </p:cNvSpPr>
            <p:nvPr userDrawn="1"/>
          </p:nvSpPr>
          <p:spPr bwMode="auto">
            <a:xfrm>
              <a:off x="2168" y="3113"/>
              <a:ext cx="0" cy="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0"/>
                    <a:pt x="0" y="0"/>
                    <a:pt x="0"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807">
              <a:extLst>
                <a:ext uri="{FF2B5EF4-FFF2-40B4-BE49-F238E27FC236}">
                  <a16:creationId xmlns:a16="http://schemas.microsoft.com/office/drawing/2014/main" id="{43DF985E-6867-4ADC-A89F-D034D0382A93}"/>
                </a:ext>
              </a:extLst>
            </p:cNvPr>
            <p:cNvSpPr>
              <a:spLocks noEditPoints="1"/>
            </p:cNvSpPr>
            <p:nvPr userDrawn="1"/>
          </p:nvSpPr>
          <p:spPr bwMode="auto">
            <a:xfrm>
              <a:off x="2119" y="2268"/>
              <a:ext cx="88" cy="848"/>
            </a:xfrm>
            <a:custGeom>
              <a:avLst/>
              <a:gdLst>
                <a:gd name="T0" fmla="*/ 28 w 61"/>
                <a:gd name="T1" fmla="*/ 275 h 590"/>
                <a:gd name="T2" fmla="*/ 28 w 61"/>
                <a:gd name="T3" fmla="*/ 275 h 590"/>
                <a:gd name="T4" fmla="*/ 28 w 61"/>
                <a:gd name="T5" fmla="*/ 276 h 590"/>
                <a:gd name="T6" fmla="*/ 28 w 61"/>
                <a:gd name="T7" fmla="*/ 276 h 590"/>
                <a:gd name="T8" fmla="*/ 28 w 61"/>
                <a:gd name="T9" fmla="*/ 276 h 590"/>
                <a:gd name="T10" fmla="*/ 37 w 61"/>
                <a:gd name="T11" fmla="*/ 268 h 590"/>
                <a:gd name="T12" fmla="*/ 28 w 61"/>
                <a:gd name="T13" fmla="*/ 275 h 590"/>
                <a:gd name="T14" fmla="*/ 34 w 61"/>
                <a:gd name="T15" fmla="*/ 29 h 590"/>
                <a:gd name="T16" fmla="*/ 30 w 61"/>
                <a:gd name="T17" fmla="*/ 9 h 590"/>
                <a:gd name="T18" fmla="*/ 34 w 61"/>
                <a:gd name="T19" fmla="*/ 1 h 590"/>
                <a:gd name="T20" fmla="*/ 30 w 61"/>
                <a:gd name="T21" fmla="*/ 10 h 590"/>
                <a:gd name="T22" fmla="*/ 25 w 61"/>
                <a:gd name="T23" fmla="*/ 36 h 590"/>
                <a:gd name="T24" fmla="*/ 25 w 61"/>
                <a:gd name="T25" fmla="*/ 37 h 590"/>
                <a:gd name="T26" fmla="*/ 34 w 61"/>
                <a:gd name="T27" fmla="*/ 29 h 590"/>
                <a:gd name="T28" fmla="*/ 40 w 61"/>
                <a:gd name="T29" fmla="*/ 575 h 590"/>
                <a:gd name="T30" fmla="*/ 27 w 61"/>
                <a:gd name="T31" fmla="*/ 437 h 590"/>
                <a:gd name="T32" fmla="*/ 33 w 61"/>
                <a:gd name="T33" fmla="*/ 331 h 590"/>
                <a:gd name="T34" fmla="*/ 33 w 61"/>
                <a:gd name="T35" fmla="*/ 331 h 590"/>
                <a:gd name="T36" fmla="*/ 33 w 61"/>
                <a:gd name="T37" fmla="*/ 331 h 590"/>
                <a:gd name="T38" fmla="*/ 25 w 61"/>
                <a:gd name="T39" fmla="*/ 303 h 590"/>
                <a:gd name="T40" fmla="*/ 34 w 61"/>
                <a:gd name="T41" fmla="*/ 260 h 590"/>
                <a:gd name="T42" fmla="*/ 31 w 61"/>
                <a:gd name="T43" fmla="*/ 257 h 590"/>
                <a:gd name="T44" fmla="*/ 33 w 61"/>
                <a:gd name="T45" fmla="*/ 174 h 590"/>
                <a:gd name="T46" fmla="*/ 34 w 61"/>
                <a:gd name="T47" fmla="*/ 141 h 590"/>
                <a:gd name="T48" fmla="*/ 25 w 61"/>
                <a:gd name="T49" fmla="*/ 37 h 590"/>
                <a:gd name="T50" fmla="*/ 7 w 61"/>
                <a:gd name="T51" fmla="*/ 466 h 590"/>
                <a:gd name="T52" fmla="*/ 7 w 61"/>
                <a:gd name="T53" fmla="*/ 466 h 590"/>
                <a:gd name="T54" fmla="*/ 14 w 61"/>
                <a:gd name="T55" fmla="*/ 555 h 590"/>
                <a:gd name="T56" fmla="*/ 12 w 61"/>
                <a:gd name="T57" fmla="*/ 558 h 590"/>
                <a:gd name="T58" fmla="*/ 12 w 61"/>
                <a:gd name="T59" fmla="*/ 564 h 590"/>
                <a:gd name="T60" fmla="*/ 12 w 61"/>
                <a:gd name="T61" fmla="*/ 564 h 590"/>
                <a:gd name="T62" fmla="*/ 13 w 61"/>
                <a:gd name="T63" fmla="*/ 570 h 590"/>
                <a:gd name="T64" fmla="*/ 34 w 61"/>
                <a:gd name="T65" fmla="*/ 588 h 590"/>
                <a:gd name="T66" fmla="*/ 34 w 61"/>
                <a:gd name="T67" fmla="*/ 588 h 590"/>
                <a:gd name="T68" fmla="*/ 47 w 61"/>
                <a:gd name="T69" fmla="*/ 580 h 590"/>
                <a:gd name="T70" fmla="*/ 47 w 61"/>
                <a:gd name="T71" fmla="*/ 580 h 590"/>
                <a:gd name="T72" fmla="*/ 49 w 61"/>
                <a:gd name="T73" fmla="*/ 578 h 590"/>
                <a:gd name="T74" fmla="*/ 40 w 61"/>
                <a:gd name="T75" fmla="*/ 575 h 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1" h="590">
                  <a:moveTo>
                    <a:pt x="28" y="275"/>
                  </a:moveTo>
                  <a:cubicBezTo>
                    <a:pt x="28" y="275"/>
                    <a:pt x="28" y="275"/>
                    <a:pt x="28" y="275"/>
                  </a:cubicBezTo>
                  <a:cubicBezTo>
                    <a:pt x="28" y="275"/>
                    <a:pt x="28" y="276"/>
                    <a:pt x="28" y="276"/>
                  </a:cubicBezTo>
                  <a:cubicBezTo>
                    <a:pt x="28" y="276"/>
                    <a:pt x="28" y="276"/>
                    <a:pt x="28" y="276"/>
                  </a:cubicBezTo>
                  <a:cubicBezTo>
                    <a:pt x="28" y="276"/>
                    <a:pt x="28" y="276"/>
                    <a:pt x="28" y="276"/>
                  </a:cubicBezTo>
                  <a:cubicBezTo>
                    <a:pt x="31" y="277"/>
                    <a:pt x="34" y="274"/>
                    <a:pt x="37" y="268"/>
                  </a:cubicBezTo>
                  <a:cubicBezTo>
                    <a:pt x="33" y="263"/>
                    <a:pt x="30" y="265"/>
                    <a:pt x="28" y="275"/>
                  </a:cubicBezTo>
                  <a:close/>
                  <a:moveTo>
                    <a:pt x="34" y="29"/>
                  </a:moveTo>
                  <a:cubicBezTo>
                    <a:pt x="32" y="25"/>
                    <a:pt x="28" y="20"/>
                    <a:pt x="30" y="9"/>
                  </a:cubicBezTo>
                  <a:cubicBezTo>
                    <a:pt x="31" y="7"/>
                    <a:pt x="32" y="4"/>
                    <a:pt x="34" y="1"/>
                  </a:cubicBezTo>
                  <a:cubicBezTo>
                    <a:pt x="33" y="0"/>
                    <a:pt x="31" y="4"/>
                    <a:pt x="30" y="10"/>
                  </a:cubicBezTo>
                  <a:cubicBezTo>
                    <a:pt x="28" y="16"/>
                    <a:pt x="26" y="25"/>
                    <a:pt x="25" y="36"/>
                  </a:cubicBezTo>
                  <a:cubicBezTo>
                    <a:pt x="25" y="36"/>
                    <a:pt x="25" y="36"/>
                    <a:pt x="25" y="37"/>
                  </a:cubicBezTo>
                  <a:cubicBezTo>
                    <a:pt x="38" y="34"/>
                    <a:pt x="37" y="33"/>
                    <a:pt x="34" y="29"/>
                  </a:cubicBezTo>
                  <a:close/>
                  <a:moveTo>
                    <a:pt x="40" y="575"/>
                  </a:moveTo>
                  <a:cubicBezTo>
                    <a:pt x="25" y="555"/>
                    <a:pt x="44" y="447"/>
                    <a:pt x="27" y="437"/>
                  </a:cubicBezTo>
                  <a:cubicBezTo>
                    <a:pt x="33" y="425"/>
                    <a:pt x="42" y="325"/>
                    <a:pt x="33" y="331"/>
                  </a:cubicBezTo>
                  <a:cubicBezTo>
                    <a:pt x="33" y="331"/>
                    <a:pt x="33" y="331"/>
                    <a:pt x="33" y="331"/>
                  </a:cubicBezTo>
                  <a:cubicBezTo>
                    <a:pt x="33" y="331"/>
                    <a:pt x="33" y="331"/>
                    <a:pt x="33" y="331"/>
                  </a:cubicBezTo>
                  <a:cubicBezTo>
                    <a:pt x="61" y="302"/>
                    <a:pt x="31" y="310"/>
                    <a:pt x="25" y="303"/>
                  </a:cubicBezTo>
                  <a:cubicBezTo>
                    <a:pt x="46" y="289"/>
                    <a:pt x="49" y="275"/>
                    <a:pt x="34" y="260"/>
                  </a:cubicBezTo>
                  <a:cubicBezTo>
                    <a:pt x="33" y="259"/>
                    <a:pt x="32" y="258"/>
                    <a:pt x="31" y="257"/>
                  </a:cubicBezTo>
                  <a:cubicBezTo>
                    <a:pt x="53" y="256"/>
                    <a:pt x="34" y="174"/>
                    <a:pt x="33" y="174"/>
                  </a:cubicBezTo>
                  <a:cubicBezTo>
                    <a:pt x="33" y="144"/>
                    <a:pt x="34" y="126"/>
                    <a:pt x="34" y="141"/>
                  </a:cubicBezTo>
                  <a:cubicBezTo>
                    <a:pt x="34" y="73"/>
                    <a:pt x="40" y="67"/>
                    <a:pt x="25" y="37"/>
                  </a:cubicBezTo>
                  <a:cubicBezTo>
                    <a:pt x="11" y="141"/>
                    <a:pt x="0" y="436"/>
                    <a:pt x="7" y="466"/>
                  </a:cubicBezTo>
                  <a:cubicBezTo>
                    <a:pt x="9" y="471"/>
                    <a:pt x="8" y="469"/>
                    <a:pt x="7" y="466"/>
                  </a:cubicBezTo>
                  <a:cubicBezTo>
                    <a:pt x="8" y="497"/>
                    <a:pt x="10" y="527"/>
                    <a:pt x="14" y="555"/>
                  </a:cubicBezTo>
                  <a:cubicBezTo>
                    <a:pt x="14" y="556"/>
                    <a:pt x="13" y="557"/>
                    <a:pt x="12" y="558"/>
                  </a:cubicBezTo>
                  <a:cubicBezTo>
                    <a:pt x="12" y="560"/>
                    <a:pt x="12" y="562"/>
                    <a:pt x="12" y="564"/>
                  </a:cubicBezTo>
                  <a:cubicBezTo>
                    <a:pt x="12" y="564"/>
                    <a:pt x="12" y="564"/>
                    <a:pt x="12" y="564"/>
                  </a:cubicBezTo>
                  <a:cubicBezTo>
                    <a:pt x="13" y="566"/>
                    <a:pt x="13" y="568"/>
                    <a:pt x="13" y="570"/>
                  </a:cubicBezTo>
                  <a:cubicBezTo>
                    <a:pt x="17" y="587"/>
                    <a:pt x="26" y="590"/>
                    <a:pt x="34" y="588"/>
                  </a:cubicBezTo>
                  <a:cubicBezTo>
                    <a:pt x="34" y="588"/>
                    <a:pt x="34" y="588"/>
                    <a:pt x="34" y="588"/>
                  </a:cubicBezTo>
                  <a:cubicBezTo>
                    <a:pt x="39" y="587"/>
                    <a:pt x="44" y="583"/>
                    <a:pt x="47" y="580"/>
                  </a:cubicBezTo>
                  <a:cubicBezTo>
                    <a:pt x="47" y="580"/>
                    <a:pt x="47" y="580"/>
                    <a:pt x="47" y="580"/>
                  </a:cubicBezTo>
                  <a:cubicBezTo>
                    <a:pt x="48" y="579"/>
                    <a:pt x="49" y="578"/>
                    <a:pt x="49" y="578"/>
                  </a:cubicBezTo>
                  <a:cubicBezTo>
                    <a:pt x="45" y="579"/>
                    <a:pt x="42" y="578"/>
                    <a:pt x="40" y="575"/>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Freeform 808">
              <a:extLst>
                <a:ext uri="{FF2B5EF4-FFF2-40B4-BE49-F238E27FC236}">
                  <a16:creationId xmlns:a16="http://schemas.microsoft.com/office/drawing/2014/main" id="{27C4B9FD-BBA0-4168-A313-9A0BC38B741E}"/>
                </a:ext>
              </a:extLst>
            </p:cNvPr>
            <p:cNvSpPr>
              <a:spLocks/>
            </p:cNvSpPr>
            <p:nvPr userDrawn="1"/>
          </p:nvSpPr>
          <p:spPr bwMode="auto">
            <a:xfrm>
              <a:off x="2164" y="2806"/>
              <a:ext cx="8" cy="13"/>
            </a:xfrm>
            <a:custGeom>
              <a:avLst/>
              <a:gdLst>
                <a:gd name="T0" fmla="*/ 4 w 6"/>
                <a:gd name="T1" fmla="*/ 9 h 9"/>
                <a:gd name="T2" fmla="*/ 1 w 6"/>
                <a:gd name="T3" fmla="*/ 0 h 9"/>
                <a:gd name="T4" fmla="*/ 4 w 6"/>
                <a:gd name="T5" fmla="*/ 9 h 9"/>
              </a:gdLst>
              <a:ahLst/>
              <a:cxnLst>
                <a:cxn ang="0">
                  <a:pos x="T0" y="T1"/>
                </a:cxn>
                <a:cxn ang="0">
                  <a:pos x="T2" y="T3"/>
                </a:cxn>
                <a:cxn ang="0">
                  <a:pos x="T4" y="T5"/>
                </a:cxn>
              </a:cxnLst>
              <a:rect l="0" t="0" r="r" b="b"/>
              <a:pathLst>
                <a:path w="6" h="9">
                  <a:moveTo>
                    <a:pt x="4" y="9"/>
                  </a:moveTo>
                  <a:cubicBezTo>
                    <a:pt x="1" y="9"/>
                    <a:pt x="2" y="2"/>
                    <a:pt x="1" y="0"/>
                  </a:cubicBezTo>
                  <a:cubicBezTo>
                    <a:pt x="6" y="2"/>
                    <a:pt x="0" y="5"/>
                    <a:pt x="4" y="9"/>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Freeform 809">
              <a:extLst>
                <a:ext uri="{FF2B5EF4-FFF2-40B4-BE49-F238E27FC236}">
                  <a16:creationId xmlns:a16="http://schemas.microsoft.com/office/drawing/2014/main" id="{A230E3A8-77C8-4613-86EB-8960DC66CFEB}"/>
                </a:ext>
              </a:extLst>
            </p:cNvPr>
            <p:cNvSpPr>
              <a:spLocks/>
            </p:cNvSpPr>
            <p:nvPr userDrawn="1"/>
          </p:nvSpPr>
          <p:spPr bwMode="auto">
            <a:xfrm>
              <a:off x="2016" y="2692"/>
              <a:ext cx="1" cy="1"/>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0"/>
                    <a:pt x="1" y="1"/>
                    <a:pt x="1" y="1"/>
                  </a:cubicBezTo>
                  <a:cubicBezTo>
                    <a:pt x="0" y="1"/>
                    <a:pt x="1" y="0"/>
                    <a:pt x="1"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Freeform 810">
              <a:extLst>
                <a:ext uri="{FF2B5EF4-FFF2-40B4-BE49-F238E27FC236}">
                  <a16:creationId xmlns:a16="http://schemas.microsoft.com/office/drawing/2014/main" id="{22CC2AD3-5825-4798-855B-E90224D0AD02}"/>
                </a:ext>
              </a:extLst>
            </p:cNvPr>
            <p:cNvSpPr>
              <a:spLocks/>
            </p:cNvSpPr>
            <p:nvPr userDrawn="1"/>
          </p:nvSpPr>
          <p:spPr bwMode="auto">
            <a:xfrm>
              <a:off x="2027" y="2668"/>
              <a:ext cx="0" cy="2"/>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2"/>
                    <a:pt x="0" y="2"/>
                    <a:pt x="0" y="2"/>
                  </a:cubicBezTo>
                  <a:cubicBezTo>
                    <a:pt x="0" y="1"/>
                    <a:pt x="0" y="1"/>
                    <a:pt x="0"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Freeform 811">
              <a:extLst>
                <a:ext uri="{FF2B5EF4-FFF2-40B4-BE49-F238E27FC236}">
                  <a16:creationId xmlns:a16="http://schemas.microsoft.com/office/drawing/2014/main" id="{B9E71C47-293B-4545-B161-2A793C0D77B6}"/>
                </a:ext>
              </a:extLst>
            </p:cNvPr>
            <p:cNvSpPr>
              <a:spLocks/>
            </p:cNvSpPr>
            <p:nvPr userDrawn="1"/>
          </p:nvSpPr>
          <p:spPr bwMode="auto">
            <a:xfrm>
              <a:off x="2016" y="2693"/>
              <a:ext cx="1" cy="2"/>
            </a:xfrm>
            <a:custGeom>
              <a:avLst/>
              <a:gdLst>
                <a:gd name="T0" fmla="*/ 1 w 1"/>
                <a:gd name="T1" fmla="*/ 1 h 1"/>
                <a:gd name="T2" fmla="*/ 1 w 1"/>
                <a:gd name="T3" fmla="*/ 1 h 1"/>
                <a:gd name="T4" fmla="*/ 1 w 1"/>
                <a:gd name="T5" fmla="*/ 1 h 1"/>
              </a:gdLst>
              <a:ahLst/>
              <a:cxnLst>
                <a:cxn ang="0">
                  <a:pos x="T0" y="T1"/>
                </a:cxn>
                <a:cxn ang="0">
                  <a:pos x="T2" y="T3"/>
                </a:cxn>
                <a:cxn ang="0">
                  <a:pos x="T4" y="T5"/>
                </a:cxn>
              </a:cxnLst>
              <a:rect l="0" t="0" r="r" b="b"/>
              <a:pathLst>
                <a:path w="1" h="1">
                  <a:moveTo>
                    <a:pt x="1" y="1"/>
                  </a:moveTo>
                  <a:cubicBezTo>
                    <a:pt x="1" y="1"/>
                    <a:pt x="0" y="0"/>
                    <a:pt x="1" y="1"/>
                  </a:cubicBezTo>
                  <a:cubicBezTo>
                    <a:pt x="1" y="1"/>
                    <a:pt x="1" y="1"/>
                    <a:pt x="1" y="1"/>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Freeform 812">
              <a:extLst>
                <a:ext uri="{FF2B5EF4-FFF2-40B4-BE49-F238E27FC236}">
                  <a16:creationId xmlns:a16="http://schemas.microsoft.com/office/drawing/2014/main" id="{3B7B1A31-18AF-47AC-82B7-3E17658714E6}"/>
                </a:ext>
              </a:extLst>
            </p:cNvPr>
            <p:cNvSpPr>
              <a:spLocks/>
            </p:cNvSpPr>
            <p:nvPr userDrawn="1"/>
          </p:nvSpPr>
          <p:spPr bwMode="auto">
            <a:xfrm>
              <a:off x="2016" y="306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813">
              <a:extLst>
                <a:ext uri="{FF2B5EF4-FFF2-40B4-BE49-F238E27FC236}">
                  <a16:creationId xmlns:a16="http://schemas.microsoft.com/office/drawing/2014/main" id="{DFD3BDB1-438D-42EF-A712-4FA17E7360B8}"/>
                </a:ext>
              </a:extLst>
            </p:cNvPr>
            <p:cNvSpPr>
              <a:spLocks noEditPoints="1"/>
            </p:cNvSpPr>
            <p:nvPr userDrawn="1"/>
          </p:nvSpPr>
          <p:spPr bwMode="auto">
            <a:xfrm>
              <a:off x="1965" y="2399"/>
              <a:ext cx="91" cy="686"/>
            </a:xfrm>
            <a:custGeom>
              <a:avLst/>
              <a:gdLst>
                <a:gd name="T0" fmla="*/ 9 w 63"/>
                <a:gd name="T1" fmla="*/ 368 h 477"/>
                <a:gd name="T2" fmla="*/ 16 w 63"/>
                <a:gd name="T3" fmla="*/ 440 h 477"/>
                <a:gd name="T4" fmla="*/ 14 w 63"/>
                <a:gd name="T5" fmla="*/ 441 h 477"/>
                <a:gd name="T6" fmla="*/ 51 w 63"/>
                <a:gd name="T7" fmla="*/ 456 h 477"/>
                <a:gd name="T8" fmla="*/ 29 w 63"/>
                <a:gd name="T9" fmla="*/ 346 h 477"/>
                <a:gd name="T10" fmla="*/ 35 w 63"/>
                <a:gd name="T11" fmla="*/ 262 h 477"/>
                <a:gd name="T12" fmla="*/ 27 w 63"/>
                <a:gd name="T13" fmla="*/ 240 h 477"/>
                <a:gd name="T14" fmla="*/ 33 w 63"/>
                <a:gd name="T15" fmla="*/ 204 h 477"/>
                <a:gd name="T16" fmla="*/ 35 w 63"/>
                <a:gd name="T17" fmla="*/ 138 h 477"/>
                <a:gd name="T18" fmla="*/ 36 w 63"/>
                <a:gd name="T19" fmla="*/ 112 h 477"/>
                <a:gd name="T20" fmla="*/ 27 w 63"/>
                <a:gd name="T21" fmla="*/ 30 h 477"/>
                <a:gd name="T22" fmla="*/ 36 w 63"/>
                <a:gd name="T23" fmla="*/ 1 h 477"/>
                <a:gd name="T24" fmla="*/ 9 w 63"/>
                <a:gd name="T25" fmla="*/ 368 h 477"/>
                <a:gd name="T26" fmla="*/ 9 w 63"/>
                <a:gd name="T27" fmla="*/ 368 h 477"/>
                <a:gd name="T28" fmla="*/ 34 w 63"/>
                <a:gd name="T29" fmla="*/ 261 h 477"/>
                <a:gd name="T30" fmla="*/ 34 w 63"/>
                <a:gd name="T31" fmla="*/ 261 h 477"/>
                <a:gd name="T32" fmla="*/ 29 w 63"/>
                <a:gd name="T33" fmla="*/ 218 h 477"/>
                <a:gd name="T34" fmla="*/ 38 w 63"/>
                <a:gd name="T35" fmla="*/ 212 h 477"/>
                <a:gd name="T36" fmla="*/ 29 w 63"/>
                <a:gd name="T37" fmla="*/ 218 h 477"/>
                <a:gd name="T38" fmla="*/ 29 w 63"/>
                <a:gd name="T39" fmla="*/ 218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3" h="477">
                  <a:moveTo>
                    <a:pt x="9" y="368"/>
                  </a:moveTo>
                  <a:cubicBezTo>
                    <a:pt x="10" y="394"/>
                    <a:pt x="12" y="418"/>
                    <a:pt x="16" y="440"/>
                  </a:cubicBezTo>
                  <a:cubicBezTo>
                    <a:pt x="22" y="432"/>
                    <a:pt x="21" y="433"/>
                    <a:pt x="14" y="441"/>
                  </a:cubicBezTo>
                  <a:cubicBezTo>
                    <a:pt x="16" y="477"/>
                    <a:pt x="44" y="464"/>
                    <a:pt x="51" y="456"/>
                  </a:cubicBezTo>
                  <a:cubicBezTo>
                    <a:pt x="20" y="465"/>
                    <a:pt x="49" y="354"/>
                    <a:pt x="29" y="346"/>
                  </a:cubicBezTo>
                  <a:cubicBezTo>
                    <a:pt x="35" y="336"/>
                    <a:pt x="44" y="254"/>
                    <a:pt x="35" y="262"/>
                  </a:cubicBezTo>
                  <a:cubicBezTo>
                    <a:pt x="63" y="239"/>
                    <a:pt x="32" y="245"/>
                    <a:pt x="27" y="240"/>
                  </a:cubicBezTo>
                  <a:cubicBezTo>
                    <a:pt x="49" y="228"/>
                    <a:pt x="51" y="216"/>
                    <a:pt x="33" y="204"/>
                  </a:cubicBezTo>
                  <a:cubicBezTo>
                    <a:pt x="55" y="203"/>
                    <a:pt x="35" y="136"/>
                    <a:pt x="35" y="138"/>
                  </a:cubicBezTo>
                  <a:cubicBezTo>
                    <a:pt x="35" y="114"/>
                    <a:pt x="36" y="99"/>
                    <a:pt x="36" y="112"/>
                  </a:cubicBezTo>
                  <a:cubicBezTo>
                    <a:pt x="36" y="58"/>
                    <a:pt x="41" y="53"/>
                    <a:pt x="27" y="30"/>
                  </a:cubicBezTo>
                  <a:cubicBezTo>
                    <a:pt x="54" y="25"/>
                    <a:pt x="19" y="25"/>
                    <a:pt x="36" y="1"/>
                  </a:cubicBezTo>
                  <a:cubicBezTo>
                    <a:pt x="18" y="0"/>
                    <a:pt x="0" y="340"/>
                    <a:pt x="9" y="368"/>
                  </a:cubicBezTo>
                  <a:cubicBezTo>
                    <a:pt x="11" y="372"/>
                    <a:pt x="10" y="370"/>
                    <a:pt x="9" y="368"/>
                  </a:cubicBezTo>
                  <a:close/>
                  <a:moveTo>
                    <a:pt x="34" y="261"/>
                  </a:moveTo>
                  <a:cubicBezTo>
                    <a:pt x="39" y="266"/>
                    <a:pt x="35" y="262"/>
                    <a:pt x="34" y="261"/>
                  </a:cubicBezTo>
                  <a:close/>
                  <a:moveTo>
                    <a:pt x="29" y="218"/>
                  </a:moveTo>
                  <a:cubicBezTo>
                    <a:pt x="33" y="219"/>
                    <a:pt x="36" y="217"/>
                    <a:pt x="38" y="212"/>
                  </a:cubicBezTo>
                  <a:cubicBezTo>
                    <a:pt x="34" y="208"/>
                    <a:pt x="31" y="210"/>
                    <a:pt x="29" y="218"/>
                  </a:cubicBezTo>
                  <a:cubicBezTo>
                    <a:pt x="33" y="219"/>
                    <a:pt x="31" y="216"/>
                    <a:pt x="29" y="218"/>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814">
              <a:extLst>
                <a:ext uri="{FF2B5EF4-FFF2-40B4-BE49-F238E27FC236}">
                  <a16:creationId xmlns:a16="http://schemas.microsoft.com/office/drawing/2014/main" id="{A684897B-2C61-407C-AFDC-B0A5B157599F}"/>
                </a:ext>
              </a:extLst>
            </p:cNvPr>
            <p:cNvSpPr>
              <a:spLocks/>
            </p:cNvSpPr>
            <p:nvPr userDrawn="1"/>
          </p:nvSpPr>
          <p:spPr bwMode="auto">
            <a:xfrm>
              <a:off x="2011" y="2823"/>
              <a:ext cx="10" cy="10"/>
            </a:xfrm>
            <a:custGeom>
              <a:avLst/>
              <a:gdLst>
                <a:gd name="T0" fmla="*/ 5 w 7"/>
                <a:gd name="T1" fmla="*/ 7 h 7"/>
                <a:gd name="T2" fmla="*/ 2 w 7"/>
                <a:gd name="T3" fmla="*/ 0 h 7"/>
                <a:gd name="T4" fmla="*/ 5 w 7"/>
                <a:gd name="T5" fmla="*/ 7 h 7"/>
              </a:gdLst>
              <a:ahLst/>
              <a:cxnLst>
                <a:cxn ang="0">
                  <a:pos x="T0" y="T1"/>
                </a:cxn>
                <a:cxn ang="0">
                  <a:pos x="T2" y="T3"/>
                </a:cxn>
                <a:cxn ang="0">
                  <a:pos x="T4" y="T5"/>
                </a:cxn>
              </a:cxnLst>
              <a:rect l="0" t="0" r="r" b="b"/>
              <a:pathLst>
                <a:path w="7" h="7">
                  <a:moveTo>
                    <a:pt x="5" y="7"/>
                  </a:moveTo>
                  <a:cubicBezTo>
                    <a:pt x="1" y="7"/>
                    <a:pt x="3" y="2"/>
                    <a:pt x="2" y="0"/>
                  </a:cubicBezTo>
                  <a:cubicBezTo>
                    <a:pt x="7" y="2"/>
                    <a:pt x="0" y="5"/>
                    <a:pt x="5" y="7"/>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492700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109"/>
                                        </p:tgtEl>
                                        <p:attrNameLst>
                                          <p:attrName>style.visibility</p:attrName>
                                        </p:attrNameLst>
                                      </p:cBhvr>
                                      <p:to>
                                        <p:strVal val="visible"/>
                                      </p:to>
                                    </p:set>
                                    <p:animEffect transition="in" filter="fade">
                                      <p:cBhvr>
                                        <p:cTn id="12" dur="500"/>
                                        <p:tgtEl>
                                          <p:spTgt spid="109"/>
                                        </p:tgtEl>
                                      </p:cBhvr>
                                    </p:animEffect>
                                  </p:childTnLst>
                                </p:cTn>
                              </p:par>
                              <p:par>
                                <p:cTn id="13" presetID="10" presetClass="entr" presetSubtype="0" fill="hold" nodeType="withEffect">
                                  <p:stCondLst>
                                    <p:cond delay="0"/>
                                  </p:stCondLst>
                                  <p:childTnLst>
                                    <p:set>
                                      <p:cBhvr>
                                        <p:cTn id="14" dur="1" fill="hold">
                                          <p:stCondLst>
                                            <p:cond delay="0"/>
                                          </p:stCondLst>
                                        </p:cTn>
                                        <p:tgtEl>
                                          <p:spTgt spid="110"/>
                                        </p:tgtEl>
                                        <p:attrNameLst>
                                          <p:attrName>style.visibility</p:attrName>
                                        </p:attrNameLst>
                                      </p:cBhvr>
                                      <p:to>
                                        <p:strVal val="visible"/>
                                      </p:to>
                                    </p:set>
                                    <p:animEffect transition="in" filter="fade">
                                      <p:cBhvr>
                                        <p:cTn id="15" dur="500"/>
                                        <p:tgtEl>
                                          <p:spTgt spid="1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 grpId="0"/>
    </p:bld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928553"/>
            <a:ext cx="11215255" cy="4505498"/>
          </a:xfrm>
        </p:spPr>
        <p:txBody>
          <a:bodyPr>
            <a:noAutofit/>
          </a:bodyPr>
          <a:lstStyle/>
          <a:p>
            <a:pPr lvl="1"/>
            <a:endParaRPr lang="en-US" sz="3600" dirty="0"/>
          </a:p>
          <a:p>
            <a:pPr lvl="1"/>
            <a:endParaRPr lang="en-US" sz="3600" dirty="0"/>
          </a:p>
          <a:p>
            <a:endParaRPr lang="en-US" sz="4000" dirty="0"/>
          </a:p>
        </p:txBody>
      </p:sp>
      <p:pic>
        <p:nvPicPr>
          <p:cNvPr id="6" name="Picture 5"/>
          <p:cNvPicPr>
            <a:picLocks noChangeAspect="1"/>
          </p:cNvPicPr>
          <p:nvPr/>
        </p:nvPicPr>
        <p:blipFill>
          <a:blip r:embed="rId3"/>
          <a:stretch>
            <a:fillRect/>
          </a:stretch>
        </p:blipFill>
        <p:spPr>
          <a:xfrm>
            <a:off x="572192" y="238344"/>
            <a:ext cx="10693868" cy="6312085"/>
          </a:xfrm>
          <a:prstGeom prst="rect">
            <a:avLst/>
          </a:prstGeom>
        </p:spPr>
      </p:pic>
    </p:spTree>
    <p:extLst>
      <p:ext uri="{BB962C8B-B14F-4D97-AF65-F5344CB8AC3E}">
        <p14:creationId xmlns:p14="http://schemas.microsoft.com/office/powerpoint/2010/main" val="344789672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idebar BG">
            <a:extLst>
              <a:ext uri="{FF2B5EF4-FFF2-40B4-BE49-F238E27FC236}">
                <a16:creationId xmlns:a16="http://schemas.microsoft.com/office/drawing/2014/main" id="{5ADED9B9-E281-4C70-A7D3-FAC31FC4D471}"/>
              </a:ext>
            </a:extLst>
          </p:cNvPr>
          <p:cNvSpPr/>
          <p:nvPr/>
        </p:nvSpPr>
        <p:spPr>
          <a:xfrm>
            <a:off x="-16328" y="0"/>
            <a:ext cx="3538728" cy="6858000"/>
          </a:xfrm>
          <a:prstGeom prst="rect">
            <a:avLst/>
          </a:prstGeom>
          <a:solidFill>
            <a:schemeClr val="tx2">
              <a:lumMod val="75000"/>
            </a:schemeClr>
          </a:solidFill>
          <a:ln>
            <a:solidFill>
              <a:srgbClr val="0139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idebar">
            <a:extLst>
              <a:ext uri="{FF2B5EF4-FFF2-40B4-BE49-F238E27FC236}">
                <a16:creationId xmlns:a16="http://schemas.microsoft.com/office/drawing/2014/main" id="{87D4718A-87BF-494F-A7D7-223574DC883F}"/>
              </a:ext>
            </a:extLst>
          </p:cNvPr>
          <p:cNvSpPr txBox="1"/>
          <p:nvPr/>
        </p:nvSpPr>
        <p:spPr>
          <a:xfrm>
            <a:off x="-16328" y="335845"/>
            <a:ext cx="3538728" cy="6186309"/>
          </a:xfrm>
          <a:prstGeom prst="rect">
            <a:avLst/>
          </a:prstGeom>
          <a:noFill/>
        </p:spPr>
        <p:txBody>
          <a:bodyPr wrap="square" rtlCol="0">
            <a:spAutoFit/>
          </a:bodyPr>
          <a:lstStyle/>
          <a:p>
            <a:r>
              <a:rPr lang="en-US" sz="3600" dirty="0">
                <a:solidFill>
                  <a:srgbClr val="747272"/>
                </a:solidFill>
                <a:latin typeface="Corbel" panose="020B0503020204020204" pitchFamily="34" charset="0"/>
              </a:rPr>
              <a:t>Client Certificates</a:t>
            </a:r>
          </a:p>
          <a:p>
            <a:r>
              <a:rPr lang="en-US" sz="3600" dirty="0">
                <a:solidFill>
                  <a:srgbClr val="747272"/>
                </a:solidFill>
                <a:latin typeface="Corbel" panose="020B0503020204020204" pitchFamily="34" charset="0"/>
              </a:rPr>
              <a:t>Basic Auth</a:t>
            </a:r>
          </a:p>
          <a:p>
            <a:r>
              <a:rPr lang="en-US" sz="3600" dirty="0">
                <a:solidFill>
                  <a:srgbClr val="747272"/>
                </a:solidFill>
                <a:latin typeface="Corbel" panose="020B0503020204020204" pitchFamily="34" charset="0"/>
              </a:rPr>
              <a:t>Digest Auth</a:t>
            </a:r>
          </a:p>
          <a:p>
            <a:r>
              <a:rPr lang="en-US" sz="3600" u="sng" dirty="0">
                <a:solidFill>
                  <a:schemeClr val="bg1"/>
                </a:solidFill>
                <a:latin typeface="Corbel" panose="020B0503020204020204" pitchFamily="34" charset="0"/>
              </a:rPr>
              <a:t>API Keys</a:t>
            </a:r>
          </a:p>
          <a:p>
            <a:r>
              <a:rPr lang="en-US" sz="3600" dirty="0">
                <a:solidFill>
                  <a:srgbClr val="747272"/>
                </a:solidFill>
                <a:latin typeface="Corbel" panose="020B0503020204020204" pitchFamily="34" charset="0"/>
              </a:rPr>
              <a:t>JWT</a:t>
            </a:r>
          </a:p>
          <a:p>
            <a:r>
              <a:rPr lang="en-US" sz="3600" dirty="0">
                <a:solidFill>
                  <a:srgbClr val="747272"/>
                </a:solidFill>
                <a:latin typeface="Corbel" panose="020B0503020204020204" pitchFamily="34" charset="0"/>
              </a:rPr>
              <a:t>OAuth 1.0</a:t>
            </a:r>
          </a:p>
          <a:p>
            <a:r>
              <a:rPr lang="en-US" sz="3600" dirty="0">
                <a:solidFill>
                  <a:srgbClr val="747272"/>
                </a:solidFill>
                <a:latin typeface="Corbel" panose="020B0503020204020204" pitchFamily="34" charset="0"/>
              </a:rPr>
              <a:t>OAuth 2.0</a:t>
            </a:r>
          </a:p>
          <a:p>
            <a:r>
              <a:rPr lang="en-US" sz="3600" dirty="0">
                <a:solidFill>
                  <a:srgbClr val="747272"/>
                </a:solidFill>
                <a:latin typeface="Corbel" panose="020B0503020204020204" pitchFamily="34" charset="0"/>
              </a:rPr>
              <a:t>OpenID Connect</a:t>
            </a:r>
          </a:p>
          <a:p>
            <a:r>
              <a:rPr lang="en-US" sz="3600" dirty="0">
                <a:solidFill>
                  <a:srgbClr val="747272"/>
                </a:solidFill>
                <a:latin typeface="Corbel" panose="020B0503020204020204" pitchFamily="34" charset="0"/>
              </a:rPr>
              <a:t>AWS Cognito</a:t>
            </a:r>
          </a:p>
          <a:p>
            <a:r>
              <a:rPr lang="en-US" sz="3600" dirty="0">
                <a:solidFill>
                  <a:srgbClr val="747272"/>
                </a:solidFill>
                <a:latin typeface="Corbel" panose="020B0503020204020204" pitchFamily="34" charset="0"/>
              </a:rPr>
              <a:t>SAML</a:t>
            </a:r>
          </a:p>
          <a:p>
            <a:r>
              <a:rPr lang="en-US" sz="3600" dirty="0">
                <a:solidFill>
                  <a:srgbClr val="747272"/>
                </a:solidFill>
                <a:latin typeface="Corbel" panose="020B0503020204020204" pitchFamily="34" charset="0"/>
              </a:rPr>
              <a:t>WS-Security</a:t>
            </a:r>
          </a:p>
        </p:txBody>
      </p:sp>
      <p:sp>
        <p:nvSpPr>
          <p:cNvPr id="7" name="Content Placeholder 2">
            <a:extLst>
              <a:ext uri="{FF2B5EF4-FFF2-40B4-BE49-F238E27FC236}">
                <a16:creationId xmlns:a16="http://schemas.microsoft.com/office/drawing/2014/main" id="{0243CAE3-A19E-4EB9-8716-9E30E8301353}"/>
              </a:ext>
            </a:extLst>
          </p:cNvPr>
          <p:cNvSpPr txBox="1">
            <a:spLocks/>
          </p:cNvSpPr>
          <p:nvPr/>
        </p:nvSpPr>
        <p:spPr>
          <a:xfrm>
            <a:off x="3704095" y="3270142"/>
            <a:ext cx="8349360" cy="134158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000" kern="1200" baseline="0">
                <a:solidFill>
                  <a:srgbClr val="013947"/>
                </a:solidFill>
                <a:latin typeface="Corbel" panose="020B05030202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600" kern="1200" baseline="0">
                <a:solidFill>
                  <a:srgbClr val="013947"/>
                </a:solidFill>
                <a:latin typeface="Corbel" panose="020B0503020204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baseline="0">
                <a:solidFill>
                  <a:srgbClr val="013947"/>
                </a:solidFill>
                <a:latin typeface="Corbel" panose="020B0503020204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baseline="0">
                <a:solidFill>
                  <a:srgbClr val="013947"/>
                </a:solidFill>
                <a:latin typeface="Corbel" panose="020B0503020204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baseline="0">
                <a:solidFill>
                  <a:srgbClr val="013947"/>
                </a:solidFill>
                <a:latin typeface="Corbel" panose="020B05030202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3200" dirty="0">
              <a:solidFill>
                <a:srgbClr val="333F50"/>
              </a:solidFill>
            </a:endParaRPr>
          </a:p>
          <a:p>
            <a:endParaRPr lang="en-US" sz="3200" u="sng" dirty="0">
              <a:solidFill>
                <a:srgbClr val="333F50"/>
              </a:solidFill>
            </a:endParaRPr>
          </a:p>
          <a:p>
            <a:endParaRPr lang="en-US" sz="3200" dirty="0">
              <a:solidFill>
                <a:srgbClr val="333F50"/>
              </a:solidFill>
            </a:endParaRPr>
          </a:p>
          <a:p>
            <a:endParaRPr lang="en-US" sz="3200" dirty="0">
              <a:solidFill>
                <a:srgbClr val="333F50"/>
              </a:solidFill>
            </a:endParaRPr>
          </a:p>
        </p:txBody>
      </p:sp>
      <p:sp>
        <p:nvSpPr>
          <p:cNvPr id="14" name="Content Placeholder 2">
            <a:extLst>
              <a:ext uri="{FF2B5EF4-FFF2-40B4-BE49-F238E27FC236}">
                <a16:creationId xmlns:a16="http://schemas.microsoft.com/office/drawing/2014/main" id="{A1E4DD1B-DB0C-479F-88FF-F4BCCD7CA92C}"/>
              </a:ext>
            </a:extLst>
          </p:cNvPr>
          <p:cNvSpPr>
            <a:spLocks noGrp="1"/>
          </p:cNvSpPr>
          <p:nvPr>
            <p:ph idx="1"/>
          </p:nvPr>
        </p:nvSpPr>
        <p:spPr>
          <a:xfrm>
            <a:off x="3703205" y="356896"/>
            <a:ext cx="8350250" cy="794707"/>
          </a:xfrm>
        </p:spPr>
        <p:txBody>
          <a:bodyPr>
            <a:noAutofit/>
          </a:bodyPr>
          <a:lstStyle/>
          <a:p>
            <a:pPr marL="0" indent="0">
              <a:buNone/>
            </a:pPr>
            <a:r>
              <a:rPr lang="en-US" sz="3200" dirty="0">
                <a:solidFill>
                  <a:srgbClr val="333F50"/>
                </a:solidFill>
              </a:rPr>
              <a:t>API Keys as </a:t>
            </a:r>
            <a:r>
              <a:rPr lang="en-US" sz="3200" b="1" dirty="0">
                <a:solidFill>
                  <a:srgbClr val="333F50"/>
                </a:solidFill>
              </a:rPr>
              <a:t>cryptographic keys (HMAC)</a:t>
            </a:r>
            <a:r>
              <a:rPr lang="en-US" sz="3200" dirty="0">
                <a:solidFill>
                  <a:srgbClr val="333F50"/>
                </a:solidFill>
              </a:rPr>
              <a:t>…</a:t>
            </a:r>
          </a:p>
        </p:txBody>
      </p:sp>
      <p:pic>
        <p:nvPicPr>
          <p:cNvPr id="9" name="Picture 8">
            <a:extLst>
              <a:ext uri="{FF2B5EF4-FFF2-40B4-BE49-F238E27FC236}">
                <a16:creationId xmlns:a16="http://schemas.microsoft.com/office/drawing/2014/main" id="{C9ACCED8-46D7-4F04-92C9-CE9F15DF5F8A}"/>
              </a:ext>
            </a:extLst>
          </p:cNvPr>
          <p:cNvPicPr>
            <a:picLocks noChangeAspect="1"/>
          </p:cNvPicPr>
          <p:nvPr/>
        </p:nvPicPr>
        <p:blipFill>
          <a:blip r:embed="rId3"/>
          <a:stretch>
            <a:fillRect/>
          </a:stretch>
        </p:blipFill>
        <p:spPr>
          <a:xfrm>
            <a:off x="3703205" y="1479640"/>
            <a:ext cx="8339802" cy="4922591"/>
          </a:xfrm>
          <a:prstGeom prst="rect">
            <a:avLst/>
          </a:prstGeom>
        </p:spPr>
      </p:pic>
    </p:spTree>
    <p:extLst>
      <p:ext uri="{BB962C8B-B14F-4D97-AF65-F5344CB8AC3E}">
        <p14:creationId xmlns:p14="http://schemas.microsoft.com/office/powerpoint/2010/main" val="39120754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API Keys as cryptographic keys: HMAC</a:t>
            </a:r>
          </a:p>
        </p:txBody>
      </p:sp>
      <p:sp>
        <p:nvSpPr>
          <p:cNvPr id="3" name="Content Placeholder 2"/>
          <p:cNvSpPr>
            <a:spLocks noGrp="1"/>
          </p:cNvSpPr>
          <p:nvPr>
            <p:ph idx="1"/>
          </p:nvPr>
        </p:nvSpPr>
        <p:spPr>
          <a:xfrm>
            <a:off x="838200" y="1928553"/>
            <a:ext cx="11215255" cy="4505498"/>
          </a:xfrm>
        </p:spPr>
        <p:txBody>
          <a:bodyPr>
            <a:noAutofit/>
          </a:bodyPr>
          <a:lstStyle/>
          <a:p>
            <a:r>
              <a:rPr lang="en-US" sz="4000" dirty="0"/>
              <a:t>Credentials not sent over the wire </a:t>
            </a:r>
          </a:p>
          <a:p>
            <a:endParaRPr lang="en-US" sz="4000" dirty="0"/>
          </a:p>
          <a:p>
            <a:r>
              <a:rPr lang="en-US" sz="4000" dirty="0"/>
              <a:t>Server knows message wasn't changed in transit</a:t>
            </a:r>
          </a:p>
          <a:p>
            <a:endParaRPr lang="en-US" sz="4000" dirty="0"/>
          </a:p>
          <a:p>
            <a:endParaRPr lang="en-US" sz="4000" dirty="0"/>
          </a:p>
          <a:p>
            <a:endParaRPr lang="en-US" sz="4000" dirty="0"/>
          </a:p>
          <a:p>
            <a:endParaRPr lang="en-US" sz="4000" dirty="0"/>
          </a:p>
          <a:p>
            <a:endParaRPr lang="en-US" sz="4000" dirty="0"/>
          </a:p>
          <a:p>
            <a:endParaRPr lang="en-US" sz="4000" dirty="0"/>
          </a:p>
          <a:p>
            <a:endParaRPr lang="en-US" sz="4000" dirty="0"/>
          </a:p>
          <a:p>
            <a:endParaRPr lang="en-US" sz="4000" dirty="0"/>
          </a:p>
          <a:p>
            <a:pPr lvl="1"/>
            <a:endParaRPr lang="en-US" sz="3600" dirty="0"/>
          </a:p>
          <a:p>
            <a:endParaRPr lang="en-US" sz="4000" dirty="0"/>
          </a:p>
        </p:txBody>
      </p:sp>
    </p:spTree>
    <p:extLst>
      <p:ext uri="{BB962C8B-B14F-4D97-AF65-F5344CB8AC3E}">
        <p14:creationId xmlns:p14="http://schemas.microsoft.com/office/powerpoint/2010/main" val="407923409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idebar BG">
            <a:extLst>
              <a:ext uri="{FF2B5EF4-FFF2-40B4-BE49-F238E27FC236}">
                <a16:creationId xmlns:a16="http://schemas.microsoft.com/office/drawing/2014/main" id="{5ADED9B9-E281-4C70-A7D3-FAC31FC4D471}"/>
              </a:ext>
            </a:extLst>
          </p:cNvPr>
          <p:cNvSpPr/>
          <p:nvPr/>
        </p:nvSpPr>
        <p:spPr>
          <a:xfrm>
            <a:off x="-16328" y="0"/>
            <a:ext cx="3538728" cy="6858000"/>
          </a:xfrm>
          <a:prstGeom prst="rect">
            <a:avLst/>
          </a:prstGeom>
          <a:solidFill>
            <a:schemeClr val="tx2">
              <a:lumMod val="75000"/>
            </a:schemeClr>
          </a:solidFill>
          <a:ln>
            <a:solidFill>
              <a:srgbClr val="0139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idebar">
            <a:extLst>
              <a:ext uri="{FF2B5EF4-FFF2-40B4-BE49-F238E27FC236}">
                <a16:creationId xmlns:a16="http://schemas.microsoft.com/office/drawing/2014/main" id="{87D4718A-87BF-494F-A7D7-223574DC883F}"/>
              </a:ext>
            </a:extLst>
          </p:cNvPr>
          <p:cNvSpPr txBox="1"/>
          <p:nvPr/>
        </p:nvSpPr>
        <p:spPr>
          <a:xfrm>
            <a:off x="-16328" y="335845"/>
            <a:ext cx="3538728" cy="6186309"/>
          </a:xfrm>
          <a:prstGeom prst="rect">
            <a:avLst/>
          </a:prstGeom>
          <a:noFill/>
        </p:spPr>
        <p:txBody>
          <a:bodyPr wrap="square" rtlCol="0">
            <a:spAutoFit/>
          </a:bodyPr>
          <a:lstStyle/>
          <a:p>
            <a:r>
              <a:rPr lang="en-US" sz="3600" dirty="0">
                <a:solidFill>
                  <a:srgbClr val="747272"/>
                </a:solidFill>
                <a:latin typeface="Corbel" panose="020B0503020204020204" pitchFamily="34" charset="0"/>
              </a:rPr>
              <a:t>Client Certificates</a:t>
            </a:r>
          </a:p>
          <a:p>
            <a:r>
              <a:rPr lang="en-US" sz="3600" dirty="0">
                <a:solidFill>
                  <a:srgbClr val="747272"/>
                </a:solidFill>
                <a:latin typeface="Corbel" panose="020B0503020204020204" pitchFamily="34" charset="0"/>
              </a:rPr>
              <a:t>Basic Auth</a:t>
            </a:r>
          </a:p>
          <a:p>
            <a:r>
              <a:rPr lang="en-US" sz="3600" dirty="0">
                <a:solidFill>
                  <a:srgbClr val="747272"/>
                </a:solidFill>
                <a:latin typeface="Corbel" panose="020B0503020204020204" pitchFamily="34" charset="0"/>
              </a:rPr>
              <a:t>Digest Auth</a:t>
            </a:r>
          </a:p>
          <a:p>
            <a:r>
              <a:rPr lang="en-US" sz="3600" u="sng" dirty="0">
                <a:solidFill>
                  <a:schemeClr val="bg1"/>
                </a:solidFill>
                <a:latin typeface="Corbel" panose="020B0503020204020204" pitchFamily="34" charset="0"/>
              </a:rPr>
              <a:t>API Keys</a:t>
            </a:r>
          </a:p>
          <a:p>
            <a:r>
              <a:rPr lang="en-US" sz="3600" dirty="0">
                <a:solidFill>
                  <a:srgbClr val="747272"/>
                </a:solidFill>
                <a:latin typeface="Corbel" panose="020B0503020204020204" pitchFamily="34" charset="0"/>
              </a:rPr>
              <a:t>JWT</a:t>
            </a:r>
          </a:p>
          <a:p>
            <a:r>
              <a:rPr lang="en-US" sz="3600" dirty="0">
                <a:solidFill>
                  <a:srgbClr val="747272"/>
                </a:solidFill>
                <a:latin typeface="Corbel" panose="020B0503020204020204" pitchFamily="34" charset="0"/>
              </a:rPr>
              <a:t>OAuth 1.0</a:t>
            </a:r>
          </a:p>
          <a:p>
            <a:r>
              <a:rPr lang="en-US" sz="3600" dirty="0">
                <a:solidFill>
                  <a:srgbClr val="747272"/>
                </a:solidFill>
                <a:latin typeface="Corbel" panose="020B0503020204020204" pitchFamily="34" charset="0"/>
              </a:rPr>
              <a:t>OAuth 2.0</a:t>
            </a:r>
          </a:p>
          <a:p>
            <a:r>
              <a:rPr lang="en-US" sz="3600" dirty="0">
                <a:solidFill>
                  <a:srgbClr val="747272"/>
                </a:solidFill>
                <a:latin typeface="Corbel" panose="020B0503020204020204" pitchFamily="34" charset="0"/>
              </a:rPr>
              <a:t>OpenID Connect</a:t>
            </a:r>
          </a:p>
          <a:p>
            <a:r>
              <a:rPr lang="en-US" sz="3600" dirty="0">
                <a:solidFill>
                  <a:srgbClr val="747272"/>
                </a:solidFill>
                <a:latin typeface="Corbel" panose="020B0503020204020204" pitchFamily="34" charset="0"/>
              </a:rPr>
              <a:t>AWS Cognito</a:t>
            </a:r>
          </a:p>
          <a:p>
            <a:r>
              <a:rPr lang="en-US" sz="3600" dirty="0">
                <a:solidFill>
                  <a:srgbClr val="747272"/>
                </a:solidFill>
                <a:latin typeface="Corbel" panose="020B0503020204020204" pitchFamily="34" charset="0"/>
              </a:rPr>
              <a:t>SAML</a:t>
            </a:r>
          </a:p>
          <a:p>
            <a:r>
              <a:rPr lang="en-US" sz="3600" dirty="0">
                <a:solidFill>
                  <a:srgbClr val="747272"/>
                </a:solidFill>
                <a:latin typeface="Corbel" panose="020B0503020204020204" pitchFamily="34" charset="0"/>
              </a:rPr>
              <a:t>WS-Security</a:t>
            </a:r>
          </a:p>
        </p:txBody>
      </p:sp>
      <p:sp>
        <p:nvSpPr>
          <p:cNvPr id="7" name="Content Placeholder 2">
            <a:extLst>
              <a:ext uri="{FF2B5EF4-FFF2-40B4-BE49-F238E27FC236}">
                <a16:creationId xmlns:a16="http://schemas.microsoft.com/office/drawing/2014/main" id="{0243CAE3-A19E-4EB9-8716-9E30E8301353}"/>
              </a:ext>
            </a:extLst>
          </p:cNvPr>
          <p:cNvSpPr txBox="1">
            <a:spLocks/>
          </p:cNvSpPr>
          <p:nvPr/>
        </p:nvSpPr>
        <p:spPr>
          <a:xfrm>
            <a:off x="3704095" y="3270142"/>
            <a:ext cx="8349360" cy="134158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000" kern="1200" baseline="0">
                <a:solidFill>
                  <a:srgbClr val="013947"/>
                </a:solidFill>
                <a:latin typeface="Corbel" panose="020B05030202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600" kern="1200" baseline="0">
                <a:solidFill>
                  <a:srgbClr val="013947"/>
                </a:solidFill>
                <a:latin typeface="Corbel" panose="020B0503020204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baseline="0">
                <a:solidFill>
                  <a:srgbClr val="013947"/>
                </a:solidFill>
                <a:latin typeface="Corbel" panose="020B0503020204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baseline="0">
                <a:solidFill>
                  <a:srgbClr val="013947"/>
                </a:solidFill>
                <a:latin typeface="Corbel" panose="020B0503020204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baseline="0">
                <a:solidFill>
                  <a:srgbClr val="013947"/>
                </a:solidFill>
                <a:latin typeface="Corbel" panose="020B05030202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3200" dirty="0">
              <a:solidFill>
                <a:srgbClr val="333F50"/>
              </a:solidFill>
            </a:endParaRPr>
          </a:p>
          <a:p>
            <a:endParaRPr lang="en-US" sz="3200" u="sng" dirty="0">
              <a:solidFill>
                <a:srgbClr val="333F50"/>
              </a:solidFill>
            </a:endParaRPr>
          </a:p>
          <a:p>
            <a:endParaRPr lang="en-US" sz="3200" dirty="0">
              <a:solidFill>
                <a:srgbClr val="333F50"/>
              </a:solidFill>
            </a:endParaRPr>
          </a:p>
          <a:p>
            <a:endParaRPr lang="en-US" sz="3200" dirty="0">
              <a:solidFill>
                <a:srgbClr val="333F50"/>
              </a:solidFill>
            </a:endParaRPr>
          </a:p>
        </p:txBody>
      </p:sp>
      <p:sp>
        <p:nvSpPr>
          <p:cNvPr id="14" name="Content Placeholder 2">
            <a:extLst>
              <a:ext uri="{FF2B5EF4-FFF2-40B4-BE49-F238E27FC236}">
                <a16:creationId xmlns:a16="http://schemas.microsoft.com/office/drawing/2014/main" id="{A1E4DD1B-DB0C-479F-88FF-F4BCCD7CA92C}"/>
              </a:ext>
            </a:extLst>
          </p:cNvPr>
          <p:cNvSpPr>
            <a:spLocks noGrp="1"/>
          </p:cNvSpPr>
          <p:nvPr>
            <p:ph idx="1"/>
          </p:nvPr>
        </p:nvSpPr>
        <p:spPr>
          <a:xfrm>
            <a:off x="3703205" y="356896"/>
            <a:ext cx="8350250" cy="794707"/>
          </a:xfrm>
        </p:spPr>
        <p:txBody>
          <a:bodyPr>
            <a:noAutofit/>
          </a:bodyPr>
          <a:lstStyle/>
          <a:p>
            <a:pPr marL="0" indent="0">
              <a:buNone/>
            </a:pPr>
            <a:r>
              <a:rPr lang="en-US" sz="3200" dirty="0">
                <a:solidFill>
                  <a:srgbClr val="333F50"/>
                </a:solidFill>
              </a:rPr>
              <a:t>API Keys as </a:t>
            </a:r>
            <a:r>
              <a:rPr lang="en-US" sz="3200" b="1" dirty="0">
                <a:solidFill>
                  <a:srgbClr val="333F50"/>
                </a:solidFill>
              </a:rPr>
              <a:t>cryptographic keys (HMAC)</a:t>
            </a:r>
            <a:r>
              <a:rPr lang="en-US" sz="3200" dirty="0">
                <a:solidFill>
                  <a:srgbClr val="333F50"/>
                </a:solidFill>
              </a:rPr>
              <a:t>…</a:t>
            </a:r>
          </a:p>
        </p:txBody>
      </p:sp>
      <p:sp>
        <p:nvSpPr>
          <p:cNvPr id="8" name="Content Placeholder 2">
            <a:extLst>
              <a:ext uri="{FF2B5EF4-FFF2-40B4-BE49-F238E27FC236}">
                <a16:creationId xmlns:a16="http://schemas.microsoft.com/office/drawing/2014/main" id="{6452A4E8-6825-4DB4-8697-9506EF752464}"/>
              </a:ext>
            </a:extLst>
          </p:cNvPr>
          <p:cNvSpPr txBox="1">
            <a:spLocks/>
          </p:cNvSpPr>
          <p:nvPr/>
        </p:nvSpPr>
        <p:spPr>
          <a:xfrm>
            <a:off x="3703205" y="1928553"/>
            <a:ext cx="8350250" cy="329437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000" kern="1200" baseline="0">
                <a:solidFill>
                  <a:srgbClr val="013947"/>
                </a:solidFill>
                <a:latin typeface="Corbel" panose="020B05030202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600" kern="1200" baseline="0">
                <a:solidFill>
                  <a:srgbClr val="013947"/>
                </a:solidFill>
                <a:latin typeface="Corbel" panose="020B0503020204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baseline="0">
                <a:solidFill>
                  <a:srgbClr val="013947"/>
                </a:solidFill>
                <a:latin typeface="Corbel" panose="020B0503020204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baseline="0">
                <a:solidFill>
                  <a:srgbClr val="013947"/>
                </a:solidFill>
                <a:latin typeface="Corbel" panose="020B0503020204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baseline="0">
                <a:solidFill>
                  <a:srgbClr val="013947"/>
                </a:solidFill>
                <a:latin typeface="Corbel" panose="020B05030202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dirty="0">
                <a:solidFill>
                  <a:srgbClr val="333F50"/>
                </a:solidFill>
              </a:rPr>
              <a:t>Credentials not sent over the wire </a:t>
            </a:r>
          </a:p>
          <a:p>
            <a:endParaRPr lang="en-US" sz="3200" dirty="0">
              <a:solidFill>
                <a:srgbClr val="333F50"/>
              </a:solidFill>
            </a:endParaRPr>
          </a:p>
          <a:p>
            <a:r>
              <a:rPr lang="en-US" sz="3200" dirty="0">
                <a:solidFill>
                  <a:srgbClr val="333F50"/>
                </a:solidFill>
              </a:rPr>
              <a:t>Server knows message wasn't changed in transit</a:t>
            </a:r>
          </a:p>
        </p:txBody>
      </p:sp>
    </p:spTree>
    <p:extLst>
      <p:ext uri="{BB962C8B-B14F-4D97-AF65-F5344CB8AC3E}">
        <p14:creationId xmlns:p14="http://schemas.microsoft.com/office/powerpoint/2010/main" val="347822806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idebar BG">
            <a:extLst>
              <a:ext uri="{FF2B5EF4-FFF2-40B4-BE49-F238E27FC236}">
                <a16:creationId xmlns:a16="http://schemas.microsoft.com/office/drawing/2014/main" id="{5ADED9B9-E281-4C70-A7D3-FAC31FC4D471}"/>
              </a:ext>
            </a:extLst>
          </p:cNvPr>
          <p:cNvSpPr/>
          <p:nvPr/>
        </p:nvSpPr>
        <p:spPr>
          <a:xfrm>
            <a:off x="-16328" y="0"/>
            <a:ext cx="3538728" cy="6858000"/>
          </a:xfrm>
          <a:prstGeom prst="rect">
            <a:avLst/>
          </a:prstGeom>
          <a:solidFill>
            <a:schemeClr val="tx2">
              <a:lumMod val="75000"/>
            </a:schemeClr>
          </a:solidFill>
          <a:ln>
            <a:solidFill>
              <a:srgbClr val="0139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idebar">
            <a:extLst>
              <a:ext uri="{FF2B5EF4-FFF2-40B4-BE49-F238E27FC236}">
                <a16:creationId xmlns:a16="http://schemas.microsoft.com/office/drawing/2014/main" id="{87D4718A-87BF-494F-A7D7-223574DC883F}"/>
              </a:ext>
            </a:extLst>
          </p:cNvPr>
          <p:cNvSpPr txBox="1"/>
          <p:nvPr/>
        </p:nvSpPr>
        <p:spPr>
          <a:xfrm>
            <a:off x="-16328" y="335845"/>
            <a:ext cx="3538728" cy="6186309"/>
          </a:xfrm>
          <a:prstGeom prst="rect">
            <a:avLst/>
          </a:prstGeom>
          <a:noFill/>
        </p:spPr>
        <p:txBody>
          <a:bodyPr wrap="square" rtlCol="0">
            <a:spAutoFit/>
          </a:bodyPr>
          <a:lstStyle/>
          <a:p>
            <a:r>
              <a:rPr lang="en-US" sz="3600" dirty="0">
                <a:solidFill>
                  <a:srgbClr val="747272"/>
                </a:solidFill>
                <a:latin typeface="Corbel" panose="020B0503020204020204" pitchFamily="34" charset="0"/>
              </a:rPr>
              <a:t>Client Certificates</a:t>
            </a:r>
          </a:p>
          <a:p>
            <a:r>
              <a:rPr lang="en-US" sz="3600" dirty="0">
                <a:solidFill>
                  <a:srgbClr val="747272"/>
                </a:solidFill>
                <a:latin typeface="Corbel" panose="020B0503020204020204" pitchFamily="34" charset="0"/>
              </a:rPr>
              <a:t>Basic Auth</a:t>
            </a:r>
          </a:p>
          <a:p>
            <a:r>
              <a:rPr lang="en-US" sz="3600" dirty="0">
                <a:solidFill>
                  <a:srgbClr val="747272"/>
                </a:solidFill>
                <a:latin typeface="Corbel" panose="020B0503020204020204" pitchFamily="34" charset="0"/>
              </a:rPr>
              <a:t>Digest Auth</a:t>
            </a:r>
          </a:p>
          <a:p>
            <a:r>
              <a:rPr lang="en-US" sz="3600" u="sng" dirty="0">
                <a:solidFill>
                  <a:schemeClr val="bg1"/>
                </a:solidFill>
                <a:latin typeface="Corbel" panose="020B0503020204020204" pitchFamily="34" charset="0"/>
              </a:rPr>
              <a:t>API Keys</a:t>
            </a:r>
          </a:p>
          <a:p>
            <a:r>
              <a:rPr lang="en-US" sz="3600" dirty="0">
                <a:solidFill>
                  <a:srgbClr val="747272"/>
                </a:solidFill>
                <a:latin typeface="Corbel" panose="020B0503020204020204" pitchFamily="34" charset="0"/>
              </a:rPr>
              <a:t>JWT</a:t>
            </a:r>
          </a:p>
          <a:p>
            <a:r>
              <a:rPr lang="en-US" sz="3600" dirty="0">
                <a:solidFill>
                  <a:srgbClr val="747272"/>
                </a:solidFill>
                <a:latin typeface="Corbel" panose="020B0503020204020204" pitchFamily="34" charset="0"/>
              </a:rPr>
              <a:t>OAuth 1.0</a:t>
            </a:r>
          </a:p>
          <a:p>
            <a:r>
              <a:rPr lang="en-US" sz="3600" dirty="0">
                <a:solidFill>
                  <a:srgbClr val="747272"/>
                </a:solidFill>
                <a:latin typeface="Corbel" panose="020B0503020204020204" pitchFamily="34" charset="0"/>
              </a:rPr>
              <a:t>OAuth 2.0</a:t>
            </a:r>
          </a:p>
          <a:p>
            <a:r>
              <a:rPr lang="en-US" sz="3600" dirty="0">
                <a:solidFill>
                  <a:srgbClr val="747272"/>
                </a:solidFill>
                <a:latin typeface="Corbel" panose="020B0503020204020204" pitchFamily="34" charset="0"/>
              </a:rPr>
              <a:t>OpenID Connect</a:t>
            </a:r>
          </a:p>
          <a:p>
            <a:r>
              <a:rPr lang="en-US" sz="3600" dirty="0">
                <a:solidFill>
                  <a:srgbClr val="747272"/>
                </a:solidFill>
                <a:latin typeface="Corbel" panose="020B0503020204020204" pitchFamily="34" charset="0"/>
              </a:rPr>
              <a:t>AWS Cognito</a:t>
            </a:r>
          </a:p>
          <a:p>
            <a:r>
              <a:rPr lang="en-US" sz="3600" dirty="0">
                <a:solidFill>
                  <a:srgbClr val="747272"/>
                </a:solidFill>
                <a:latin typeface="Corbel" panose="020B0503020204020204" pitchFamily="34" charset="0"/>
              </a:rPr>
              <a:t>SAML</a:t>
            </a:r>
          </a:p>
          <a:p>
            <a:r>
              <a:rPr lang="en-US" sz="3600" dirty="0">
                <a:solidFill>
                  <a:srgbClr val="747272"/>
                </a:solidFill>
                <a:latin typeface="Corbel" panose="020B0503020204020204" pitchFamily="34" charset="0"/>
              </a:rPr>
              <a:t>WS-Security</a:t>
            </a:r>
          </a:p>
        </p:txBody>
      </p:sp>
      <p:sp>
        <p:nvSpPr>
          <p:cNvPr id="7" name="Content Placeholder 2">
            <a:extLst>
              <a:ext uri="{FF2B5EF4-FFF2-40B4-BE49-F238E27FC236}">
                <a16:creationId xmlns:a16="http://schemas.microsoft.com/office/drawing/2014/main" id="{0243CAE3-A19E-4EB9-8716-9E30E8301353}"/>
              </a:ext>
            </a:extLst>
          </p:cNvPr>
          <p:cNvSpPr txBox="1">
            <a:spLocks/>
          </p:cNvSpPr>
          <p:nvPr/>
        </p:nvSpPr>
        <p:spPr>
          <a:xfrm>
            <a:off x="3704095" y="3270142"/>
            <a:ext cx="8349360" cy="134158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000" kern="1200" baseline="0">
                <a:solidFill>
                  <a:srgbClr val="013947"/>
                </a:solidFill>
                <a:latin typeface="Corbel" panose="020B05030202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600" kern="1200" baseline="0">
                <a:solidFill>
                  <a:srgbClr val="013947"/>
                </a:solidFill>
                <a:latin typeface="Corbel" panose="020B0503020204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baseline="0">
                <a:solidFill>
                  <a:srgbClr val="013947"/>
                </a:solidFill>
                <a:latin typeface="Corbel" panose="020B0503020204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baseline="0">
                <a:solidFill>
                  <a:srgbClr val="013947"/>
                </a:solidFill>
                <a:latin typeface="Corbel" panose="020B0503020204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baseline="0">
                <a:solidFill>
                  <a:srgbClr val="013947"/>
                </a:solidFill>
                <a:latin typeface="Corbel" panose="020B05030202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3200" dirty="0">
              <a:solidFill>
                <a:srgbClr val="333F50"/>
              </a:solidFill>
            </a:endParaRPr>
          </a:p>
          <a:p>
            <a:endParaRPr lang="en-US" sz="3200" u="sng" dirty="0">
              <a:solidFill>
                <a:srgbClr val="333F50"/>
              </a:solidFill>
            </a:endParaRPr>
          </a:p>
          <a:p>
            <a:endParaRPr lang="en-US" sz="3200" dirty="0">
              <a:solidFill>
                <a:srgbClr val="333F50"/>
              </a:solidFill>
            </a:endParaRPr>
          </a:p>
          <a:p>
            <a:endParaRPr lang="en-US" sz="3200" dirty="0">
              <a:solidFill>
                <a:srgbClr val="333F50"/>
              </a:solidFill>
            </a:endParaRPr>
          </a:p>
        </p:txBody>
      </p:sp>
      <p:sp>
        <p:nvSpPr>
          <p:cNvPr id="14" name="Content Placeholder 2">
            <a:extLst>
              <a:ext uri="{FF2B5EF4-FFF2-40B4-BE49-F238E27FC236}">
                <a16:creationId xmlns:a16="http://schemas.microsoft.com/office/drawing/2014/main" id="{A1E4DD1B-DB0C-479F-88FF-F4BCCD7CA92C}"/>
              </a:ext>
            </a:extLst>
          </p:cNvPr>
          <p:cNvSpPr>
            <a:spLocks noGrp="1"/>
          </p:cNvSpPr>
          <p:nvPr>
            <p:ph idx="1"/>
          </p:nvPr>
        </p:nvSpPr>
        <p:spPr>
          <a:xfrm>
            <a:off x="3703205" y="356896"/>
            <a:ext cx="8350250" cy="794707"/>
          </a:xfrm>
        </p:spPr>
        <p:txBody>
          <a:bodyPr>
            <a:noAutofit/>
          </a:bodyPr>
          <a:lstStyle/>
          <a:p>
            <a:pPr marL="0" indent="0">
              <a:buNone/>
            </a:pPr>
            <a:r>
              <a:rPr lang="en-US" sz="3200" dirty="0">
                <a:solidFill>
                  <a:srgbClr val="333F50"/>
                </a:solidFill>
              </a:rPr>
              <a:t>API Keys as </a:t>
            </a:r>
            <a:r>
              <a:rPr lang="en-US" sz="3200" b="1" dirty="0">
                <a:solidFill>
                  <a:srgbClr val="333F50"/>
                </a:solidFill>
              </a:rPr>
              <a:t>cryptographic keys (HMAC)</a:t>
            </a:r>
            <a:r>
              <a:rPr lang="en-US" sz="3200" dirty="0">
                <a:solidFill>
                  <a:srgbClr val="333F50"/>
                </a:solidFill>
              </a:rPr>
              <a:t>…</a:t>
            </a:r>
          </a:p>
        </p:txBody>
      </p:sp>
      <p:sp>
        <p:nvSpPr>
          <p:cNvPr id="8" name="Content Placeholder 2">
            <a:extLst>
              <a:ext uri="{FF2B5EF4-FFF2-40B4-BE49-F238E27FC236}">
                <a16:creationId xmlns:a16="http://schemas.microsoft.com/office/drawing/2014/main" id="{6452A4E8-6825-4DB4-8697-9506EF752464}"/>
              </a:ext>
            </a:extLst>
          </p:cNvPr>
          <p:cNvSpPr txBox="1">
            <a:spLocks/>
          </p:cNvSpPr>
          <p:nvPr/>
        </p:nvSpPr>
        <p:spPr>
          <a:xfrm>
            <a:off x="3703205" y="1928553"/>
            <a:ext cx="8350250" cy="329437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000" kern="1200" baseline="0">
                <a:solidFill>
                  <a:srgbClr val="013947"/>
                </a:solidFill>
                <a:latin typeface="Corbel" panose="020B05030202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600" kern="1200" baseline="0">
                <a:solidFill>
                  <a:srgbClr val="013947"/>
                </a:solidFill>
                <a:latin typeface="Corbel" panose="020B0503020204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baseline="0">
                <a:solidFill>
                  <a:srgbClr val="013947"/>
                </a:solidFill>
                <a:latin typeface="Corbel" panose="020B0503020204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baseline="0">
                <a:solidFill>
                  <a:srgbClr val="013947"/>
                </a:solidFill>
                <a:latin typeface="Corbel" panose="020B0503020204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baseline="0">
                <a:solidFill>
                  <a:srgbClr val="013947"/>
                </a:solidFill>
                <a:latin typeface="Corbel" panose="020B05030202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dirty="0">
                <a:solidFill>
                  <a:srgbClr val="333F50"/>
                </a:solidFill>
              </a:rPr>
              <a:t>Client and server must compute the hash in </a:t>
            </a:r>
            <a:r>
              <a:rPr lang="en-US" sz="3200" b="1" dirty="0">
                <a:solidFill>
                  <a:srgbClr val="333F50"/>
                </a:solidFill>
              </a:rPr>
              <a:t>exactly the same way</a:t>
            </a:r>
          </a:p>
          <a:p>
            <a:endParaRPr lang="en-US" sz="3200" dirty="0">
              <a:solidFill>
                <a:srgbClr val="333F50"/>
              </a:solidFill>
            </a:endParaRPr>
          </a:p>
          <a:p>
            <a:endParaRPr lang="en-US" sz="3200" dirty="0">
              <a:solidFill>
                <a:srgbClr val="333F50"/>
              </a:solidFill>
            </a:endParaRPr>
          </a:p>
        </p:txBody>
      </p:sp>
    </p:spTree>
    <p:extLst>
      <p:ext uri="{BB962C8B-B14F-4D97-AF65-F5344CB8AC3E}">
        <p14:creationId xmlns:p14="http://schemas.microsoft.com/office/powerpoint/2010/main" val="100985591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02C4A4A9-8048-467E-AB78-F2A205C83C31}"/>
              </a:ext>
            </a:extLst>
          </p:cNvPr>
          <p:cNvPicPr>
            <a:picLocks noChangeAspect="1"/>
          </p:cNvPicPr>
          <p:nvPr/>
        </p:nvPicPr>
        <p:blipFill>
          <a:blip r:embed="rId3"/>
          <a:stretch>
            <a:fillRect/>
          </a:stretch>
        </p:blipFill>
        <p:spPr>
          <a:xfrm>
            <a:off x="0" y="0"/>
            <a:ext cx="6644687" cy="6858000"/>
          </a:xfrm>
          <a:prstGeom prst="rect">
            <a:avLst/>
          </a:prstGeom>
        </p:spPr>
      </p:pic>
      <p:pic>
        <p:nvPicPr>
          <p:cNvPr id="11" name="Picture 10">
            <a:extLst>
              <a:ext uri="{FF2B5EF4-FFF2-40B4-BE49-F238E27FC236}">
                <a16:creationId xmlns:a16="http://schemas.microsoft.com/office/drawing/2014/main" id="{6E5EFE5F-8383-412A-8AD7-F3DFB070BAA0}"/>
              </a:ext>
            </a:extLst>
          </p:cNvPr>
          <p:cNvPicPr>
            <a:picLocks noChangeAspect="1"/>
          </p:cNvPicPr>
          <p:nvPr/>
        </p:nvPicPr>
        <p:blipFill>
          <a:blip r:embed="rId4"/>
          <a:stretch>
            <a:fillRect/>
          </a:stretch>
        </p:blipFill>
        <p:spPr>
          <a:xfrm>
            <a:off x="1936748" y="309966"/>
            <a:ext cx="6644687" cy="6858000"/>
          </a:xfrm>
          <a:prstGeom prst="rect">
            <a:avLst/>
          </a:prstGeom>
        </p:spPr>
      </p:pic>
      <p:pic>
        <p:nvPicPr>
          <p:cNvPr id="12" name="Picture 11">
            <a:extLst>
              <a:ext uri="{FF2B5EF4-FFF2-40B4-BE49-F238E27FC236}">
                <a16:creationId xmlns:a16="http://schemas.microsoft.com/office/drawing/2014/main" id="{ABBBAC8B-2F40-46AC-B605-6F0C16220C4A}"/>
              </a:ext>
            </a:extLst>
          </p:cNvPr>
          <p:cNvPicPr>
            <a:picLocks noChangeAspect="1"/>
          </p:cNvPicPr>
          <p:nvPr/>
        </p:nvPicPr>
        <p:blipFill>
          <a:blip r:embed="rId5"/>
          <a:stretch>
            <a:fillRect/>
          </a:stretch>
        </p:blipFill>
        <p:spPr>
          <a:xfrm>
            <a:off x="3873496" y="836909"/>
            <a:ext cx="6644687" cy="6858000"/>
          </a:xfrm>
          <a:prstGeom prst="rect">
            <a:avLst/>
          </a:prstGeom>
        </p:spPr>
      </p:pic>
      <p:pic>
        <p:nvPicPr>
          <p:cNvPr id="13" name="Picture 12">
            <a:extLst>
              <a:ext uri="{FF2B5EF4-FFF2-40B4-BE49-F238E27FC236}">
                <a16:creationId xmlns:a16="http://schemas.microsoft.com/office/drawing/2014/main" id="{303FD29F-0AEB-4234-9AA2-77889E7A5503}"/>
              </a:ext>
            </a:extLst>
          </p:cNvPr>
          <p:cNvPicPr>
            <a:picLocks noChangeAspect="1"/>
          </p:cNvPicPr>
          <p:nvPr/>
        </p:nvPicPr>
        <p:blipFill>
          <a:blip r:embed="rId6"/>
          <a:stretch>
            <a:fillRect/>
          </a:stretch>
        </p:blipFill>
        <p:spPr>
          <a:xfrm>
            <a:off x="5547313" y="1735811"/>
            <a:ext cx="6644687" cy="6858000"/>
          </a:xfrm>
          <a:prstGeom prst="rect">
            <a:avLst/>
          </a:prstGeom>
        </p:spPr>
      </p:pic>
    </p:spTree>
    <p:extLst>
      <p:ext uri="{BB962C8B-B14F-4D97-AF65-F5344CB8AC3E}">
        <p14:creationId xmlns:p14="http://schemas.microsoft.com/office/powerpoint/2010/main" val="23366440"/>
      </p:ext>
    </p:extLst>
  </p:cSld>
  <p:clrMapOvr>
    <a:masterClrMapping/>
  </p:clrMapOvr>
  <p:transition spd="slow">
    <p:push/>
  </p:transition>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Signed requests using HMAC</a:t>
            </a:r>
          </a:p>
        </p:txBody>
      </p:sp>
      <p:sp>
        <p:nvSpPr>
          <p:cNvPr id="3" name="Content Placeholder 2"/>
          <p:cNvSpPr>
            <a:spLocks noGrp="1"/>
          </p:cNvSpPr>
          <p:nvPr>
            <p:ph idx="1"/>
          </p:nvPr>
        </p:nvSpPr>
        <p:spPr>
          <a:xfrm>
            <a:off x="838200" y="1928553"/>
            <a:ext cx="11215255" cy="4505498"/>
          </a:xfrm>
        </p:spPr>
        <p:txBody>
          <a:bodyPr>
            <a:noAutofit/>
          </a:bodyPr>
          <a:lstStyle/>
          <a:p>
            <a:pPr lvl="1"/>
            <a:endParaRPr lang="en-US" sz="3600" dirty="0"/>
          </a:p>
          <a:p>
            <a:pPr lvl="1"/>
            <a:endParaRPr lang="en-US" sz="3600" dirty="0"/>
          </a:p>
          <a:p>
            <a:endParaRPr lang="en-US" sz="4000" dirty="0"/>
          </a:p>
        </p:txBody>
      </p:sp>
      <p:pic>
        <p:nvPicPr>
          <p:cNvPr id="8" name="Picture 7"/>
          <p:cNvPicPr>
            <a:picLocks noChangeAspect="1"/>
          </p:cNvPicPr>
          <p:nvPr/>
        </p:nvPicPr>
        <p:blipFill>
          <a:blip r:embed="rId3"/>
          <a:stretch>
            <a:fillRect/>
          </a:stretch>
        </p:blipFill>
        <p:spPr>
          <a:xfrm>
            <a:off x="338142" y="2746750"/>
            <a:ext cx="11515715" cy="2869103"/>
          </a:xfrm>
          <a:prstGeom prst="rect">
            <a:avLst/>
          </a:prstGeom>
        </p:spPr>
      </p:pic>
    </p:spTree>
    <p:extLst>
      <p:ext uri="{BB962C8B-B14F-4D97-AF65-F5344CB8AC3E}">
        <p14:creationId xmlns:p14="http://schemas.microsoft.com/office/powerpoint/2010/main" val="342281210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idebar BG">
            <a:extLst>
              <a:ext uri="{FF2B5EF4-FFF2-40B4-BE49-F238E27FC236}">
                <a16:creationId xmlns:a16="http://schemas.microsoft.com/office/drawing/2014/main" id="{5ADED9B9-E281-4C70-A7D3-FAC31FC4D471}"/>
              </a:ext>
            </a:extLst>
          </p:cNvPr>
          <p:cNvSpPr/>
          <p:nvPr/>
        </p:nvSpPr>
        <p:spPr>
          <a:xfrm>
            <a:off x="-16328" y="0"/>
            <a:ext cx="3538728" cy="6858000"/>
          </a:xfrm>
          <a:prstGeom prst="rect">
            <a:avLst/>
          </a:prstGeom>
          <a:solidFill>
            <a:schemeClr val="tx2">
              <a:lumMod val="75000"/>
            </a:schemeClr>
          </a:solidFill>
          <a:ln>
            <a:solidFill>
              <a:srgbClr val="0139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idebar">
            <a:extLst>
              <a:ext uri="{FF2B5EF4-FFF2-40B4-BE49-F238E27FC236}">
                <a16:creationId xmlns:a16="http://schemas.microsoft.com/office/drawing/2014/main" id="{87D4718A-87BF-494F-A7D7-223574DC883F}"/>
              </a:ext>
            </a:extLst>
          </p:cNvPr>
          <p:cNvSpPr txBox="1"/>
          <p:nvPr/>
        </p:nvSpPr>
        <p:spPr>
          <a:xfrm>
            <a:off x="-16328" y="335845"/>
            <a:ext cx="3538728" cy="6186309"/>
          </a:xfrm>
          <a:prstGeom prst="rect">
            <a:avLst/>
          </a:prstGeom>
          <a:noFill/>
        </p:spPr>
        <p:txBody>
          <a:bodyPr wrap="square" rtlCol="0">
            <a:spAutoFit/>
          </a:bodyPr>
          <a:lstStyle/>
          <a:p>
            <a:r>
              <a:rPr lang="en-US" sz="3600" dirty="0">
                <a:solidFill>
                  <a:srgbClr val="747272"/>
                </a:solidFill>
                <a:latin typeface="Corbel" panose="020B0503020204020204" pitchFamily="34" charset="0"/>
              </a:rPr>
              <a:t>Client Certificates</a:t>
            </a:r>
          </a:p>
          <a:p>
            <a:r>
              <a:rPr lang="en-US" sz="3600" dirty="0">
                <a:solidFill>
                  <a:srgbClr val="747272"/>
                </a:solidFill>
                <a:latin typeface="Corbel" panose="020B0503020204020204" pitchFamily="34" charset="0"/>
              </a:rPr>
              <a:t>Basic Auth</a:t>
            </a:r>
          </a:p>
          <a:p>
            <a:r>
              <a:rPr lang="en-US" sz="3600" dirty="0">
                <a:solidFill>
                  <a:srgbClr val="747272"/>
                </a:solidFill>
                <a:latin typeface="Corbel" panose="020B0503020204020204" pitchFamily="34" charset="0"/>
              </a:rPr>
              <a:t>Digest Auth</a:t>
            </a:r>
          </a:p>
          <a:p>
            <a:r>
              <a:rPr lang="en-US" sz="3600" u="sng" dirty="0">
                <a:solidFill>
                  <a:schemeClr val="bg1"/>
                </a:solidFill>
                <a:latin typeface="Corbel" panose="020B0503020204020204" pitchFamily="34" charset="0"/>
              </a:rPr>
              <a:t>API Keys</a:t>
            </a:r>
          </a:p>
          <a:p>
            <a:r>
              <a:rPr lang="en-US" sz="3600" dirty="0">
                <a:solidFill>
                  <a:srgbClr val="747272"/>
                </a:solidFill>
                <a:latin typeface="Corbel" panose="020B0503020204020204" pitchFamily="34" charset="0"/>
              </a:rPr>
              <a:t>JWT</a:t>
            </a:r>
          </a:p>
          <a:p>
            <a:r>
              <a:rPr lang="en-US" sz="3600" dirty="0">
                <a:solidFill>
                  <a:srgbClr val="747272"/>
                </a:solidFill>
                <a:latin typeface="Corbel" panose="020B0503020204020204" pitchFamily="34" charset="0"/>
              </a:rPr>
              <a:t>OAuth 1.0</a:t>
            </a:r>
          </a:p>
          <a:p>
            <a:r>
              <a:rPr lang="en-US" sz="3600" dirty="0">
                <a:solidFill>
                  <a:srgbClr val="747272"/>
                </a:solidFill>
                <a:latin typeface="Corbel" panose="020B0503020204020204" pitchFamily="34" charset="0"/>
              </a:rPr>
              <a:t>OAuth 2.0</a:t>
            </a:r>
          </a:p>
          <a:p>
            <a:r>
              <a:rPr lang="en-US" sz="3600" dirty="0">
                <a:solidFill>
                  <a:srgbClr val="747272"/>
                </a:solidFill>
                <a:latin typeface="Corbel" panose="020B0503020204020204" pitchFamily="34" charset="0"/>
              </a:rPr>
              <a:t>OpenID Connect</a:t>
            </a:r>
          </a:p>
          <a:p>
            <a:r>
              <a:rPr lang="en-US" sz="3600" dirty="0">
                <a:solidFill>
                  <a:srgbClr val="747272"/>
                </a:solidFill>
                <a:latin typeface="Corbel" panose="020B0503020204020204" pitchFamily="34" charset="0"/>
              </a:rPr>
              <a:t>AWS Cognito</a:t>
            </a:r>
          </a:p>
          <a:p>
            <a:r>
              <a:rPr lang="en-US" sz="3600" dirty="0">
                <a:solidFill>
                  <a:srgbClr val="747272"/>
                </a:solidFill>
                <a:latin typeface="Corbel" panose="020B0503020204020204" pitchFamily="34" charset="0"/>
              </a:rPr>
              <a:t>SAML</a:t>
            </a:r>
          </a:p>
          <a:p>
            <a:r>
              <a:rPr lang="en-US" sz="3600" dirty="0">
                <a:solidFill>
                  <a:srgbClr val="747272"/>
                </a:solidFill>
                <a:latin typeface="Corbel" panose="020B0503020204020204" pitchFamily="34" charset="0"/>
              </a:rPr>
              <a:t>WS-Security</a:t>
            </a:r>
          </a:p>
        </p:txBody>
      </p:sp>
      <p:sp>
        <p:nvSpPr>
          <p:cNvPr id="14" name="Title">
            <a:extLst>
              <a:ext uri="{FF2B5EF4-FFF2-40B4-BE49-F238E27FC236}">
                <a16:creationId xmlns:a16="http://schemas.microsoft.com/office/drawing/2014/main" id="{A1E4DD1B-DB0C-479F-88FF-F4BCCD7CA92C}"/>
              </a:ext>
            </a:extLst>
          </p:cNvPr>
          <p:cNvSpPr>
            <a:spLocks noGrp="1"/>
          </p:cNvSpPr>
          <p:nvPr>
            <p:ph idx="1"/>
          </p:nvPr>
        </p:nvSpPr>
        <p:spPr>
          <a:xfrm>
            <a:off x="3703205" y="356896"/>
            <a:ext cx="8350250" cy="794707"/>
          </a:xfrm>
        </p:spPr>
        <p:txBody>
          <a:bodyPr>
            <a:noAutofit/>
          </a:bodyPr>
          <a:lstStyle/>
          <a:p>
            <a:pPr marL="0" indent="0">
              <a:buNone/>
            </a:pPr>
            <a:r>
              <a:rPr lang="en-US" sz="3200" dirty="0">
                <a:solidFill>
                  <a:srgbClr val="333F50"/>
                </a:solidFill>
              </a:rPr>
              <a:t>API Keys as </a:t>
            </a:r>
            <a:r>
              <a:rPr lang="en-US" sz="3200" b="1" dirty="0">
                <a:solidFill>
                  <a:srgbClr val="333F50"/>
                </a:solidFill>
              </a:rPr>
              <a:t>cryptographic keys (HMAC)</a:t>
            </a:r>
            <a:r>
              <a:rPr lang="en-US" sz="3200" dirty="0">
                <a:solidFill>
                  <a:srgbClr val="333F50"/>
                </a:solidFill>
              </a:rPr>
              <a:t>…</a:t>
            </a:r>
          </a:p>
        </p:txBody>
      </p:sp>
      <p:sp>
        <p:nvSpPr>
          <p:cNvPr id="8" name="Content">
            <a:extLst>
              <a:ext uri="{FF2B5EF4-FFF2-40B4-BE49-F238E27FC236}">
                <a16:creationId xmlns:a16="http://schemas.microsoft.com/office/drawing/2014/main" id="{6452A4E8-6825-4DB4-8697-9506EF752464}"/>
              </a:ext>
            </a:extLst>
          </p:cNvPr>
          <p:cNvSpPr txBox="1">
            <a:spLocks/>
          </p:cNvSpPr>
          <p:nvPr/>
        </p:nvSpPr>
        <p:spPr>
          <a:xfrm>
            <a:off x="3703205" y="1928553"/>
            <a:ext cx="8350250" cy="329437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000" kern="1200" baseline="0">
                <a:solidFill>
                  <a:srgbClr val="013947"/>
                </a:solidFill>
                <a:latin typeface="Corbel" panose="020B05030202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600" kern="1200" baseline="0">
                <a:solidFill>
                  <a:srgbClr val="013947"/>
                </a:solidFill>
                <a:latin typeface="Corbel" panose="020B0503020204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baseline="0">
                <a:solidFill>
                  <a:srgbClr val="013947"/>
                </a:solidFill>
                <a:latin typeface="Corbel" panose="020B0503020204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baseline="0">
                <a:solidFill>
                  <a:srgbClr val="013947"/>
                </a:solidFill>
                <a:latin typeface="Corbel" panose="020B0503020204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baseline="0">
                <a:solidFill>
                  <a:srgbClr val="013947"/>
                </a:solidFill>
                <a:latin typeface="Corbel" panose="020B05030202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dirty="0">
                <a:solidFill>
                  <a:srgbClr val="333F50"/>
                </a:solidFill>
              </a:rPr>
              <a:t>Client and server must compute the hash in </a:t>
            </a:r>
            <a:r>
              <a:rPr lang="en-US" sz="3200" b="1" dirty="0">
                <a:solidFill>
                  <a:srgbClr val="333F50"/>
                </a:solidFill>
              </a:rPr>
              <a:t>exactly the same way</a:t>
            </a:r>
          </a:p>
          <a:p>
            <a:endParaRPr lang="en-US" sz="3200" dirty="0">
              <a:solidFill>
                <a:srgbClr val="333F50"/>
              </a:solidFill>
            </a:endParaRPr>
          </a:p>
          <a:p>
            <a:endParaRPr lang="en-US" sz="3200" dirty="0">
              <a:solidFill>
                <a:srgbClr val="333F50"/>
              </a:solidFill>
            </a:endParaRPr>
          </a:p>
        </p:txBody>
      </p:sp>
      <p:pic>
        <p:nvPicPr>
          <p:cNvPr id="9" name="Picture 8">
            <a:extLst>
              <a:ext uri="{FF2B5EF4-FFF2-40B4-BE49-F238E27FC236}">
                <a16:creationId xmlns:a16="http://schemas.microsoft.com/office/drawing/2014/main" id="{066BCB7C-8152-4830-89C6-69CE3524AA51}"/>
              </a:ext>
            </a:extLst>
          </p:cNvPr>
          <p:cNvPicPr>
            <a:picLocks noChangeAspect="1"/>
          </p:cNvPicPr>
          <p:nvPr/>
        </p:nvPicPr>
        <p:blipFill>
          <a:blip r:embed="rId3"/>
          <a:stretch>
            <a:fillRect/>
          </a:stretch>
        </p:blipFill>
        <p:spPr>
          <a:xfrm>
            <a:off x="3703205" y="1754859"/>
            <a:ext cx="8350250" cy="2080437"/>
          </a:xfrm>
          <a:prstGeom prst="rect">
            <a:avLst/>
          </a:prstGeom>
        </p:spPr>
      </p:pic>
    </p:spTree>
    <p:extLst>
      <p:ext uri="{BB962C8B-B14F-4D97-AF65-F5344CB8AC3E}">
        <p14:creationId xmlns:p14="http://schemas.microsoft.com/office/powerpoint/2010/main" val="2315712075"/>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8"/>
                                        </p:tgtEl>
                                      </p:cBhvr>
                                    </p:animEffect>
                                    <p:set>
                                      <p:cBhvr>
                                        <p:cTn id="7" dur="1" fill="hold">
                                          <p:stCondLst>
                                            <p:cond delay="499"/>
                                          </p:stCondLst>
                                        </p:cTn>
                                        <p:tgtEl>
                                          <p:spTgt spid="8"/>
                                        </p:tgtEl>
                                        <p:attrNameLst>
                                          <p:attrName>style.visibility</p:attrName>
                                        </p:attrNameLst>
                                      </p:cBhvr>
                                      <p:to>
                                        <p:strVal val="hidden"/>
                                      </p:to>
                                    </p:se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HMAC: API Key storage</a:t>
            </a:r>
          </a:p>
        </p:txBody>
      </p:sp>
      <p:sp>
        <p:nvSpPr>
          <p:cNvPr id="3" name="Content Placeholder 2"/>
          <p:cNvSpPr>
            <a:spLocks noGrp="1"/>
          </p:cNvSpPr>
          <p:nvPr>
            <p:ph idx="1"/>
          </p:nvPr>
        </p:nvSpPr>
        <p:spPr>
          <a:xfrm>
            <a:off x="838200" y="1928553"/>
            <a:ext cx="11215255" cy="4505498"/>
          </a:xfrm>
        </p:spPr>
        <p:txBody>
          <a:bodyPr>
            <a:noAutofit/>
          </a:bodyPr>
          <a:lstStyle/>
          <a:p>
            <a:r>
              <a:rPr lang="en-US" sz="4000" dirty="0"/>
              <a:t>Must be something app can retrieve in clear text</a:t>
            </a:r>
          </a:p>
          <a:p>
            <a:endParaRPr lang="en-US" sz="4000" dirty="0"/>
          </a:p>
          <a:p>
            <a:r>
              <a:rPr lang="en-US" sz="4000" dirty="0"/>
              <a:t>Add expiration timeout if necessary</a:t>
            </a:r>
            <a:endParaRPr lang="en-US" sz="3600" dirty="0"/>
          </a:p>
          <a:p>
            <a:endParaRPr lang="en-US" sz="4000" dirty="0"/>
          </a:p>
          <a:p>
            <a:endParaRPr lang="en-US" sz="4000" dirty="0"/>
          </a:p>
          <a:p>
            <a:endParaRPr lang="en-US" sz="4000" dirty="0"/>
          </a:p>
          <a:p>
            <a:endParaRPr lang="en-US" sz="4000" dirty="0"/>
          </a:p>
          <a:p>
            <a:pPr lvl="1"/>
            <a:endParaRPr lang="en-US" sz="3600" dirty="0"/>
          </a:p>
          <a:p>
            <a:endParaRPr lang="en-US" sz="4000" dirty="0"/>
          </a:p>
        </p:txBody>
      </p:sp>
    </p:spTree>
    <p:extLst>
      <p:ext uri="{BB962C8B-B14F-4D97-AF65-F5344CB8AC3E}">
        <p14:creationId xmlns:p14="http://schemas.microsoft.com/office/powerpoint/2010/main" val="128421356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idebar BG">
            <a:extLst>
              <a:ext uri="{FF2B5EF4-FFF2-40B4-BE49-F238E27FC236}">
                <a16:creationId xmlns:a16="http://schemas.microsoft.com/office/drawing/2014/main" id="{5ADED9B9-E281-4C70-A7D3-FAC31FC4D471}"/>
              </a:ext>
            </a:extLst>
          </p:cNvPr>
          <p:cNvSpPr/>
          <p:nvPr/>
        </p:nvSpPr>
        <p:spPr>
          <a:xfrm>
            <a:off x="-16328" y="0"/>
            <a:ext cx="3538728" cy="6858000"/>
          </a:xfrm>
          <a:prstGeom prst="rect">
            <a:avLst/>
          </a:prstGeom>
          <a:solidFill>
            <a:schemeClr val="tx2">
              <a:lumMod val="75000"/>
            </a:schemeClr>
          </a:solidFill>
          <a:ln>
            <a:solidFill>
              <a:srgbClr val="0139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idebar">
            <a:extLst>
              <a:ext uri="{FF2B5EF4-FFF2-40B4-BE49-F238E27FC236}">
                <a16:creationId xmlns:a16="http://schemas.microsoft.com/office/drawing/2014/main" id="{87D4718A-87BF-494F-A7D7-223574DC883F}"/>
              </a:ext>
            </a:extLst>
          </p:cNvPr>
          <p:cNvSpPr txBox="1"/>
          <p:nvPr/>
        </p:nvSpPr>
        <p:spPr>
          <a:xfrm>
            <a:off x="-16328" y="335845"/>
            <a:ext cx="3538728" cy="6186309"/>
          </a:xfrm>
          <a:prstGeom prst="rect">
            <a:avLst/>
          </a:prstGeom>
          <a:noFill/>
        </p:spPr>
        <p:txBody>
          <a:bodyPr wrap="square" rtlCol="0">
            <a:spAutoFit/>
          </a:bodyPr>
          <a:lstStyle/>
          <a:p>
            <a:r>
              <a:rPr lang="en-US" sz="3600" dirty="0">
                <a:solidFill>
                  <a:srgbClr val="747272"/>
                </a:solidFill>
                <a:latin typeface="Corbel" panose="020B0503020204020204" pitchFamily="34" charset="0"/>
              </a:rPr>
              <a:t>Client Certificates</a:t>
            </a:r>
          </a:p>
          <a:p>
            <a:r>
              <a:rPr lang="en-US" sz="3600" dirty="0">
                <a:solidFill>
                  <a:srgbClr val="747272"/>
                </a:solidFill>
                <a:latin typeface="Corbel" panose="020B0503020204020204" pitchFamily="34" charset="0"/>
              </a:rPr>
              <a:t>Basic Auth</a:t>
            </a:r>
          </a:p>
          <a:p>
            <a:r>
              <a:rPr lang="en-US" sz="3600" dirty="0">
                <a:solidFill>
                  <a:srgbClr val="747272"/>
                </a:solidFill>
                <a:latin typeface="Corbel" panose="020B0503020204020204" pitchFamily="34" charset="0"/>
              </a:rPr>
              <a:t>Digest Auth</a:t>
            </a:r>
          </a:p>
          <a:p>
            <a:r>
              <a:rPr lang="en-US" sz="3600" u="sng" dirty="0">
                <a:solidFill>
                  <a:schemeClr val="bg1"/>
                </a:solidFill>
                <a:latin typeface="Corbel" panose="020B0503020204020204" pitchFamily="34" charset="0"/>
              </a:rPr>
              <a:t>API Keys</a:t>
            </a:r>
          </a:p>
          <a:p>
            <a:r>
              <a:rPr lang="en-US" sz="3600" dirty="0">
                <a:solidFill>
                  <a:srgbClr val="747272"/>
                </a:solidFill>
                <a:latin typeface="Corbel" panose="020B0503020204020204" pitchFamily="34" charset="0"/>
              </a:rPr>
              <a:t>JWT</a:t>
            </a:r>
          </a:p>
          <a:p>
            <a:r>
              <a:rPr lang="en-US" sz="3600" dirty="0">
                <a:solidFill>
                  <a:srgbClr val="747272"/>
                </a:solidFill>
                <a:latin typeface="Corbel" panose="020B0503020204020204" pitchFamily="34" charset="0"/>
              </a:rPr>
              <a:t>OAuth 1.0</a:t>
            </a:r>
          </a:p>
          <a:p>
            <a:r>
              <a:rPr lang="en-US" sz="3600" dirty="0">
                <a:solidFill>
                  <a:srgbClr val="747272"/>
                </a:solidFill>
                <a:latin typeface="Corbel" panose="020B0503020204020204" pitchFamily="34" charset="0"/>
              </a:rPr>
              <a:t>OAuth 2.0</a:t>
            </a:r>
          </a:p>
          <a:p>
            <a:r>
              <a:rPr lang="en-US" sz="3600" dirty="0">
                <a:solidFill>
                  <a:srgbClr val="747272"/>
                </a:solidFill>
                <a:latin typeface="Corbel" panose="020B0503020204020204" pitchFamily="34" charset="0"/>
              </a:rPr>
              <a:t>OpenID Connect</a:t>
            </a:r>
          </a:p>
          <a:p>
            <a:r>
              <a:rPr lang="en-US" sz="3600" dirty="0">
                <a:solidFill>
                  <a:srgbClr val="747272"/>
                </a:solidFill>
                <a:latin typeface="Corbel" panose="020B0503020204020204" pitchFamily="34" charset="0"/>
              </a:rPr>
              <a:t>AWS Cognito</a:t>
            </a:r>
          </a:p>
          <a:p>
            <a:r>
              <a:rPr lang="en-US" sz="3600" dirty="0">
                <a:solidFill>
                  <a:srgbClr val="747272"/>
                </a:solidFill>
                <a:latin typeface="Corbel" panose="020B0503020204020204" pitchFamily="34" charset="0"/>
              </a:rPr>
              <a:t>SAML</a:t>
            </a:r>
          </a:p>
          <a:p>
            <a:r>
              <a:rPr lang="en-US" sz="3600" dirty="0">
                <a:solidFill>
                  <a:srgbClr val="747272"/>
                </a:solidFill>
                <a:latin typeface="Corbel" panose="020B0503020204020204" pitchFamily="34" charset="0"/>
              </a:rPr>
              <a:t>WS-Security</a:t>
            </a:r>
          </a:p>
        </p:txBody>
      </p:sp>
      <p:sp>
        <p:nvSpPr>
          <p:cNvPr id="14" name="Title">
            <a:extLst>
              <a:ext uri="{FF2B5EF4-FFF2-40B4-BE49-F238E27FC236}">
                <a16:creationId xmlns:a16="http://schemas.microsoft.com/office/drawing/2014/main" id="{A1E4DD1B-DB0C-479F-88FF-F4BCCD7CA92C}"/>
              </a:ext>
            </a:extLst>
          </p:cNvPr>
          <p:cNvSpPr>
            <a:spLocks noGrp="1"/>
          </p:cNvSpPr>
          <p:nvPr>
            <p:ph idx="1"/>
          </p:nvPr>
        </p:nvSpPr>
        <p:spPr>
          <a:xfrm>
            <a:off x="3703205" y="356896"/>
            <a:ext cx="8350250" cy="794707"/>
          </a:xfrm>
        </p:spPr>
        <p:txBody>
          <a:bodyPr>
            <a:noAutofit/>
          </a:bodyPr>
          <a:lstStyle/>
          <a:p>
            <a:pPr marL="0" indent="0">
              <a:buNone/>
            </a:pPr>
            <a:r>
              <a:rPr lang="en-US" sz="3200" dirty="0">
                <a:solidFill>
                  <a:srgbClr val="333F50"/>
                </a:solidFill>
              </a:rPr>
              <a:t>API Keys as </a:t>
            </a:r>
            <a:r>
              <a:rPr lang="en-US" sz="3200" b="1" dirty="0">
                <a:solidFill>
                  <a:srgbClr val="333F50"/>
                </a:solidFill>
              </a:rPr>
              <a:t>cryptographic keys (HMAC)</a:t>
            </a:r>
            <a:r>
              <a:rPr lang="en-US" sz="3200" dirty="0">
                <a:solidFill>
                  <a:srgbClr val="333F50"/>
                </a:solidFill>
              </a:rPr>
              <a:t>…</a:t>
            </a:r>
          </a:p>
        </p:txBody>
      </p:sp>
      <p:sp>
        <p:nvSpPr>
          <p:cNvPr id="7" name="Content Placeholder 2">
            <a:extLst>
              <a:ext uri="{FF2B5EF4-FFF2-40B4-BE49-F238E27FC236}">
                <a16:creationId xmlns:a16="http://schemas.microsoft.com/office/drawing/2014/main" id="{E3499287-8E3E-4F5A-8963-C0C77026A57E}"/>
              </a:ext>
            </a:extLst>
          </p:cNvPr>
          <p:cNvSpPr txBox="1">
            <a:spLocks/>
          </p:cNvSpPr>
          <p:nvPr/>
        </p:nvSpPr>
        <p:spPr>
          <a:xfrm>
            <a:off x="3703205" y="4416031"/>
            <a:ext cx="8350250" cy="244196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000" kern="1200" baseline="0">
                <a:solidFill>
                  <a:srgbClr val="013947"/>
                </a:solidFill>
                <a:latin typeface="Corbel" panose="020B05030202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600" kern="1200" baseline="0">
                <a:solidFill>
                  <a:srgbClr val="013947"/>
                </a:solidFill>
                <a:latin typeface="Corbel" panose="020B0503020204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baseline="0">
                <a:solidFill>
                  <a:srgbClr val="013947"/>
                </a:solidFill>
                <a:latin typeface="Corbel" panose="020B0503020204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baseline="0">
                <a:solidFill>
                  <a:srgbClr val="013947"/>
                </a:solidFill>
                <a:latin typeface="Corbel" panose="020B0503020204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baseline="0">
                <a:solidFill>
                  <a:srgbClr val="013947"/>
                </a:solidFill>
                <a:latin typeface="Corbel" panose="020B05030202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dirty="0">
                <a:solidFill>
                  <a:srgbClr val="333F50"/>
                </a:solidFill>
              </a:rPr>
              <a:t>Key must be something app can retrieve in </a:t>
            </a:r>
            <a:r>
              <a:rPr lang="en-US" sz="3200" b="1" dirty="0">
                <a:solidFill>
                  <a:srgbClr val="333F50"/>
                </a:solidFill>
              </a:rPr>
              <a:t>clear text</a:t>
            </a:r>
          </a:p>
          <a:p>
            <a:endParaRPr lang="en-US" sz="3200" dirty="0">
              <a:solidFill>
                <a:srgbClr val="333F50"/>
              </a:solidFill>
            </a:endParaRPr>
          </a:p>
          <a:p>
            <a:r>
              <a:rPr lang="en-US" sz="3200" dirty="0">
                <a:solidFill>
                  <a:srgbClr val="333F50"/>
                </a:solidFill>
              </a:rPr>
              <a:t>Add expiration timeout if necessary</a:t>
            </a:r>
          </a:p>
        </p:txBody>
      </p:sp>
      <p:pic>
        <p:nvPicPr>
          <p:cNvPr id="10" name="Picture 9">
            <a:extLst>
              <a:ext uri="{FF2B5EF4-FFF2-40B4-BE49-F238E27FC236}">
                <a16:creationId xmlns:a16="http://schemas.microsoft.com/office/drawing/2014/main" id="{77842654-787D-4A70-AEC8-5B0C362EAA2E}"/>
              </a:ext>
            </a:extLst>
          </p:cNvPr>
          <p:cNvPicPr>
            <a:picLocks noChangeAspect="1"/>
          </p:cNvPicPr>
          <p:nvPr/>
        </p:nvPicPr>
        <p:blipFill>
          <a:blip r:embed="rId3"/>
          <a:stretch>
            <a:fillRect/>
          </a:stretch>
        </p:blipFill>
        <p:spPr>
          <a:xfrm>
            <a:off x="3703205" y="1754859"/>
            <a:ext cx="8350250" cy="2080437"/>
          </a:xfrm>
          <a:prstGeom prst="rect">
            <a:avLst/>
          </a:prstGeom>
        </p:spPr>
      </p:pic>
    </p:spTree>
    <p:extLst>
      <p:ext uri="{BB962C8B-B14F-4D97-AF65-F5344CB8AC3E}">
        <p14:creationId xmlns:p14="http://schemas.microsoft.com/office/powerpoint/2010/main" val="29781833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05934" y="2380192"/>
            <a:ext cx="10515600" cy="1325563"/>
          </a:xfrm>
        </p:spPr>
        <p:txBody>
          <a:bodyPr>
            <a:normAutofit/>
          </a:bodyPr>
          <a:lstStyle/>
          <a:p>
            <a:pPr algn="ctr"/>
            <a:r>
              <a:rPr lang="en-US" sz="4800" dirty="0"/>
              <a:t>This is not “getting started with &lt;foo&gt;”</a:t>
            </a:r>
          </a:p>
        </p:txBody>
      </p:sp>
      <p:grpSp>
        <p:nvGrpSpPr>
          <p:cNvPr id="3" name="Group 2">
            <a:extLst>
              <a:ext uri="{FF2B5EF4-FFF2-40B4-BE49-F238E27FC236}">
                <a16:creationId xmlns:a16="http://schemas.microsoft.com/office/drawing/2014/main" id="{63A7301F-A7DD-49E0-AA6F-370CE07F800B}"/>
              </a:ext>
            </a:extLst>
          </p:cNvPr>
          <p:cNvGrpSpPr/>
          <p:nvPr/>
        </p:nvGrpSpPr>
        <p:grpSpPr>
          <a:xfrm>
            <a:off x="736141" y="4541951"/>
            <a:ext cx="1870484" cy="2318639"/>
            <a:chOff x="170623" y="1878937"/>
            <a:chExt cx="1557350" cy="1930480"/>
          </a:xfrm>
          <a:solidFill>
            <a:srgbClr val="0070C0"/>
          </a:solidFill>
        </p:grpSpPr>
        <p:grpSp>
          <p:nvGrpSpPr>
            <p:cNvPr id="4" name="Group 3">
              <a:extLst>
                <a:ext uri="{FF2B5EF4-FFF2-40B4-BE49-F238E27FC236}">
                  <a16:creationId xmlns:a16="http://schemas.microsoft.com/office/drawing/2014/main" id="{C255E17E-55F8-4314-9994-22F8F831C948}"/>
                </a:ext>
              </a:extLst>
            </p:cNvPr>
            <p:cNvGrpSpPr/>
            <p:nvPr/>
          </p:nvGrpSpPr>
          <p:grpSpPr>
            <a:xfrm>
              <a:off x="170623" y="1878937"/>
              <a:ext cx="1557350" cy="1930480"/>
              <a:chOff x="1401763" y="4727575"/>
              <a:chExt cx="1716088" cy="2127250"/>
            </a:xfrm>
            <a:grpFill/>
          </p:grpSpPr>
          <p:sp>
            <p:nvSpPr>
              <p:cNvPr id="6" name="Freeform 10">
                <a:extLst>
                  <a:ext uri="{FF2B5EF4-FFF2-40B4-BE49-F238E27FC236}">
                    <a16:creationId xmlns:a16="http://schemas.microsoft.com/office/drawing/2014/main" id="{8F6FCC78-0D62-4D0A-A7CC-EF15D44F2FFC}"/>
                  </a:ext>
                </a:extLst>
              </p:cNvPr>
              <p:cNvSpPr>
                <a:spLocks noEditPoints="1"/>
              </p:cNvSpPr>
              <p:nvPr/>
            </p:nvSpPr>
            <p:spPr bwMode="auto">
              <a:xfrm>
                <a:off x="1401763" y="4727575"/>
                <a:ext cx="1716088" cy="2127250"/>
              </a:xfrm>
              <a:custGeom>
                <a:avLst/>
                <a:gdLst>
                  <a:gd name="T0" fmla="*/ 237 w 529"/>
                  <a:gd name="T1" fmla="*/ 656 h 656"/>
                  <a:gd name="T2" fmla="*/ 234 w 529"/>
                  <a:gd name="T3" fmla="*/ 653 h 656"/>
                  <a:gd name="T4" fmla="*/ 265 w 529"/>
                  <a:gd name="T5" fmla="*/ 432 h 656"/>
                  <a:gd name="T6" fmla="*/ 251 w 529"/>
                  <a:gd name="T7" fmla="*/ 410 h 656"/>
                  <a:gd name="T8" fmla="*/ 273 w 529"/>
                  <a:gd name="T9" fmla="*/ 386 h 656"/>
                  <a:gd name="T10" fmla="*/ 188 w 529"/>
                  <a:gd name="T11" fmla="*/ 341 h 656"/>
                  <a:gd name="T12" fmla="*/ 192 w 529"/>
                  <a:gd name="T13" fmla="*/ 300 h 656"/>
                  <a:gd name="T14" fmla="*/ 269 w 529"/>
                  <a:gd name="T15" fmla="*/ 329 h 656"/>
                  <a:gd name="T16" fmla="*/ 339 w 529"/>
                  <a:gd name="T17" fmla="*/ 302 h 656"/>
                  <a:gd name="T18" fmla="*/ 344 w 529"/>
                  <a:gd name="T19" fmla="*/ 335 h 656"/>
                  <a:gd name="T20" fmla="*/ 275 w 529"/>
                  <a:gd name="T21" fmla="*/ 387 h 656"/>
                  <a:gd name="T22" fmla="*/ 296 w 529"/>
                  <a:gd name="T23" fmla="*/ 411 h 656"/>
                  <a:gd name="T24" fmla="*/ 283 w 529"/>
                  <a:gd name="T25" fmla="*/ 433 h 656"/>
                  <a:gd name="T26" fmla="*/ 308 w 529"/>
                  <a:gd name="T27" fmla="*/ 653 h 656"/>
                  <a:gd name="T28" fmla="*/ 306 w 529"/>
                  <a:gd name="T29" fmla="*/ 656 h 656"/>
                  <a:gd name="T30" fmla="*/ 526 w 529"/>
                  <a:gd name="T31" fmla="*/ 656 h 656"/>
                  <a:gd name="T32" fmla="*/ 526 w 529"/>
                  <a:gd name="T33" fmla="*/ 529 h 656"/>
                  <a:gd name="T34" fmla="*/ 515 w 529"/>
                  <a:gd name="T35" fmla="*/ 438 h 656"/>
                  <a:gd name="T36" fmla="*/ 425 w 529"/>
                  <a:gd name="T37" fmla="*/ 376 h 656"/>
                  <a:gd name="T38" fmla="*/ 355 w 529"/>
                  <a:gd name="T39" fmla="*/ 336 h 656"/>
                  <a:gd name="T40" fmla="*/ 350 w 529"/>
                  <a:gd name="T41" fmla="*/ 291 h 656"/>
                  <a:gd name="T42" fmla="*/ 349 w 529"/>
                  <a:gd name="T43" fmla="*/ 291 h 656"/>
                  <a:gd name="T44" fmla="*/ 382 w 529"/>
                  <a:gd name="T45" fmla="*/ 154 h 656"/>
                  <a:gd name="T46" fmla="*/ 361 w 529"/>
                  <a:gd name="T47" fmla="*/ 42 h 656"/>
                  <a:gd name="T48" fmla="*/ 148 w 529"/>
                  <a:gd name="T49" fmla="*/ 50 h 656"/>
                  <a:gd name="T50" fmla="*/ 135 w 529"/>
                  <a:gd name="T51" fmla="*/ 130 h 656"/>
                  <a:gd name="T52" fmla="*/ 141 w 529"/>
                  <a:gd name="T53" fmla="*/ 147 h 656"/>
                  <a:gd name="T54" fmla="*/ 141 w 529"/>
                  <a:gd name="T55" fmla="*/ 156 h 656"/>
                  <a:gd name="T56" fmla="*/ 180 w 529"/>
                  <a:gd name="T57" fmla="*/ 287 h 656"/>
                  <a:gd name="T58" fmla="*/ 176 w 529"/>
                  <a:gd name="T59" fmla="*/ 344 h 656"/>
                  <a:gd name="T60" fmla="*/ 75 w 529"/>
                  <a:gd name="T61" fmla="*/ 386 h 656"/>
                  <a:gd name="T62" fmla="*/ 2 w 529"/>
                  <a:gd name="T63" fmla="*/ 516 h 656"/>
                  <a:gd name="T64" fmla="*/ 2 w 529"/>
                  <a:gd name="T65" fmla="*/ 528 h 656"/>
                  <a:gd name="T66" fmla="*/ 2 w 529"/>
                  <a:gd name="T67" fmla="*/ 528 h 656"/>
                  <a:gd name="T68" fmla="*/ 2 w 529"/>
                  <a:gd name="T69" fmla="*/ 533 h 656"/>
                  <a:gd name="T70" fmla="*/ 2 w 529"/>
                  <a:gd name="T71" fmla="*/ 536 h 656"/>
                  <a:gd name="T72" fmla="*/ 2 w 529"/>
                  <a:gd name="T73" fmla="*/ 656 h 656"/>
                  <a:gd name="T74" fmla="*/ 237 w 529"/>
                  <a:gd name="T75" fmla="*/ 656 h 656"/>
                  <a:gd name="T76" fmla="*/ 152 w 529"/>
                  <a:gd name="T77" fmla="*/ 178 h 656"/>
                  <a:gd name="T78" fmla="*/ 168 w 529"/>
                  <a:gd name="T79" fmla="*/ 109 h 656"/>
                  <a:gd name="T80" fmla="*/ 258 w 529"/>
                  <a:gd name="T81" fmla="*/ 138 h 656"/>
                  <a:gd name="T82" fmla="*/ 358 w 529"/>
                  <a:gd name="T83" fmla="*/ 101 h 656"/>
                  <a:gd name="T84" fmla="*/ 371 w 529"/>
                  <a:gd name="T85" fmla="*/ 143 h 656"/>
                  <a:gd name="T86" fmla="*/ 336 w 529"/>
                  <a:gd name="T87" fmla="*/ 291 h 656"/>
                  <a:gd name="T88" fmla="*/ 269 w 529"/>
                  <a:gd name="T89" fmla="*/ 319 h 656"/>
                  <a:gd name="T90" fmla="*/ 195 w 529"/>
                  <a:gd name="T91" fmla="*/ 289 h 656"/>
                  <a:gd name="T92" fmla="*/ 152 w 529"/>
                  <a:gd name="T93" fmla="*/ 178 h 6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9" h="656">
                    <a:moveTo>
                      <a:pt x="237" y="656"/>
                    </a:moveTo>
                    <a:cubicBezTo>
                      <a:pt x="234" y="653"/>
                      <a:pt x="234" y="653"/>
                      <a:pt x="234" y="653"/>
                    </a:cubicBezTo>
                    <a:cubicBezTo>
                      <a:pt x="265" y="432"/>
                      <a:pt x="265" y="432"/>
                      <a:pt x="265" y="432"/>
                    </a:cubicBezTo>
                    <a:cubicBezTo>
                      <a:pt x="251" y="410"/>
                      <a:pt x="251" y="410"/>
                      <a:pt x="251" y="410"/>
                    </a:cubicBezTo>
                    <a:cubicBezTo>
                      <a:pt x="273" y="386"/>
                      <a:pt x="273" y="386"/>
                      <a:pt x="273" y="386"/>
                    </a:cubicBezTo>
                    <a:cubicBezTo>
                      <a:pt x="188" y="341"/>
                      <a:pt x="188" y="341"/>
                      <a:pt x="188" y="341"/>
                    </a:cubicBezTo>
                    <a:cubicBezTo>
                      <a:pt x="193" y="328"/>
                      <a:pt x="193" y="312"/>
                      <a:pt x="192" y="300"/>
                    </a:cubicBezTo>
                    <a:cubicBezTo>
                      <a:pt x="212" y="319"/>
                      <a:pt x="238" y="329"/>
                      <a:pt x="269" y="329"/>
                    </a:cubicBezTo>
                    <a:cubicBezTo>
                      <a:pt x="297" y="329"/>
                      <a:pt x="321" y="320"/>
                      <a:pt x="339" y="302"/>
                    </a:cubicBezTo>
                    <a:cubicBezTo>
                      <a:pt x="339" y="315"/>
                      <a:pt x="341" y="326"/>
                      <a:pt x="344" y="335"/>
                    </a:cubicBezTo>
                    <a:cubicBezTo>
                      <a:pt x="275" y="387"/>
                      <a:pt x="275" y="387"/>
                      <a:pt x="275" y="387"/>
                    </a:cubicBezTo>
                    <a:cubicBezTo>
                      <a:pt x="296" y="411"/>
                      <a:pt x="296" y="411"/>
                      <a:pt x="296" y="411"/>
                    </a:cubicBezTo>
                    <a:cubicBezTo>
                      <a:pt x="283" y="433"/>
                      <a:pt x="283" y="433"/>
                      <a:pt x="283" y="433"/>
                    </a:cubicBezTo>
                    <a:cubicBezTo>
                      <a:pt x="308" y="653"/>
                      <a:pt x="308" y="653"/>
                      <a:pt x="308" y="653"/>
                    </a:cubicBezTo>
                    <a:cubicBezTo>
                      <a:pt x="306" y="656"/>
                      <a:pt x="306" y="656"/>
                      <a:pt x="306" y="656"/>
                    </a:cubicBezTo>
                    <a:cubicBezTo>
                      <a:pt x="526" y="656"/>
                      <a:pt x="526" y="656"/>
                      <a:pt x="526" y="656"/>
                    </a:cubicBezTo>
                    <a:cubicBezTo>
                      <a:pt x="526" y="529"/>
                      <a:pt x="526" y="529"/>
                      <a:pt x="526" y="529"/>
                    </a:cubicBezTo>
                    <a:cubicBezTo>
                      <a:pt x="529" y="506"/>
                      <a:pt x="529" y="472"/>
                      <a:pt x="515" y="438"/>
                    </a:cubicBezTo>
                    <a:cubicBezTo>
                      <a:pt x="505" y="416"/>
                      <a:pt x="473" y="399"/>
                      <a:pt x="425" y="376"/>
                    </a:cubicBezTo>
                    <a:cubicBezTo>
                      <a:pt x="405" y="365"/>
                      <a:pt x="371" y="345"/>
                      <a:pt x="355" y="336"/>
                    </a:cubicBezTo>
                    <a:cubicBezTo>
                      <a:pt x="350" y="327"/>
                      <a:pt x="348" y="312"/>
                      <a:pt x="350" y="291"/>
                    </a:cubicBezTo>
                    <a:cubicBezTo>
                      <a:pt x="349" y="291"/>
                      <a:pt x="349" y="291"/>
                      <a:pt x="349" y="291"/>
                    </a:cubicBezTo>
                    <a:cubicBezTo>
                      <a:pt x="381" y="249"/>
                      <a:pt x="383" y="184"/>
                      <a:pt x="382" y="154"/>
                    </a:cubicBezTo>
                    <a:cubicBezTo>
                      <a:pt x="389" y="102"/>
                      <a:pt x="396" y="71"/>
                      <a:pt x="361" y="42"/>
                    </a:cubicBezTo>
                    <a:cubicBezTo>
                      <a:pt x="311" y="1"/>
                      <a:pt x="188" y="0"/>
                      <a:pt x="148" y="50"/>
                    </a:cubicBezTo>
                    <a:cubicBezTo>
                      <a:pt x="128" y="75"/>
                      <a:pt x="123" y="93"/>
                      <a:pt x="135" y="130"/>
                    </a:cubicBezTo>
                    <a:cubicBezTo>
                      <a:pt x="137" y="136"/>
                      <a:pt x="139" y="142"/>
                      <a:pt x="141" y="147"/>
                    </a:cubicBezTo>
                    <a:cubicBezTo>
                      <a:pt x="141" y="150"/>
                      <a:pt x="141" y="153"/>
                      <a:pt x="141" y="156"/>
                    </a:cubicBezTo>
                    <a:cubicBezTo>
                      <a:pt x="141" y="160"/>
                      <a:pt x="140" y="237"/>
                      <a:pt x="180" y="287"/>
                    </a:cubicBezTo>
                    <a:cubicBezTo>
                      <a:pt x="181" y="293"/>
                      <a:pt x="187" y="326"/>
                      <a:pt x="176" y="344"/>
                    </a:cubicBezTo>
                    <a:cubicBezTo>
                      <a:pt x="156" y="352"/>
                      <a:pt x="109" y="373"/>
                      <a:pt x="75" y="386"/>
                    </a:cubicBezTo>
                    <a:cubicBezTo>
                      <a:pt x="30" y="403"/>
                      <a:pt x="0" y="427"/>
                      <a:pt x="2" y="516"/>
                    </a:cubicBezTo>
                    <a:cubicBezTo>
                      <a:pt x="2" y="520"/>
                      <a:pt x="2" y="524"/>
                      <a:pt x="2" y="528"/>
                    </a:cubicBezTo>
                    <a:cubicBezTo>
                      <a:pt x="2" y="528"/>
                      <a:pt x="2" y="528"/>
                      <a:pt x="2" y="528"/>
                    </a:cubicBezTo>
                    <a:cubicBezTo>
                      <a:pt x="2" y="533"/>
                      <a:pt x="2" y="533"/>
                      <a:pt x="2" y="533"/>
                    </a:cubicBezTo>
                    <a:cubicBezTo>
                      <a:pt x="2" y="534"/>
                      <a:pt x="2" y="535"/>
                      <a:pt x="2" y="536"/>
                    </a:cubicBezTo>
                    <a:cubicBezTo>
                      <a:pt x="2" y="656"/>
                      <a:pt x="2" y="656"/>
                      <a:pt x="2" y="656"/>
                    </a:cubicBezTo>
                    <a:lnTo>
                      <a:pt x="237" y="656"/>
                    </a:lnTo>
                    <a:close/>
                    <a:moveTo>
                      <a:pt x="152" y="178"/>
                    </a:moveTo>
                    <a:cubicBezTo>
                      <a:pt x="156" y="147"/>
                      <a:pt x="167" y="117"/>
                      <a:pt x="168" y="109"/>
                    </a:cubicBezTo>
                    <a:cubicBezTo>
                      <a:pt x="173" y="116"/>
                      <a:pt x="202" y="138"/>
                      <a:pt x="258" y="138"/>
                    </a:cubicBezTo>
                    <a:cubicBezTo>
                      <a:pt x="323" y="138"/>
                      <a:pt x="358" y="101"/>
                      <a:pt x="358" y="101"/>
                    </a:cubicBezTo>
                    <a:cubicBezTo>
                      <a:pt x="358" y="101"/>
                      <a:pt x="365" y="119"/>
                      <a:pt x="371" y="143"/>
                    </a:cubicBezTo>
                    <a:cubicBezTo>
                      <a:pt x="372" y="160"/>
                      <a:pt x="376" y="246"/>
                      <a:pt x="336" y="291"/>
                    </a:cubicBezTo>
                    <a:cubicBezTo>
                      <a:pt x="319" y="309"/>
                      <a:pt x="296" y="319"/>
                      <a:pt x="269" y="319"/>
                    </a:cubicBezTo>
                    <a:cubicBezTo>
                      <a:pt x="239" y="319"/>
                      <a:pt x="214" y="309"/>
                      <a:pt x="195" y="289"/>
                    </a:cubicBezTo>
                    <a:cubicBezTo>
                      <a:pt x="164" y="257"/>
                      <a:pt x="155" y="207"/>
                      <a:pt x="152" y="178"/>
                    </a:cubicBezTo>
                    <a:close/>
                  </a:path>
                </a:pathLst>
              </a:custGeom>
              <a:grpFill/>
              <a:ln>
                <a:noFill/>
              </a:ln>
            </p:spPr>
            <p:txBody>
              <a:bodyPr vert="horz" wrap="square" lIns="68580" tIns="34290" rIns="68580" bIns="3429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sz="1800" dirty="0">
                  <a:solidFill>
                    <a:schemeClr val="bg1"/>
                  </a:solidFill>
                </a:endParaRPr>
              </a:p>
            </p:txBody>
          </p:sp>
          <p:sp>
            <p:nvSpPr>
              <p:cNvPr id="7" name="Freeform 11">
                <a:extLst>
                  <a:ext uri="{FF2B5EF4-FFF2-40B4-BE49-F238E27FC236}">
                    <a16:creationId xmlns:a16="http://schemas.microsoft.com/office/drawing/2014/main" id="{10A1C154-682E-478F-BA74-2CDEB15B6E8D}"/>
                  </a:ext>
                </a:extLst>
              </p:cNvPr>
              <p:cNvSpPr>
                <a:spLocks/>
              </p:cNvSpPr>
              <p:nvPr/>
            </p:nvSpPr>
            <p:spPr bwMode="auto">
              <a:xfrm>
                <a:off x="2109788" y="5561013"/>
                <a:ext cx="311150" cy="93663"/>
              </a:xfrm>
              <a:custGeom>
                <a:avLst/>
                <a:gdLst>
                  <a:gd name="T0" fmla="*/ 48 w 96"/>
                  <a:gd name="T1" fmla="*/ 9 h 29"/>
                  <a:gd name="T2" fmla="*/ 17 w 96"/>
                  <a:gd name="T3" fmla="*/ 12 h 29"/>
                  <a:gd name="T4" fmla="*/ 0 w 96"/>
                  <a:gd name="T5" fmla="*/ 20 h 29"/>
                  <a:gd name="T6" fmla="*/ 49 w 96"/>
                  <a:gd name="T7" fmla="*/ 19 h 29"/>
                  <a:gd name="T8" fmla="*/ 96 w 96"/>
                  <a:gd name="T9" fmla="*/ 25 h 29"/>
                  <a:gd name="T10" fmla="*/ 76 w 96"/>
                  <a:gd name="T11" fmla="*/ 13 h 29"/>
                  <a:gd name="T12" fmla="*/ 48 w 96"/>
                  <a:gd name="T13" fmla="*/ 9 h 29"/>
                </a:gdLst>
                <a:ahLst/>
                <a:cxnLst>
                  <a:cxn ang="0">
                    <a:pos x="T0" y="T1"/>
                  </a:cxn>
                  <a:cxn ang="0">
                    <a:pos x="T2" y="T3"/>
                  </a:cxn>
                  <a:cxn ang="0">
                    <a:pos x="T4" y="T5"/>
                  </a:cxn>
                  <a:cxn ang="0">
                    <a:pos x="T6" y="T7"/>
                  </a:cxn>
                  <a:cxn ang="0">
                    <a:pos x="T8" y="T9"/>
                  </a:cxn>
                  <a:cxn ang="0">
                    <a:pos x="T10" y="T11"/>
                  </a:cxn>
                  <a:cxn ang="0">
                    <a:pos x="T12" y="T13"/>
                  </a:cxn>
                </a:cxnLst>
                <a:rect l="0" t="0" r="r" b="b"/>
                <a:pathLst>
                  <a:path w="96" h="29">
                    <a:moveTo>
                      <a:pt x="48" y="9"/>
                    </a:moveTo>
                    <a:cubicBezTo>
                      <a:pt x="48" y="9"/>
                      <a:pt x="31" y="0"/>
                      <a:pt x="17" y="12"/>
                    </a:cubicBezTo>
                    <a:cubicBezTo>
                      <a:pt x="8" y="20"/>
                      <a:pt x="0" y="20"/>
                      <a:pt x="0" y="20"/>
                    </a:cubicBezTo>
                    <a:cubicBezTo>
                      <a:pt x="0" y="20"/>
                      <a:pt x="34" y="29"/>
                      <a:pt x="49" y="19"/>
                    </a:cubicBezTo>
                    <a:cubicBezTo>
                      <a:pt x="62" y="27"/>
                      <a:pt x="96" y="25"/>
                      <a:pt x="96" y="25"/>
                    </a:cubicBezTo>
                    <a:cubicBezTo>
                      <a:pt x="96" y="25"/>
                      <a:pt x="83" y="17"/>
                      <a:pt x="76" y="13"/>
                    </a:cubicBezTo>
                    <a:cubicBezTo>
                      <a:pt x="70" y="9"/>
                      <a:pt x="60" y="3"/>
                      <a:pt x="48" y="9"/>
                    </a:cubicBezTo>
                    <a:close/>
                  </a:path>
                </a:pathLst>
              </a:custGeom>
              <a:grpFill/>
              <a:ln>
                <a:noFill/>
              </a:ln>
            </p:spPr>
            <p:txBody>
              <a:bodyPr vert="horz" wrap="square" lIns="68580" tIns="34290" rIns="68580" bIns="3429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sz="1800">
                  <a:solidFill>
                    <a:schemeClr val="bg1"/>
                  </a:solidFill>
                </a:endParaRPr>
              </a:p>
            </p:txBody>
          </p:sp>
          <p:sp>
            <p:nvSpPr>
              <p:cNvPr id="8" name="Freeform 12">
                <a:extLst>
                  <a:ext uri="{FF2B5EF4-FFF2-40B4-BE49-F238E27FC236}">
                    <a16:creationId xmlns:a16="http://schemas.microsoft.com/office/drawing/2014/main" id="{B91AA47F-7E79-455C-A3A9-A1BFD84E8ABE}"/>
                  </a:ext>
                </a:extLst>
              </p:cNvPr>
              <p:cNvSpPr>
                <a:spLocks noEditPoints="1"/>
              </p:cNvSpPr>
              <p:nvPr/>
            </p:nvSpPr>
            <p:spPr bwMode="auto">
              <a:xfrm>
                <a:off x="1985963" y="5237163"/>
                <a:ext cx="534988" cy="219075"/>
              </a:xfrm>
              <a:custGeom>
                <a:avLst/>
                <a:gdLst>
                  <a:gd name="T0" fmla="*/ 71 w 165"/>
                  <a:gd name="T1" fmla="*/ 34 h 68"/>
                  <a:gd name="T2" fmla="*/ 71 w 165"/>
                  <a:gd name="T3" fmla="*/ 33 h 68"/>
                  <a:gd name="T4" fmla="*/ 82 w 165"/>
                  <a:gd name="T5" fmla="*/ 30 h 68"/>
                  <a:gd name="T6" fmla="*/ 93 w 165"/>
                  <a:gd name="T7" fmla="*/ 33 h 68"/>
                  <a:gd name="T8" fmla="*/ 93 w 165"/>
                  <a:gd name="T9" fmla="*/ 34 h 68"/>
                  <a:gd name="T10" fmla="*/ 128 w 165"/>
                  <a:gd name="T11" fmla="*/ 68 h 68"/>
                  <a:gd name="T12" fmla="*/ 162 w 165"/>
                  <a:gd name="T13" fmla="*/ 38 h 68"/>
                  <a:gd name="T14" fmla="*/ 165 w 165"/>
                  <a:gd name="T15" fmla="*/ 33 h 68"/>
                  <a:gd name="T16" fmla="*/ 165 w 165"/>
                  <a:gd name="T17" fmla="*/ 29 h 68"/>
                  <a:gd name="T18" fmla="*/ 161 w 165"/>
                  <a:gd name="T19" fmla="*/ 23 h 68"/>
                  <a:gd name="T20" fmla="*/ 128 w 165"/>
                  <a:gd name="T21" fmla="*/ 0 h 68"/>
                  <a:gd name="T22" fmla="*/ 95 w 165"/>
                  <a:gd name="T23" fmla="*/ 22 h 68"/>
                  <a:gd name="T24" fmla="*/ 71 w 165"/>
                  <a:gd name="T25" fmla="*/ 21 h 68"/>
                  <a:gd name="T26" fmla="*/ 69 w 165"/>
                  <a:gd name="T27" fmla="*/ 22 h 68"/>
                  <a:gd name="T28" fmla="*/ 36 w 165"/>
                  <a:gd name="T29" fmla="*/ 0 h 68"/>
                  <a:gd name="T30" fmla="*/ 3 w 165"/>
                  <a:gd name="T31" fmla="*/ 24 h 68"/>
                  <a:gd name="T32" fmla="*/ 0 w 165"/>
                  <a:gd name="T33" fmla="*/ 29 h 68"/>
                  <a:gd name="T34" fmla="*/ 0 w 165"/>
                  <a:gd name="T35" fmla="*/ 33 h 68"/>
                  <a:gd name="T36" fmla="*/ 2 w 165"/>
                  <a:gd name="T37" fmla="*/ 37 h 68"/>
                  <a:gd name="T38" fmla="*/ 36 w 165"/>
                  <a:gd name="T39" fmla="*/ 68 h 68"/>
                  <a:gd name="T40" fmla="*/ 71 w 165"/>
                  <a:gd name="T41" fmla="*/ 34 h 68"/>
                  <a:gd name="T42" fmla="*/ 128 w 165"/>
                  <a:gd name="T43" fmla="*/ 6 h 68"/>
                  <a:gd name="T44" fmla="*/ 156 w 165"/>
                  <a:gd name="T45" fmla="*/ 34 h 68"/>
                  <a:gd name="T46" fmla="*/ 128 w 165"/>
                  <a:gd name="T47" fmla="*/ 62 h 68"/>
                  <a:gd name="T48" fmla="*/ 99 w 165"/>
                  <a:gd name="T49" fmla="*/ 34 h 68"/>
                  <a:gd name="T50" fmla="*/ 128 w 165"/>
                  <a:gd name="T51" fmla="*/ 6 h 68"/>
                  <a:gd name="T52" fmla="*/ 9 w 165"/>
                  <a:gd name="T53" fmla="*/ 34 h 68"/>
                  <a:gd name="T54" fmla="*/ 36 w 165"/>
                  <a:gd name="T55" fmla="*/ 7 h 68"/>
                  <a:gd name="T56" fmla="*/ 63 w 165"/>
                  <a:gd name="T57" fmla="*/ 34 h 68"/>
                  <a:gd name="T58" fmla="*/ 36 w 165"/>
                  <a:gd name="T59" fmla="*/ 61 h 68"/>
                  <a:gd name="T60" fmla="*/ 9 w 165"/>
                  <a:gd name="T61" fmla="*/ 34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65" h="68">
                    <a:moveTo>
                      <a:pt x="71" y="34"/>
                    </a:moveTo>
                    <a:cubicBezTo>
                      <a:pt x="71" y="34"/>
                      <a:pt x="71" y="33"/>
                      <a:pt x="71" y="33"/>
                    </a:cubicBezTo>
                    <a:cubicBezTo>
                      <a:pt x="73" y="30"/>
                      <a:pt x="78" y="30"/>
                      <a:pt x="82" y="30"/>
                    </a:cubicBezTo>
                    <a:cubicBezTo>
                      <a:pt x="86" y="30"/>
                      <a:pt x="90" y="30"/>
                      <a:pt x="93" y="33"/>
                    </a:cubicBezTo>
                    <a:cubicBezTo>
                      <a:pt x="93" y="33"/>
                      <a:pt x="93" y="34"/>
                      <a:pt x="93" y="34"/>
                    </a:cubicBezTo>
                    <a:cubicBezTo>
                      <a:pt x="93" y="53"/>
                      <a:pt x="109" y="68"/>
                      <a:pt x="128" y="68"/>
                    </a:cubicBezTo>
                    <a:cubicBezTo>
                      <a:pt x="145" y="68"/>
                      <a:pt x="160" y="55"/>
                      <a:pt x="162" y="38"/>
                    </a:cubicBezTo>
                    <a:cubicBezTo>
                      <a:pt x="164" y="37"/>
                      <a:pt x="165" y="35"/>
                      <a:pt x="165" y="33"/>
                    </a:cubicBezTo>
                    <a:cubicBezTo>
                      <a:pt x="165" y="29"/>
                      <a:pt x="165" y="29"/>
                      <a:pt x="165" y="29"/>
                    </a:cubicBezTo>
                    <a:cubicBezTo>
                      <a:pt x="165" y="26"/>
                      <a:pt x="163" y="24"/>
                      <a:pt x="161" y="23"/>
                    </a:cubicBezTo>
                    <a:cubicBezTo>
                      <a:pt x="156" y="9"/>
                      <a:pt x="143" y="0"/>
                      <a:pt x="128" y="0"/>
                    </a:cubicBezTo>
                    <a:cubicBezTo>
                      <a:pt x="113" y="0"/>
                      <a:pt x="100" y="9"/>
                      <a:pt x="95" y="22"/>
                    </a:cubicBezTo>
                    <a:cubicBezTo>
                      <a:pt x="85" y="18"/>
                      <a:pt x="77" y="19"/>
                      <a:pt x="71" y="21"/>
                    </a:cubicBezTo>
                    <a:cubicBezTo>
                      <a:pt x="70" y="21"/>
                      <a:pt x="69" y="21"/>
                      <a:pt x="69" y="22"/>
                    </a:cubicBezTo>
                    <a:cubicBezTo>
                      <a:pt x="64" y="9"/>
                      <a:pt x="51" y="0"/>
                      <a:pt x="36" y="0"/>
                    </a:cubicBezTo>
                    <a:cubicBezTo>
                      <a:pt x="21" y="0"/>
                      <a:pt x="8" y="10"/>
                      <a:pt x="3" y="24"/>
                    </a:cubicBezTo>
                    <a:cubicBezTo>
                      <a:pt x="1" y="25"/>
                      <a:pt x="0" y="27"/>
                      <a:pt x="0" y="29"/>
                    </a:cubicBezTo>
                    <a:cubicBezTo>
                      <a:pt x="0" y="33"/>
                      <a:pt x="0" y="33"/>
                      <a:pt x="0" y="33"/>
                    </a:cubicBezTo>
                    <a:cubicBezTo>
                      <a:pt x="0" y="35"/>
                      <a:pt x="1" y="36"/>
                      <a:pt x="2" y="37"/>
                    </a:cubicBezTo>
                    <a:cubicBezTo>
                      <a:pt x="4" y="55"/>
                      <a:pt x="18" y="68"/>
                      <a:pt x="36" y="68"/>
                    </a:cubicBezTo>
                    <a:cubicBezTo>
                      <a:pt x="55" y="68"/>
                      <a:pt x="71" y="53"/>
                      <a:pt x="71" y="34"/>
                    </a:cubicBezTo>
                    <a:close/>
                    <a:moveTo>
                      <a:pt x="128" y="6"/>
                    </a:moveTo>
                    <a:cubicBezTo>
                      <a:pt x="143" y="6"/>
                      <a:pt x="156" y="18"/>
                      <a:pt x="156" y="34"/>
                    </a:cubicBezTo>
                    <a:cubicBezTo>
                      <a:pt x="156" y="50"/>
                      <a:pt x="143" y="62"/>
                      <a:pt x="128" y="62"/>
                    </a:cubicBezTo>
                    <a:cubicBezTo>
                      <a:pt x="112" y="62"/>
                      <a:pt x="99" y="50"/>
                      <a:pt x="99" y="34"/>
                    </a:cubicBezTo>
                    <a:cubicBezTo>
                      <a:pt x="99" y="18"/>
                      <a:pt x="112" y="6"/>
                      <a:pt x="128" y="6"/>
                    </a:cubicBezTo>
                    <a:close/>
                    <a:moveTo>
                      <a:pt x="9" y="34"/>
                    </a:moveTo>
                    <a:cubicBezTo>
                      <a:pt x="9" y="19"/>
                      <a:pt x="21" y="7"/>
                      <a:pt x="36" y="7"/>
                    </a:cubicBezTo>
                    <a:cubicBezTo>
                      <a:pt x="51" y="7"/>
                      <a:pt x="63" y="19"/>
                      <a:pt x="63" y="34"/>
                    </a:cubicBezTo>
                    <a:cubicBezTo>
                      <a:pt x="63" y="49"/>
                      <a:pt x="51" y="61"/>
                      <a:pt x="36" y="61"/>
                    </a:cubicBezTo>
                    <a:cubicBezTo>
                      <a:pt x="21" y="61"/>
                      <a:pt x="9" y="49"/>
                      <a:pt x="9" y="34"/>
                    </a:cubicBezTo>
                    <a:close/>
                  </a:path>
                </a:pathLst>
              </a:custGeom>
              <a:grpFill/>
              <a:ln>
                <a:noFill/>
              </a:ln>
            </p:spPr>
            <p:txBody>
              <a:bodyPr vert="horz" wrap="square" lIns="68580" tIns="34290" rIns="68580" bIns="3429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sz="1800">
                  <a:solidFill>
                    <a:schemeClr val="bg1"/>
                  </a:solidFill>
                </a:endParaRPr>
              </a:p>
            </p:txBody>
          </p:sp>
        </p:grpSp>
        <p:sp>
          <p:nvSpPr>
            <p:cNvPr id="5" name="Rectangle 4">
              <a:extLst>
                <a:ext uri="{FF2B5EF4-FFF2-40B4-BE49-F238E27FC236}">
                  <a16:creationId xmlns:a16="http://schemas.microsoft.com/office/drawing/2014/main" id="{370568D0-C789-4D29-A82B-C5A28F6DC457}"/>
                </a:ext>
              </a:extLst>
            </p:cNvPr>
            <p:cNvSpPr/>
            <p:nvPr/>
          </p:nvSpPr>
          <p:spPr>
            <a:xfrm>
              <a:off x="665899" y="3001390"/>
              <a:ext cx="618145" cy="80802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0" name="Thought Bubble: Cloud 109">
            <a:extLst>
              <a:ext uri="{FF2B5EF4-FFF2-40B4-BE49-F238E27FC236}">
                <a16:creationId xmlns:a16="http://schemas.microsoft.com/office/drawing/2014/main" id="{41D92EA6-EA5C-4F57-B4E4-375197C77298}"/>
              </a:ext>
            </a:extLst>
          </p:cNvPr>
          <p:cNvSpPr/>
          <p:nvPr/>
        </p:nvSpPr>
        <p:spPr>
          <a:xfrm>
            <a:off x="2727748" y="3794448"/>
            <a:ext cx="5401733" cy="1927100"/>
          </a:xfrm>
          <a:prstGeom prst="cloudCallout">
            <a:avLst>
              <a:gd name="adj1" fmla="val -59152"/>
              <a:gd name="adj2" fmla="val 18150"/>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TextBox 108">
            <a:extLst>
              <a:ext uri="{FF2B5EF4-FFF2-40B4-BE49-F238E27FC236}">
                <a16:creationId xmlns:a16="http://schemas.microsoft.com/office/drawing/2014/main" id="{15D0FA9A-2090-4E6B-B340-1F26CBC8E7BF}"/>
              </a:ext>
            </a:extLst>
          </p:cNvPr>
          <p:cNvSpPr txBox="1"/>
          <p:nvPr/>
        </p:nvSpPr>
        <p:spPr>
          <a:xfrm>
            <a:off x="3378351" y="4093451"/>
            <a:ext cx="8206624" cy="1477328"/>
          </a:xfrm>
          <a:prstGeom prst="rect">
            <a:avLst/>
          </a:prstGeom>
          <a:noFill/>
        </p:spPr>
        <p:txBody>
          <a:bodyPr wrap="square" rtlCol="0">
            <a:spAutoFit/>
          </a:bodyPr>
          <a:lstStyle/>
          <a:p>
            <a:r>
              <a:rPr lang="en-US" sz="2400" dirty="0">
                <a:solidFill>
                  <a:schemeClr val="bg1">
                    <a:lumMod val="50000"/>
                  </a:schemeClr>
                </a:solidFill>
                <a:latin typeface="Segoe Print" panose="02000600000000000000" pitchFamily="2" charset="0"/>
              </a:rPr>
              <a:t>void </a:t>
            </a:r>
            <a:r>
              <a:rPr lang="en-US" sz="2400" dirty="0" err="1">
                <a:solidFill>
                  <a:schemeClr val="bg1">
                    <a:lumMod val="50000"/>
                  </a:schemeClr>
                </a:solidFill>
                <a:latin typeface="Segoe Print" panose="02000600000000000000" pitchFamily="2" charset="0"/>
              </a:rPr>
              <a:t>OAuthStuff</a:t>
            </a:r>
            <a:r>
              <a:rPr lang="en-US" sz="2400" dirty="0">
                <a:solidFill>
                  <a:schemeClr val="bg1">
                    <a:lumMod val="50000"/>
                  </a:schemeClr>
                </a:solidFill>
                <a:latin typeface="Segoe Print" panose="02000600000000000000" pitchFamily="2" charset="0"/>
              </a:rPr>
              <a:t>(</a:t>
            </a:r>
            <a:r>
              <a:rPr lang="en-US" sz="2400" dirty="0" err="1">
                <a:solidFill>
                  <a:schemeClr val="bg1">
                    <a:lumMod val="50000"/>
                  </a:schemeClr>
                </a:solidFill>
                <a:latin typeface="Segoe Print" panose="02000600000000000000" pitchFamily="2" charset="0"/>
              </a:rPr>
              <a:t>saywhat</a:t>
            </a:r>
            <a:r>
              <a:rPr lang="en-US" sz="2400" dirty="0">
                <a:solidFill>
                  <a:schemeClr val="bg1">
                    <a:lumMod val="50000"/>
                  </a:schemeClr>
                </a:solidFill>
                <a:latin typeface="Segoe Print" panose="02000600000000000000" pitchFamily="2" charset="0"/>
              </a:rPr>
              <a:t>) {</a:t>
            </a:r>
          </a:p>
          <a:p>
            <a:r>
              <a:rPr lang="en-US" sz="2400" dirty="0">
                <a:solidFill>
                  <a:schemeClr val="bg1">
                    <a:lumMod val="50000"/>
                  </a:schemeClr>
                </a:solidFill>
                <a:latin typeface="Segoe Print" panose="02000600000000000000" pitchFamily="2" charset="0"/>
              </a:rPr>
              <a:t>    throw </a:t>
            </a:r>
            <a:r>
              <a:rPr lang="en-US" sz="2400" dirty="0" err="1">
                <a:solidFill>
                  <a:schemeClr val="bg1">
                    <a:lumMod val="50000"/>
                  </a:schemeClr>
                </a:solidFill>
                <a:latin typeface="Segoe Print" panose="02000600000000000000" pitchFamily="2" charset="0"/>
              </a:rPr>
              <a:t>HaventGotAClue</a:t>
            </a:r>
            <a:r>
              <a:rPr lang="en-US" sz="2400" dirty="0">
                <a:solidFill>
                  <a:schemeClr val="bg1">
                    <a:lumMod val="50000"/>
                  </a:schemeClr>
                </a:solidFill>
                <a:latin typeface="Segoe Print" panose="02000600000000000000" pitchFamily="2" charset="0"/>
              </a:rPr>
              <a:t> ();</a:t>
            </a:r>
          </a:p>
          <a:p>
            <a:r>
              <a:rPr lang="en-US" sz="2400" dirty="0">
                <a:solidFill>
                  <a:schemeClr val="bg1">
                    <a:lumMod val="50000"/>
                  </a:schemeClr>
                </a:solidFill>
                <a:latin typeface="Segoe Print" panose="02000600000000000000" pitchFamily="2" charset="0"/>
              </a:rPr>
              <a:t>}</a:t>
            </a:r>
          </a:p>
          <a:p>
            <a:endParaRPr lang="en-US" dirty="0">
              <a:solidFill>
                <a:schemeClr val="bg1">
                  <a:lumMod val="50000"/>
                </a:schemeClr>
              </a:solidFill>
              <a:latin typeface="Segoe Print" panose="02000600000000000000" pitchFamily="2" charset="0"/>
            </a:endParaRPr>
          </a:p>
        </p:txBody>
      </p:sp>
    </p:spTree>
    <p:extLst>
      <p:ext uri="{BB962C8B-B14F-4D97-AF65-F5344CB8AC3E}">
        <p14:creationId xmlns:p14="http://schemas.microsoft.com/office/powerpoint/2010/main" val="1821055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0"/>
                                        </p:tgtEl>
                                        <p:attrNameLst>
                                          <p:attrName>style.visibility</p:attrName>
                                        </p:attrNameLst>
                                      </p:cBhvr>
                                      <p:to>
                                        <p:strVal val="visible"/>
                                      </p:to>
                                    </p:set>
                                    <p:animEffect transition="in" filter="fade">
                                      <p:cBhvr>
                                        <p:cTn id="7" dur="500"/>
                                        <p:tgtEl>
                                          <p:spTgt spid="1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9"/>
                                        </p:tgtEl>
                                        <p:attrNameLst>
                                          <p:attrName>style.visibility</p:attrName>
                                        </p:attrNameLst>
                                      </p:cBhvr>
                                      <p:to>
                                        <p:strVal val="visible"/>
                                      </p:to>
                                    </p:set>
                                    <p:animEffect transition="in" filter="fade">
                                      <p:cBhvr>
                                        <p:cTn id="10" dur="500"/>
                                        <p:tgtEl>
                                          <p:spTgt spid="1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 grpId="0" animBg="1"/>
      <p:bldP spid="109" grpId="0"/>
    </p:bldLst>
  </p:timing>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365125"/>
            <a:ext cx="11215255" cy="1325563"/>
          </a:xfrm>
        </p:spPr>
        <p:txBody>
          <a:bodyPr>
            <a:noAutofit/>
          </a:bodyPr>
          <a:lstStyle/>
          <a:p>
            <a:r>
              <a:rPr lang="en-US" sz="4800" dirty="0"/>
              <a:t>API Keys: Great for server-based clients</a:t>
            </a:r>
          </a:p>
        </p:txBody>
      </p:sp>
      <p:sp>
        <p:nvSpPr>
          <p:cNvPr id="3" name="Content Placeholder 2"/>
          <p:cNvSpPr>
            <a:spLocks noGrp="1"/>
          </p:cNvSpPr>
          <p:nvPr>
            <p:ph idx="1"/>
          </p:nvPr>
        </p:nvSpPr>
        <p:spPr>
          <a:xfrm>
            <a:off x="838200" y="1928553"/>
            <a:ext cx="11215255" cy="4505498"/>
          </a:xfrm>
        </p:spPr>
        <p:txBody>
          <a:bodyPr>
            <a:noAutofit/>
          </a:bodyPr>
          <a:lstStyle/>
          <a:p>
            <a:endParaRPr lang="en-US" sz="4000" dirty="0"/>
          </a:p>
          <a:p>
            <a:endParaRPr lang="en-US" sz="4000" dirty="0"/>
          </a:p>
          <a:p>
            <a:endParaRPr lang="en-US" sz="4000" dirty="0"/>
          </a:p>
          <a:p>
            <a:endParaRPr lang="en-US" sz="4000" dirty="0"/>
          </a:p>
          <a:p>
            <a:pPr lvl="1"/>
            <a:endParaRPr lang="en-US" sz="3600" dirty="0"/>
          </a:p>
          <a:p>
            <a:endParaRPr lang="en-US" sz="4000" dirty="0"/>
          </a:p>
        </p:txBody>
      </p:sp>
      <p:pic>
        <p:nvPicPr>
          <p:cNvPr id="5" name="Picture 4"/>
          <p:cNvPicPr>
            <a:picLocks noChangeAspect="1"/>
          </p:cNvPicPr>
          <p:nvPr/>
        </p:nvPicPr>
        <p:blipFill>
          <a:blip r:embed="rId3"/>
          <a:stretch>
            <a:fillRect/>
          </a:stretch>
        </p:blipFill>
        <p:spPr>
          <a:xfrm>
            <a:off x="2773606" y="1690688"/>
            <a:ext cx="5825271" cy="5132597"/>
          </a:xfrm>
          <a:prstGeom prst="rect">
            <a:avLst/>
          </a:prstGeom>
        </p:spPr>
      </p:pic>
    </p:spTree>
    <p:extLst>
      <p:ext uri="{BB962C8B-B14F-4D97-AF65-F5344CB8AC3E}">
        <p14:creationId xmlns:p14="http://schemas.microsoft.com/office/powerpoint/2010/main" val="419679840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idebar BG">
            <a:extLst>
              <a:ext uri="{FF2B5EF4-FFF2-40B4-BE49-F238E27FC236}">
                <a16:creationId xmlns:a16="http://schemas.microsoft.com/office/drawing/2014/main" id="{5ADED9B9-E281-4C70-A7D3-FAC31FC4D471}"/>
              </a:ext>
            </a:extLst>
          </p:cNvPr>
          <p:cNvSpPr/>
          <p:nvPr/>
        </p:nvSpPr>
        <p:spPr>
          <a:xfrm>
            <a:off x="-16328" y="0"/>
            <a:ext cx="3538728" cy="6858000"/>
          </a:xfrm>
          <a:prstGeom prst="rect">
            <a:avLst/>
          </a:prstGeom>
          <a:solidFill>
            <a:schemeClr val="tx2">
              <a:lumMod val="75000"/>
            </a:schemeClr>
          </a:solidFill>
          <a:ln>
            <a:solidFill>
              <a:srgbClr val="0139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idebar">
            <a:extLst>
              <a:ext uri="{FF2B5EF4-FFF2-40B4-BE49-F238E27FC236}">
                <a16:creationId xmlns:a16="http://schemas.microsoft.com/office/drawing/2014/main" id="{87D4718A-87BF-494F-A7D7-223574DC883F}"/>
              </a:ext>
            </a:extLst>
          </p:cNvPr>
          <p:cNvSpPr txBox="1"/>
          <p:nvPr/>
        </p:nvSpPr>
        <p:spPr>
          <a:xfrm>
            <a:off x="-16328" y="335845"/>
            <a:ext cx="3538728" cy="6186309"/>
          </a:xfrm>
          <a:prstGeom prst="rect">
            <a:avLst/>
          </a:prstGeom>
          <a:noFill/>
        </p:spPr>
        <p:txBody>
          <a:bodyPr wrap="square" rtlCol="0">
            <a:spAutoFit/>
          </a:bodyPr>
          <a:lstStyle/>
          <a:p>
            <a:r>
              <a:rPr lang="en-US" sz="3600" dirty="0">
                <a:solidFill>
                  <a:srgbClr val="747272"/>
                </a:solidFill>
                <a:latin typeface="Corbel" panose="020B0503020204020204" pitchFamily="34" charset="0"/>
              </a:rPr>
              <a:t>Client Certificates</a:t>
            </a:r>
          </a:p>
          <a:p>
            <a:r>
              <a:rPr lang="en-US" sz="3600" dirty="0">
                <a:solidFill>
                  <a:srgbClr val="747272"/>
                </a:solidFill>
                <a:latin typeface="Corbel" panose="020B0503020204020204" pitchFamily="34" charset="0"/>
              </a:rPr>
              <a:t>Basic Auth</a:t>
            </a:r>
          </a:p>
          <a:p>
            <a:r>
              <a:rPr lang="en-US" sz="3600" dirty="0">
                <a:solidFill>
                  <a:srgbClr val="747272"/>
                </a:solidFill>
                <a:latin typeface="Corbel" panose="020B0503020204020204" pitchFamily="34" charset="0"/>
              </a:rPr>
              <a:t>Digest Auth</a:t>
            </a:r>
          </a:p>
          <a:p>
            <a:r>
              <a:rPr lang="en-US" sz="3600" u="sng" dirty="0">
                <a:solidFill>
                  <a:schemeClr val="bg1"/>
                </a:solidFill>
                <a:latin typeface="Corbel" panose="020B0503020204020204" pitchFamily="34" charset="0"/>
              </a:rPr>
              <a:t>API Keys</a:t>
            </a:r>
          </a:p>
          <a:p>
            <a:r>
              <a:rPr lang="en-US" sz="3600" dirty="0">
                <a:solidFill>
                  <a:srgbClr val="747272"/>
                </a:solidFill>
                <a:latin typeface="Corbel" panose="020B0503020204020204" pitchFamily="34" charset="0"/>
              </a:rPr>
              <a:t>JWT</a:t>
            </a:r>
          </a:p>
          <a:p>
            <a:r>
              <a:rPr lang="en-US" sz="3600" dirty="0">
                <a:solidFill>
                  <a:srgbClr val="747272"/>
                </a:solidFill>
                <a:latin typeface="Corbel" panose="020B0503020204020204" pitchFamily="34" charset="0"/>
              </a:rPr>
              <a:t>OAuth 1.0</a:t>
            </a:r>
          </a:p>
          <a:p>
            <a:r>
              <a:rPr lang="en-US" sz="3600" dirty="0">
                <a:solidFill>
                  <a:srgbClr val="747272"/>
                </a:solidFill>
                <a:latin typeface="Corbel" panose="020B0503020204020204" pitchFamily="34" charset="0"/>
              </a:rPr>
              <a:t>OAuth 2.0</a:t>
            </a:r>
          </a:p>
          <a:p>
            <a:r>
              <a:rPr lang="en-US" sz="3600" dirty="0">
                <a:solidFill>
                  <a:srgbClr val="747272"/>
                </a:solidFill>
                <a:latin typeface="Corbel" panose="020B0503020204020204" pitchFamily="34" charset="0"/>
              </a:rPr>
              <a:t>OpenID Connect</a:t>
            </a:r>
          </a:p>
          <a:p>
            <a:r>
              <a:rPr lang="en-US" sz="3600" dirty="0">
                <a:solidFill>
                  <a:srgbClr val="747272"/>
                </a:solidFill>
                <a:latin typeface="Corbel" panose="020B0503020204020204" pitchFamily="34" charset="0"/>
              </a:rPr>
              <a:t>AWS Cognito</a:t>
            </a:r>
          </a:p>
          <a:p>
            <a:r>
              <a:rPr lang="en-US" sz="3600" dirty="0">
                <a:solidFill>
                  <a:srgbClr val="747272"/>
                </a:solidFill>
                <a:latin typeface="Corbel" panose="020B0503020204020204" pitchFamily="34" charset="0"/>
              </a:rPr>
              <a:t>SAML</a:t>
            </a:r>
          </a:p>
          <a:p>
            <a:r>
              <a:rPr lang="en-US" sz="3600" dirty="0">
                <a:solidFill>
                  <a:srgbClr val="747272"/>
                </a:solidFill>
                <a:latin typeface="Corbel" panose="020B0503020204020204" pitchFamily="34" charset="0"/>
              </a:rPr>
              <a:t>WS-Security</a:t>
            </a:r>
          </a:p>
        </p:txBody>
      </p:sp>
      <p:sp>
        <p:nvSpPr>
          <p:cNvPr id="14" name="Title">
            <a:extLst>
              <a:ext uri="{FF2B5EF4-FFF2-40B4-BE49-F238E27FC236}">
                <a16:creationId xmlns:a16="http://schemas.microsoft.com/office/drawing/2014/main" id="{A1E4DD1B-DB0C-479F-88FF-F4BCCD7CA92C}"/>
              </a:ext>
            </a:extLst>
          </p:cNvPr>
          <p:cNvSpPr>
            <a:spLocks noGrp="1"/>
          </p:cNvSpPr>
          <p:nvPr>
            <p:ph idx="1"/>
          </p:nvPr>
        </p:nvSpPr>
        <p:spPr>
          <a:xfrm>
            <a:off x="3703205" y="356896"/>
            <a:ext cx="8350250" cy="794707"/>
          </a:xfrm>
        </p:spPr>
        <p:txBody>
          <a:bodyPr>
            <a:noAutofit/>
          </a:bodyPr>
          <a:lstStyle/>
          <a:p>
            <a:pPr marL="0" indent="0">
              <a:buNone/>
            </a:pPr>
            <a:r>
              <a:rPr lang="en-US" sz="3200" dirty="0">
                <a:solidFill>
                  <a:srgbClr val="333F50"/>
                </a:solidFill>
              </a:rPr>
              <a:t>API Keys are great for </a:t>
            </a:r>
            <a:r>
              <a:rPr lang="en-US" sz="3200" b="1" dirty="0">
                <a:solidFill>
                  <a:srgbClr val="333F50"/>
                </a:solidFill>
              </a:rPr>
              <a:t>server-based apps</a:t>
            </a:r>
            <a:r>
              <a:rPr lang="en-US" sz="3200" dirty="0">
                <a:solidFill>
                  <a:srgbClr val="333F50"/>
                </a:solidFill>
              </a:rPr>
              <a:t>…</a:t>
            </a:r>
          </a:p>
        </p:txBody>
      </p:sp>
      <p:pic>
        <p:nvPicPr>
          <p:cNvPr id="8" name="Picture 7">
            <a:extLst>
              <a:ext uri="{FF2B5EF4-FFF2-40B4-BE49-F238E27FC236}">
                <a16:creationId xmlns:a16="http://schemas.microsoft.com/office/drawing/2014/main" id="{99B53A10-52A3-4423-96B4-34EC07A3048E}"/>
              </a:ext>
            </a:extLst>
          </p:cNvPr>
          <p:cNvPicPr>
            <a:picLocks noChangeAspect="1"/>
          </p:cNvPicPr>
          <p:nvPr/>
        </p:nvPicPr>
        <p:blipFill>
          <a:blip r:embed="rId3"/>
          <a:stretch>
            <a:fillRect/>
          </a:stretch>
        </p:blipFill>
        <p:spPr>
          <a:xfrm>
            <a:off x="5191341" y="1647311"/>
            <a:ext cx="4882557" cy="4301980"/>
          </a:xfrm>
          <a:prstGeom prst="rect">
            <a:avLst/>
          </a:prstGeom>
        </p:spPr>
      </p:pic>
    </p:spTree>
    <p:extLst>
      <p:ext uri="{BB962C8B-B14F-4D97-AF65-F5344CB8AC3E}">
        <p14:creationId xmlns:p14="http://schemas.microsoft.com/office/powerpoint/2010/main" val="308052340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API Keys: Less great for JS clients</a:t>
            </a:r>
          </a:p>
        </p:txBody>
      </p:sp>
      <p:sp>
        <p:nvSpPr>
          <p:cNvPr id="3" name="Content Placeholder 2"/>
          <p:cNvSpPr>
            <a:spLocks noGrp="1"/>
          </p:cNvSpPr>
          <p:nvPr>
            <p:ph idx="1"/>
          </p:nvPr>
        </p:nvSpPr>
        <p:spPr>
          <a:xfrm>
            <a:off x="838200" y="1928553"/>
            <a:ext cx="11215255" cy="4505498"/>
          </a:xfrm>
        </p:spPr>
        <p:txBody>
          <a:bodyPr>
            <a:noAutofit/>
          </a:bodyPr>
          <a:lstStyle/>
          <a:p>
            <a:endParaRPr lang="en-US" sz="4000" dirty="0"/>
          </a:p>
          <a:p>
            <a:endParaRPr lang="en-US" sz="4000" dirty="0"/>
          </a:p>
          <a:p>
            <a:endParaRPr lang="en-US" sz="4000" dirty="0"/>
          </a:p>
          <a:p>
            <a:endParaRPr lang="en-US" sz="4000" dirty="0"/>
          </a:p>
          <a:p>
            <a:pPr lvl="1"/>
            <a:endParaRPr lang="en-US" sz="3600" dirty="0"/>
          </a:p>
          <a:p>
            <a:endParaRPr lang="en-US" sz="4000" dirty="0"/>
          </a:p>
        </p:txBody>
      </p:sp>
      <p:pic>
        <p:nvPicPr>
          <p:cNvPr id="4" name="Picture 3"/>
          <p:cNvPicPr>
            <a:picLocks noChangeAspect="1"/>
          </p:cNvPicPr>
          <p:nvPr/>
        </p:nvPicPr>
        <p:blipFill>
          <a:blip r:embed="rId3"/>
          <a:stretch>
            <a:fillRect/>
          </a:stretch>
        </p:blipFill>
        <p:spPr>
          <a:xfrm>
            <a:off x="1921853" y="1690688"/>
            <a:ext cx="7956120" cy="4743363"/>
          </a:xfrm>
          <a:prstGeom prst="rect">
            <a:avLst/>
          </a:prstGeom>
        </p:spPr>
      </p:pic>
    </p:spTree>
    <p:extLst>
      <p:ext uri="{BB962C8B-B14F-4D97-AF65-F5344CB8AC3E}">
        <p14:creationId xmlns:p14="http://schemas.microsoft.com/office/powerpoint/2010/main" val="282242041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idebar BG">
            <a:extLst>
              <a:ext uri="{FF2B5EF4-FFF2-40B4-BE49-F238E27FC236}">
                <a16:creationId xmlns:a16="http://schemas.microsoft.com/office/drawing/2014/main" id="{5ADED9B9-E281-4C70-A7D3-FAC31FC4D471}"/>
              </a:ext>
            </a:extLst>
          </p:cNvPr>
          <p:cNvSpPr/>
          <p:nvPr/>
        </p:nvSpPr>
        <p:spPr>
          <a:xfrm>
            <a:off x="-16328" y="0"/>
            <a:ext cx="3538728" cy="6858000"/>
          </a:xfrm>
          <a:prstGeom prst="rect">
            <a:avLst/>
          </a:prstGeom>
          <a:solidFill>
            <a:schemeClr val="tx2">
              <a:lumMod val="75000"/>
            </a:schemeClr>
          </a:solidFill>
          <a:ln>
            <a:solidFill>
              <a:srgbClr val="0139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idebar">
            <a:extLst>
              <a:ext uri="{FF2B5EF4-FFF2-40B4-BE49-F238E27FC236}">
                <a16:creationId xmlns:a16="http://schemas.microsoft.com/office/drawing/2014/main" id="{87D4718A-87BF-494F-A7D7-223574DC883F}"/>
              </a:ext>
            </a:extLst>
          </p:cNvPr>
          <p:cNvSpPr txBox="1"/>
          <p:nvPr/>
        </p:nvSpPr>
        <p:spPr>
          <a:xfrm>
            <a:off x="-16328" y="335845"/>
            <a:ext cx="3538728" cy="6186309"/>
          </a:xfrm>
          <a:prstGeom prst="rect">
            <a:avLst/>
          </a:prstGeom>
          <a:noFill/>
        </p:spPr>
        <p:txBody>
          <a:bodyPr wrap="square" rtlCol="0">
            <a:spAutoFit/>
          </a:bodyPr>
          <a:lstStyle/>
          <a:p>
            <a:r>
              <a:rPr lang="en-US" sz="3600" dirty="0">
                <a:solidFill>
                  <a:srgbClr val="747272"/>
                </a:solidFill>
                <a:latin typeface="Corbel" panose="020B0503020204020204" pitchFamily="34" charset="0"/>
              </a:rPr>
              <a:t>Client Certificates</a:t>
            </a:r>
          </a:p>
          <a:p>
            <a:r>
              <a:rPr lang="en-US" sz="3600" dirty="0">
                <a:solidFill>
                  <a:srgbClr val="747272"/>
                </a:solidFill>
                <a:latin typeface="Corbel" panose="020B0503020204020204" pitchFamily="34" charset="0"/>
              </a:rPr>
              <a:t>Basic Auth</a:t>
            </a:r>
          </a:p>
          <a:p>
            <a:r>
              <a:rPr lang="en-US" sz="3600" dirty="0">
                <a:solidFill>
                  <a:srgbClr val="747272"/>
                </a:solidFill>
                <a:latin typeface="Corbel" panose="020B0503020204020204" pitchFamily="34" charset="0"/>
              </a:rPr>
              <a:t>Digest Auth</a:t>
            </a:r>
          </a:p>
          <a:p>
            <a:r>
              <a:rPr lang="en-US" sz="3600" u="sng" dirty="0">
                <a:solidFill>
                  <a:schemeClr val="bg1"/>
                </a:solidFill>
                <a:latin typeface="Corbel" panose="020B0503020204020204" pitchFamily="34" charset="0"/>
              </a:rPr>
              <a:t>API Keys</a:t>
            </a:r>
          </a:p>
          <a:p>
            <a:r>
              <a:rPr lang="en-US" sz="3600" dirty="0">
                <a:solidFill>
                  <a:srgbClr val="747272"/>
                </a:solidFill>
                <a:latin typeface="Corbel" panose="020B0503020204020204" pitchFamily="34" charset="0"/>
              </a:rPr>
              <a:t>JWT</a:t>
            </a:r>
          </a:p>
          <a:p>
            <a:r>
              <a:rPr lang="en-US" sz="3600" dirty="0">
                <a:solidFill>
                  <a:srgbClr val="747272"/>
                </a:solidFill>
                <a:latin typeface="Corbel" panose="020B0503020204020204" pitchFamily="34" charset="0"/>
              </a:rPr>
              <a:t>OAuth 1.0</a:t>
            </a:r>
          </a:p>
          <a:p>
            <a:r>
              <a:rPr lang="en-US" sz="3600" dirty="0">
                <a:solidFill>
                  <a:srgbClr val="747272"/>
                </a:solidFill>
                <a:latin typeface="Corbel" panose="020B0503020204020204" pitchFamily="34" charset="0"/>
              </a:rPr>
              <a:t>OAuth 2.0</a:t>
            </a:r>
          </a:p>
          <a:p>
            <a:r>
              <a:rPr lang="en-US" sz="3600" dirty="0">
                <a:solidFill>
                  <a:srgbClr val="747272"/>
                </a:solidFill>
                <a:latin typeface="Corbel" panose="020B0503020204020204" pitchFamily="34" charset="0"/>
              </a:rPr>
              <a:t>OpenID Connect</a:t>
            </a:r>
          </a:p>
          <a:p>
            <a:r>
              <a:rPr lang="en-US" sz="3600" dirty="0">
                <a:solidFill>
                  <a:srgbClr val="747272"/>
                </a:solidFill>
                <a:latin typeface="Corbel" panose="020B0503020204020204" pitchFamily="34" charset="0"/>
              </a:rPr>
              <a:t>AWS Cognito</a:t>
            </a:r>
          </a:p>
          <a:p>
            <a:r>
              <a:rPr lang="en-US" sz="3600" dirty="0">
                <a:solidFill>
                  <a:srgbClr val="747272"/>
                </a:solidFill>
                <a:latin typeface="Corbel" panose="020B0503020204020204" pitchFamily="34" charset="0"/>
              </a:rPr>
              <a:t>SAML</a:t>
            </a:r>
          </a:p>
          <a:p>
            <a:r>
              <a:rPr lang="en-US" sz="3600" dirty="0">
                <a:solidFill>
                  <a:srgbClr val="747272"/>
                </a:solidFill>
                <a:latin typeface="Corbel" panose="020B0503020204020204" pitchFamily="34" charset="0"/>
              </a:rPr>
              <a:t>WS-Security</a:t>
            </a:r>
          </a:p>
        </p:txBody>
      </p:sp>
      <p:sp>
        <p:nvSpPr>
          <p:cNvPr id="14" name="Title">
            <a:extLst>
              <a:ext uri="{FF2B5EF4-FFF2-40B4-BE49-F238E27FC236}">
                <a16:creationId xmlns:a16="http://schemas.microsoft.com/office/drawing/2014/main" id="{A1E4DD1B-DB0C-479F-88FF-F4BCCD7CA92C}"/>
              </a:ext>
            </a:extLst>
          </p:cNvPr>
          <p:cNvSpPr>
            <a:spLocks noGrp="1"/>
          </p:cNvSpPr>
          <p:nvPr>
            <p:ph idx="1"/>
          </p:nvPr>
        </p:nvSpPr>
        <p:spPr>
          <a:xfrm>
            <a:off x="3703205" y="356896"/>
            <a:ext cx="8350250" cy="794707"/>
          </a:xfrm>
        </p:spPr>
        <p:txBody>
          <a:bodyPr>
            <a:noAutofit/>
          </a:bodyPr>
          <a:lstStyle/>
          <a:p>
            <a:pPr marL="0" indent="0">
              <a:buNone/>
            </a:pPr>
            <a:r>
              <a:rPr lang="en-US" sz="3200" dirty="0">
                <a:solidFill>
                  <a:srgbClr val="333F50"/>
                </a:solidFill>
              </a:rPr>
              <a:t>… but what about a </a:t>
            </a:r>
            <a:r>
              <a:rPr lang="en-US" sz="3200" b="1" dirty="0">
                <a:solidFill>
                  <a:srgbClr val="333F50"/>
                </a:solidFill>
              </a:rPr>
              <a:t>JavaScript</a:t>
            </a:r>
            <a:r>
              <a:rPr lang="en-US" sz="3200" dirty="0">
                <a:solidFill>
                  <a:srgbClr val="333F50"/>
                </a:solidFill>
              </a:rPr>
              <a:t> client?</a:t>
            </a:r>
          </a:p>
        </p:txBody>
      </p:sp>
      <p:pic>
        <p:nvPicPr>
          <p:cNvPr id="6" name="Picture 5">
            <a:extLst>
              <a:ext uri="{FF2B5EF4-FFF2-40B4-BE49-F238E27FC236}">
                <a16:creationId xmlns:a16="http://schemas.microsoft.com/office/drawing/2014/main" id="{31542DD4-84FA-4A93-AF55-FC2537D84A8C}"/>
              </a:ext>
            </a:extLst>
          </p:cNvPr>
          <p:cNvPicPr>
            <a:picLocks noChangeAspect="1"/>
          </p:cNvPicPr>
          <p:nvPr/>
        </p:nvPicPr>
        <p:blipFill>
          <a:blip r:embed="rId3"/>
          <a:stretch>
            <a:fillRect/>
          </a:stretch>
        </p:blipFill>
        <p:spPr>
          <a:xfrm>
            <a:off x="4652031" y="1752681"/>
            <a:ext cx="5612739" cy="3346261"/>
          </a:xfrm>
          <a:prstGeom prst="rect">
            <a:avLst/>
          </a:prstGeom>
        </p:spPr>
      </p:pic>
    </p:spTree>
    <p:extLst>
      <p:ext uri="{BB962C8B-B14F-4D97-AF65-F5344CB8AC3E}">
        <p14:creationId xmlns:p14="http://schemas.microsoft.com/office/powerpoint/2010/main" val="17890174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JWT: Secure tokens for JS clients</a:t>
            </a:r>
          </a:p>
        </p:txBody>
      </p:sp>
      <p:sp>
        <p:nvSpPr>
          <p:cNvPr id="3" name="Content Placeholder 2"/>
          <p:cNvSpPr>
            <a:spLocks noGrp="1"/>
          </p:cNvSpPr>
          <p:nvPr>
            <p:ph idx="1"/>
          </p:nvPr>
        </p:nvSpPr>
        <p:spPr>
          <a:xfrm>
            <a:off x="838200" y="1928553"/>
            <a:ext cx="11215255" cy="4505498"/>
          </a:xfrm>
        </p:spPr>
        <p:txBody>
          <a:bodyPr>
            <a:noAutofit/>
          </a:bodyPr>
          <a:lstStyle/>
          <a:p>
            <a:r>
              <a:rPr lang="en-US" sz="4000" dirty="0"/>
              <a:t>Open, industry standard method for securely representing </a:t>
            </a:r>
            <a:r>
              <a:rPr lang="en-US" sz="4000" u="sng" dirty="0"/>
              <a:t>claims</a:t>
            </a:r>
            <a:r>
              <a:rPr lang="en-US" sz="4000" dirty="0"/>
              <a:t> between two parties</a:t>
            </a:r>
          </a:p>
          <a:p>
            <a:endParaRPr lang="en-US" sz="4000" dirty="0"/>
          </a:p>
          <a:p>
            <a:endParaRPr lang="en-US" sz="4000" dirty="0"/>
          </a:p>
          <a:p>
            <a:endParaRPr lang="en-US" sz="4000" dirty="0"/>
          </a:p>
          <a:p>
            <a:endParaRPr lang="en-US" sz="4000" dirty="0"/>
          </a:p>
          <a:p>
            <a:endParaRPr lang="en-US" sz="4000" dirty="0"/>
          </a:p>
          <a:p>
            <a:endParaRPr lang="en-US" sz="4000" dirty="0"/>
          </a:p>
          <a:p>
            <a:endParaRPr lang="en-US" sz="4000" dirty="0"/>
          </a:p>
          <a:p>
            <a:endParaRPr lang="en-US" sz="4000" dirty="0"/>
          </a:p>
          <a:p>
            <a:pPr lvl="1"/>
            <a:endParaRPr lang="en-US" sz="3600" dirty="0"/>
          </a:p>
          <a:p>
            <a:endParaRPr lang="en-US" sz="4000" dirty="0"/>
          </a:p>
        </p:txBody>
      </p:sp>
      <p:pic>
        <p:nvPicPr>
          <p:cNvPr id="4" name="Picture 3"/>
          <p:cNvPicPr>
            <a:picLocks noChangeAspect="1"/>
          </p:cNvPicPr>
          <p:nvPr/>
        </p:nvPicPr>
        <p:blipFill>
          <a:blip r:embed="rId3"/>
          <a:stretch>
            <a:fillRect/>
          </a:stretch>
        </p:blipFill>
        <p:spPr>
          <a:xfrm>
            <a:off x="1005840" y="3528060"/>
            <a:ext cx="5501640" cy="2461260"/>
          </a:xfrm>
          <a:prstGeom prst="rect">
            <a:avLst/>
          </a:prstGeom>
        </p:spPr>
      </p:pic>
    </p:spTree>
    <p:extLst>
      <p:ext uri="{BB962C8B-B14F-4D97-AF65-F5344CB8AC3E}">
        <p14:creationId xmlns:p14="http://schemas.microsoft.com/office/powerpoint/2010/main" val="338695651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idebar BG">
            <a:extLst>
              <a:ext uri="{FF2B5EF4-FFF2-40B4-BE49-F238E27FC236}">
                <a16:creationId xmlns:a16="http://schemas.microsoft.com/office/drawing/2014/main" id="{5ADED9B9-E281-4C70-A7D3-FAC31FC4D471}"/>
              </a:ext>
            </a:extLst>
          </p:cNvPr>
          <p:cNvSpPr/>
          <p:nvPr/>
        </p:nvSpPr>
        <p:spPr>
          <a:xfrm>
            <a:off x="-16328" y="0"/>
            <a:ext cx="3538728" cy="6858000"/>
          </a:xfrm>
          <a:prstGeom prst="rect">
            <a:avLst/>
          </a:prstGeom>
          <a:solidFill>
            <a:schemeClr val="tx2">
              <a:lumMod val="75000"/>
            </a:schemeClr>
          </a:solidFill>
          <a:ln>
            <a:solidFill>
              <a:srgbClr val="0139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idebar">
            <a:extLst>
              <a:ext uri="{FF2B5EF4-FFF2-40B4-BE49-F238E27FC236}">
                <a16:creationId xmlns:a16="http://schemas.microsoft.com/office/drawing/2014/main" id="{87D4718A-87BF-494F-A7D7-223574DC883F}"/>
              </a:ext>
            </a:extLst>
          </p:cNvPr>
          <p:cNvSpPr txBox="1"/>
          <p:nvPr/>
        </p:nvSpPr>
        <p:spPr>
          <a:xfrm>
            <a:off x="-16328" y="335845"/>
            <a:ext cx="3538728" cy="6186309"/>
          </a:xfrm>
          <a:prstGeom prst="rect">
            <a:avLst/>
          </a:prstGeom>
          <a:noFill/>
        </p:spPr>
        <p:txBody>
          <a:bodyPr wrap="square" rtlCol="0">
            <a:spAutoFit/>
          </a:bodyPr>
          <a:lstStyle/>
          <a:p>
            <a:r>
              <a:rPr lang="en-US" sz="3600" dirty="0">
                <a:solidFill>
                  <a:srgbClr val="747272"/>
                </a:solidFill>
                <a:latin typeface="Corbel" panose="020B0503020204020204" pitchFamily="34" charset="0"/>
              </a:rPr>
              <a:t>Client Certificates</a:t>
            </a:r>
          </a:p>
          <a:p>
            <a:r>
              <a:rPr lang="en-US" sz="3600" dirty="0">
                <a:solidFill>
                  <a:srgbClr val="747272"/>
                </a:solidFill>
                <a:latin typeface="Corbel" panose="020B0503020204020204" pitchFamily="34" charset="0"/>
              </a:rPr>
              <a:t>Basic Auth</a:t>
            </a:r>
          </a:p>
          <a:p>
            <a:r>
              <a:rPr lang="en-US" sz="3600" dirty="0">
                <a:solidFill>
                  <a:srgbClr val="747272"/>
                </a:solidFill>
                <a:latin typeface="Corbel" panose="020B0503020204020204" pitchFamily="34" charset="0"/>
              </a:rPr>
              <a:t>Digest Auth</a:t>
            </a:r>
          </a:p>
          <a:p>
            <a:r>
              <a:rPr lang="en-US" sz="3600" dirty="0">
                <a:solidFill>
                  <a:srgbClr val="747272"/>
                </a:solidFill>
                <a:latin typeface="Corbel" panose="020B0503020204020204" pitchFamily="34" charset="0"/>
              </a:rPr>
              <a:t>API Keys</a:t>
            </a:r>
          </a:p>
          <a:p>
            <a:r>
              <a:rPr lang="en-US" sz="3600" u="sng" dirty="0">
                <a:solidFill>
                  <a:schemeClr val="bg1"/>
                </a:solidFill>
                <a:latin typeface="Corbel" panose="020B0503020204020204" pitchFamily="34" charset="0"/>
              </a:rPr>
              <a:t>JWT</a:t>
            </a:r>
          </a:p>
          <a:p>
            <a:r>
              <a:rPr lang="en-US" sz="3600" dirty="0">
                <a:solidFill>
                  <a:srgbClr val="747272"/>
                </a:solidFill>
                <a:latin typeface="Corbel" panose="020B0503020204020204" pitchFamily="34" charset="0"/>
              </a:rPr>
              <a:t>OAuth 1.0</a:t>
            </a:r>
          </a:p>
          <a:p>
            <a:r>
              <a:rPr lang="en-US" sz="3600" dirty="0">
                <a:solidFill>
                  <a:srgbClr val="747272"/>
                </a:solidFill>
                <a:latin typeface="Corbel" panose="020B0503020204020204" pitchFamily="34" charset="0"/>
              </a:rPr>
              <a:t>OAuth 2.0</a:t>
            </a:r>
          </a:p>
          <a:p>
            <a:r>
              <a:rPr lang="en-US" sz="3600" dirty="0">
                <a:solidFill>
                  <a:srgbClr val="747272"/>
                </a:solidFill>
                <a:latin typeface="Corbel" panose="020B0503020204020204" pitchFamily="34" charset="0"/>
              </a:rPr>
              <a:t>OpenID Connect</a:t>
            </a:r>
          </a:p>
          <a:p>
            <a:r>
              <a:rPr lang="en-US" sz="3600" dirty="0">
                <a:solidFill>
                  <a:srgbClr val="747272"/>
                </a:solidFill>
                <a:latin typeface="Corbel" panose="020B0503020204020204" pitchFamily="34" charset="0"/>
              </a:rPr>
              <a:t>AWS Cognito</a:t>
            </a:r>
          </a:p>
          <a:p>
            <a:r>
              <a:rPr lang="en-US" sz="3600" dirty="0">
                <a:solidFill>
                  <a:srgbClr val="747272"/>
                </a:solidFill>
                <a:latin typeface="Corbel" panose="020B0503020204020204" pitchFamily="34" charset="0"/>
              </a:rPr>
              <a:t>SAML</a:t>
            </a:r>
          </a:p>
          <a:p>
            <a:r>
              <a:rPr lang="en-US" sz="3600" dirty="0">
                <a:solidFill>
                  <a:srgbClr val="747272"/>
                </a:solidFill>
                <a:latin typeface="Corbel" panose="020B0503020204020204" pitchFamily="34" charset="0"/>
              </a:rPr>
              <a:t>WS-Security</a:t>
            </a:r>
          </a:p>
        </p:txBody>
      </p:sp>
      <p:sp>
        <p:nvSpPr>
          <p:cNvPr id="8" name="Content Placeholder 2">
            <a:extLst>
              <a:ext uri="{FF2B5EF4-FFF2-40B4-BE49-F238E27FC236}">
                <a16:creationId xmlns:a16="http://schemas.microsoft.com/office/drawing/2014/main" id="{465FCD93-5408-44BE-82DC-A887593A918C}"/>
              </a:ext>
            </a:extLst>
          </p:cNvPr>
          <p:cNvSpPr>
            <a:spLocks noGrp="1"/>
          </p:cNvSpPr>
          <p:nvPr>
            <p:ph idx="1"/>
          </p:nvPr>
        </p:nvSpPr>
        <p:spPr>
          <a:xfrm>
            <a:off x="3766087" y="965167"/>
            <a:ext cx="8287367" cy="1780584"/>
          </a:xfrm>
        </p:spPr>
        <p:txBody>
          <a:bodyPr>
            <a:noAutofit/>
          </a:bodyPr>
          <a:lstStyle/>
          <a:p>
            <a:pPr marL="0" indent="0">
              <a:buNone/>
            </a:pPr>
            <a:r>
              <a:rPr lang="en-US" sz="3200" dirty="0">
                <a:solidFill>
                  <a:srgbClr val="333F50"/>
                </a:solidFill>
              </a:rPr>
              <a:t>JSON Web Tokens are an </a:t>
            </a:r>
            <a:r>
              <a:rPr lang="en-US" sz="3200" b="1" dirty="0">
                <a:solidFill>
                  <a:srgbClr val="333F50"/>
                </a:solidFill>
              </a:rPr>
              <a:t>open, industry standard</a:t>
            </a:r>
            <a:r>
              <a:rPr lang="en-US" sz="3200" dirty="0">
                <a:solidFill>
                  <a:srgbClr val="333F50"/>
                </a:solidFill>
              </a:rPr>
              <a:t> method for securely transmitting "</a:t>
            </a:r>
            <a:r>
              <a:rPr lang="en-US" sz="3200" b="1" dirty="0">
                <a:solidFill>
                  <a:srgbClr val="333F50"/>
                </a:solidFill>
              </a:rPr>
              <a:t>claims"</a:t>
            </a:r>
            <a:r>
              <a:rPr lang="en-US" sz="3200" dirty="0">
                <a:solidFill>
                  <a:srgbClr val="333F50"/>
                </a:solidFill>
              </a:rPr>
              <a:t> between two parties</a:t>
            </a:r>
          </a:p>
        </p:txBody>
      </p:sp>
      <p:pic>
        <p:nvPicPr>
          <p:cNvPr id="9" name="Picture 8">
            <a:extLst>
              <a:ext uri="{FF2B5EF4-FFF2-40B4-BE49-F238E27FC236}">
                <a16:creationId xmlns:a16="http://schemas.microsoft.com/office/drawing/2014/main" id="{4632B82F-C892-47FA-83F0-979620197257}"/>
              </a:ext>
            </a:extLst>
          </p:cNvPr>
          <p:cNvPicPr>
            <a:picLocks noChangeAspect="1"/>
          </p:cNvPicPr>
          <p:nvPr/>
        </p:nvPicPr>
        <p:blipFill>
          <a:blip r:embed="rId3"/>
          <a:stretch>
            <a:fillRect/>
          </a:stretch>
        </p:blipFill>
        <p:spPr>
          <a:xfrm>
            <a:off x="3844405" y="3660151"/>
            <a:ext cx="4065365" cy="1818716"/>
          </a:xfrm>
          <a:prstGeom prst="rect">
            <a:avLst/>
          </a:prstGeom>
        </p:spPr>
      </p:pic>
      <p:sp>
        <p:nvSpPr>
          <p:cNvPr id="10" name="TextBox 9">
            <a:extLst>
              <a:ext uri="{FF2B5EF4-FFF2-40B4-BE49-F238E27FC236}">
                <a16:creationId xmlns:a16="http://schemas.microsoft.com/office/drawing/2014/main" id="{29010B7D-EAF9-441C-89F0-61472B59C981}"/>
              </a:ext>
            </a:extLst>
          </p:cNvPr>
          <p:cNvSpPr txBox="1"/>
          <p:nvPr/>
        </p:nvSpPr>
        <p:spPr>
          <a:xfrm>
            <a:off x="8730012" y="3139431"/>
            <a:ext cx="2924350" cy="830997"/>
          </a:xfrm>
          <a:prstGeom prst="rect">
            <a:avLst/>
          </a:prstGeom>
          <a:noFill/>
        </p:spPr>
        <p:txBody>
          <a:bodyPr wrap="square" rtlCol="0">
            <a:spAutoFit/>
          </a:bodyPr>
          <a:lstStyle/>
          <a:p>
            <a:r>
              <a:rPr lang="en-US" sz="2400" dirty="0">
                <a:solidFill>
                  <a:schemeClr val="bg1">
                    <a:lumMod val="50000"/>
                  </a:schemeClr>
                </a:solidFill>
                <a:latin typeface="Segoe Print" panose="02000600000000000000" pitchFamily="2" charset="0"/>
              </a:rPr>
              <a:t>Claims are just </a:t>
            </a:r>
          </a:p>
          <a:p>
            <a:r>
              <a:rPr lang="en-US" sz="2400" dirty="0">
                <a:solidFill>
                  <a:schemeClr val="bg1">
                    <a:lumMod val="50000"/>
                  </a:schemeClr>
                </a:solidFill>
                <a:latin typeface="Segoe Print" panose="02000600000000000000" pitchFamily="2" charset="0"/>
              </a:rPr>
              <a:t>pieces of data</a:t>
            </a:r>
          </a:p>
        </p:txBody>
      </p:sp>
      <p:grpSp>
        <p:nvGrpSpPr>
          <p:cNvPr id="11" name="Group 715">
            <a:extLst>
              <a:ext uri="{FF2B5EF4-FFF2-40B4-BE49-F238E27FC236}">
                <a16:creationId xmlns:a16="http://schemas.microsoft.com/office/drawing/2014/main" id="{A17D8A84-9273-4C53-AB09-9801DB55E3A5}"/>
              </a:ext>
            </a:extLst>
          </p:cNvPr>
          <p:cNvGrpSpPr>
            <a:grpSpLocks noChangeAspect="1"/>
          </p:cNvGrpSpPr>
          <p:nvPr/>
        </p:nvGrpSpPr>
        <p:grpSpPr bwMode="auto">
          <a:xfrm rot="16584033" flipV="1">
            <a:off x="7706482" y="3458998"/>
            <a:ext cx="896710" cy="935396"/>
            <a:chOff x="1328" y="0"/>
            <a:chExt cx="3106" cy="3240"/>
          </a:xfrm>
        </p:grpSpPr>
        <p:sp>
          <p:nvSpPr>
            <p:cNvPr id="12" name="Freeform 716">
              <a:extLst>
                <a:ext uri="{FF2B5EF4-FFF2-40B4-BE49-F238E27FC236}">
                  <a16:creationId xmlns:a16="http://schemas.microsoft.com/office/drawing/2014/main" id="{6A19A9D2-4216-4A09-9742-45D525C1D543}"/>
                </a:ext>
              </a:extLst>
            </p:cNvPr>
            <p:cNvSpPr>
              <a:spLocks/>
            </p:cNvSpPr>
            <p:nvPr userDrawn="1"/>
          </p:nvSpPr>
          <p:spPr bwMode="auto">
            <a:xfrm>
              <a:off x="4426" y="250"/>
              <a:ext cx="1" cy="29"/>
            </a:xfrm>
            <a:custGeom>
              <a:avLst/>
              <a:gdLst>
                <a:gd name="T0" fmla="*/ 0 w 1"/>
                <a:gd name="T1" fmla="*/ 14 h 20"/>
                <a:gd name="T2" fmla="*/ 1 w 1"/>
                <a:gd name="T3" fmla="*/ 0 h 20"/>
                <a:gd name="T4" fmla="*/ 0 w 1"/>
                <a:gd name="T5" fmla="*/ 14 h 20"/>
              </a:gdLst>
              <a:ahLst/>
              <a:cxnLst>
                <a:cxn ang="0">
                  <a:pos x="T0" y="T1"/>
                </a:cxn>
                <a:cxn ang="0">
                  <a:pos x="T2" y="T3"/>
                </a:cxn>
                <a:cxn ang="0">
                  <a:pos x="T4" y="T5"/>
                </a:cxn>
              </a:cxnLst>
              <a:rect l="0" t="0" r="r" b="b"/>
              <a:pathLst>
                <a:path w="1" h="20">
                  <a:moveTo>
                    <a:pt x="0" y="14"/>
                  </a:moveTo>
                  <a:cubicBezTo>
                    <a:pt x="0" y="11"/>
                    <a:pt x="1" y="5"/>
                    <a:pt x="1" y="0"/>
                  </a:cubicBezTo>
                  <a:cubicBezTo>
                    <a:pt x="1" y="13"/>
                    <a:pt x="0" y="20"/>
                    <a:pt x="0" y="14"/>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717">
              <a:extLst>
                <a:ext uri="{FF2B5EF4-FFF2-40B4-BE49-F238E27FC236}">
                  <a16:creationId xmlns:a16="http://schemas.microsoft.com/office/drawing/2014/main" id="{1F45D2B6-26A7-4F93-A933-A7AFC2B1E496}"/>
                </a:ext>
              </a:extLst>
            </p:cNvPr>
            <p:cNvSpPr>
              <a:spLocks/>
            </p:cNvSpPr>
            <p:nvPr userDrawn="1"/>
          </p:nvSpPr>
          <p:spPr bwMode="auto">
            <a:xfrm>
              <a:off x="4414" y="0"/>
              <a:ext cx="20" cy="250"/>
            </a:xfrm>
            <a:custGeom>
              <a:avLst/>
              <a:gdLst>
                <a:gd name="T0" fmla="*/ 11 w 14"/>
                <a:gd name="T1" fmla="*/ 6 h 174"/>
                <a:gd name="T2" fmla="*/ 9 w 14"/>
                <a:gd name="T3" fmla="*/ 174 h 174"/>
                <a:gd name="T4" fmla="*/ 14 w 14"/>
                <a:gd name="T5" fmla="*/ 8 h 174"/>
                <a:gd name="T6" fmla="*/ 9 w 14"/>
                <a:gd name="T7" fmla="*/ 17 h 174"/>
                <a:gd name="T8" fmla="*/ 11 w 14"/>
                <a:gd name="T9" fmla="*/ 0 h 174"/>
                <a:gd name="T10" fmla="*/ 11 w 14"/>
                <a:gd name="T11" fmla="*/ 6 h 174"/>
                <a:gd name="T12" fmla="*/ 11 w 14"/>
                <a:gd name="T13" fmla="*/ 32 h 174"/>
                <a:gd name="T14" fmla="*/ 11 w 14"/>
                <a:gd name="T15" fmla="*/ 6 h 174"/>
                <a:gd name="T16" fmla="*/ 11 w 14"/>
                <a:gd name="T17" fmla="*/ 6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174">
                  <a:moveTo>
                    <a:pt x="11" y="6"/>
                  </a:moveTo>
                  <a:cubicBezTo>
                    <a:pt x="13" y="62"/>
                    <a:pt x="13" y="118"/>
                    <a:pt x="9" y="174"/>
                  </a:cubicBezTo>
                  <a:cubicBezTo>
                    <a:pt x="11" y="119"/>
                    <a:pt x="3" y="63"/>
                    <a:pt x="14" y="8"/>
                  </a:cubicBezTo>
                  <a:cubicBezTo>
                    <a:pt x="14" y="12"/>
                    <a:pt x="12" y="16"/>
                    <a:pt x="9" y="17"/>
                  </a:cubicBezTo>
                  <a:cubicBezTo>
                    <a:pt x="11" y="12"/>
                    <a:pt x="11" y="6"/>
                    <a:pt x="11" y="0"/>
                  </a:cubicBezTo>
                  <a:cubicBezTo>
                    <a:pt x="12" y="24"/>
                    <a:pt x="0" y="48"/>
                    <a:pt x="11" y="6"/>
                  </a:cubicBezTo>
                  <a:cubicBezTo>
                    <a:pt x="11" y="15"/>
                    <a:pt x="12" y="24"/>
                    <a:pt x="11" y="32"/>
                  </a:cubicBezTo>
                  <a:cubicBezTo>
                    <a:pt x="13" y="24"/>
                    <a:pt x="9" y="14"/>
                    <a:pt x="11" y="6"/>
                  </a:cubicBezTo>
                  <a:cubicBezTo>
                    <a:pt x="13" y="62"/>
                    <a:pt x="9" y="13"/>
                    <a:pt x="11" y="6"/>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718">
              <a:extLst>
                <a:ext uri="{FF2B5EF4-FFF2-40B4-BE49-F238E27FC236}">
                  <a16:creationId xmlns:a16="http://schemas.microsoft.com/office/drawing/2014/main" id="{19DBC133-9ABE-4387-BEAF-C0F31D51EA25}"/>
                </a:ext>
              </a:extLst>
            </p:cNvPr>
            <p:cNvSpPr>
              <a:spLocks/>
            </p:cNvSpPr>
            <p:nvPr userDrawn="1"/>
          </p:nvSpPr>
          <p:spPr bwMode="auto">
            <a:xfrm>
              <a:off x="4416" y="198"/>
              <a:ext cx="4" cy="84"/>
            </a:xfrm>
            <a:custGeom>
              <a:avLst/>
              <a:gdLst>
                <a:gd name="T0" fmla="*/ 0 w 3"/>
                <a:gd name="T1" fmla="*/ 58 h 58"/>
                <a:gd name="T2" fmla="*/ 3 w 3"/>
                <a:gd name="T3" fmla="*/ 0 h 58"/>
                <a:gd name="T4" fmla="*/ 0 w 3"/>
                <a:gd name="T5" fmla="*/ 58 h 58"/>
              </a:gdLst>
              <a:ahLst/>
              <a:cxnLst>
                <a:cxn ang="0">
                  <a:pos x="T0" y="T1"/>
                </a:cxn>
                <a:cxn ang="0">
                  <a:pos x="T2" y="T3"/>
                </a:cxn>
                <a:cxn ang="0">
                  <a:pos x="T4" y="T5"/>
                </a:cxn>
              </a:cxnLst>
              <a:rect l="0" t="0" r="r" b="b"/>
              <a:pathLst>
                <a:path w="3" h="58">
                  <a:moveTo>
                    <a:pt x="0" y="58"/>
                  </a:moveTo>
                  <a:cubicBezTo>
                    <a:pt x="1" y="39"/>
                    <a:pt x="2" y="19"/>
                    <a:pt x="3" y="0"/>
                  </a:cubicBezTo>
                  <a:cubicBezTo>
                    <a:pt x="3" y="34"/>
                    <a:pt x="1" y="28"/>
                    <a:pt x="0" y="58"/>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719">
              <a:extLst>
                <a:ext uri="{FF2B5EF4-FFF2-40B4-BE49-F238E27FC236}">
                  <a16:creationId xmlns:a16="http://schemas.microsoft.com/office/drawing/2014/main" id="{307A1ABA-59C7-4598-842C-7EBED2C9926D}"/>
                </a:ext>
              </a:extLst>
            </p:cNvPr>
            <p:cNvSpPr>
              <a:spLocks/>
            </p:cNvSpPr>
            <p:nvPr userDrawn="1"/>
          </p:nvSpPr>
          <p:spPr bwMode="auto">
            <a:xfrm>
              <a:off x="4420" y="224"/>
              <a:ext cx="4" cy="77"/>
            </a:xfrm>
            <a:custGeom>
              <a:avLst/>
              <a:gdLst>
                <a:gd name="T0" fmla="*/ 2 w 3"/>
                <a:gd name="T1" fmla="*/ 19 h 53"/>
                <a:gd name="T2" fmla="*/ 0 w 3"/>
                <a:gd name="T3" fmla="*/ 53 h 53"/>
                <a:gd name="T4" fmla="*/ 2 w 3"/>
                <a:gd name="T5" fmla="*/ 19 h 53"/>
                <a:gd name="T6" fmla="*/ 2 w 3"/>
                <a:gd name="T7" fmla="*/ 27 h 53"/>
                <a:gd name="T8" fmla="*/ 2 w 3"/>
                <a:gd name="T9" fmla="*/ 19 h 53"/>
                <a:gd name="T10" fmla="*/ 2 w 3"/>
                <a:gd name="T11" fmla="*/ 19 h 53"/>
              </a:gdLst>
              <a:ahLst/>
              <a:cxnLst>
                <a:cxn ang="0">
                  <a:pos x="T0" y="T1"/>
                </a:cxn>
                <a:cxn ang="0">
                  <a:pos x="T2" y="T3"/>
                </a:cxn>
                <a:cxn ang="0">
                  <a:pos x="T4" y="T5"/>
                </a:cxn>
                <a:cxn ang="0">
                  <a:pos x="T6" y="T7"/>
                </a:cxn>
                <a:cxn ang="0">
                  <a:pos x="T8" y="T9"/>
                </a:cxn>
                <a:cxn ang="0">
                  <a:pos x="T10" y="T11"/>
                </a:cxn>
              </a:cxnLst>
              <a:rect l="0" t="0" r="r" b="b"/>
              <a:pathLst>
                <a:path w="3" h="53">
                  <a:moveTo>
                    <a:pt x="2" y="19"/>
                  </a:moveTo>
                  <a:cubicBezTo>
                    <a:pt x="3" y="30"/>
                    <a:pt x="2" y="42"/>
                    <a:pt x="0" y="53"/>
                  </a:cubicBezTo>
                  <a:cubicBezTo>
                    <a:pt x="1" y="42"/>
                    <a:pt x="1" y="30"/>
                    <a:pt x="2" y="19"/>
                  </a:cubicBezTo>
                  <a:cubicBezTo>
                    <a:pt x="3" y="22"/>
                    <a:pt x="3" y="25"/>
                    <a:pt x="2" y="27"/>
                  </a:cubicBezTo>
                  <a:cubicBezTo>
                    <a:pt x="1" y="0"/>
                    <a:pt x="1" y="46"/>
                    <a:pt x="2" y="19"/>
                  </a:cubicBezTo>
                  <a:cubicBezTo>
                    <a:pt x="3" y="30"/>
                    <a:pt x="1" y="30"/>
                    <a:pt x="2" y="19"/>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720">
              <a:extLst>
                <a:ext uri="{FF2B5EF4-FFF2-40B4-BE49-F238E27FC236}">
                  <a16:creationId xmlns:a16="http://schemas.microsoft.com/office/drawing/2014/main" id="{4660E584-A66C-492E-82D7-AADED8401F3B}"/>
                </a:ext>
              </a:extLst>
            </p:cNvPr>
            <p:cNvSpPr>
              <a:spLocks/>
            </p:cNvSpPr>
            <p:nvPr userDrawn="1"/>
          </p:nvSpPr>
          <p:spPr bwMode="auto">
            <a:xfrm>
              <a:off x="2098" y="3108"/>
              <a:ext cx="13" cy="7"/>
            </a:xfrm>
            <a:custGeom>
              <a:avLst/>
              <a:gdLst>
                <a:gd name="T0" fmla="*/ 0 w 9"/>
                <a:gd name="T1" fmla="*/ 0 h 5"/>
                <a:gd name="T2" fmla="*/ 6 w 9"/>
                <a:gd name="T3" fmla="*/ 5 h 5"/>
                <a:gd name="T4" fmla="*/ 0 w 9"/>
                <a:gd name="T5" fmla="*/ 0 h 5"/>
              </a:gdLst>
              <a:ahLst/>
              <a:cxnLst>
                <a:cxn ang="0">
                  <a:pos x="T0" y="T1"/>
                </a:cxn>
                <a:cxn ang="0">
                  <a:pos x="T2" y="T3"/>
                </a:cxn>
                <a:cxn ang="0">
                  <a:pos x="T4" y="T5"/>
                </a:cxn>
              </a:cxnLst>
              <a:rect l="0" t="0" r="r" b="b"/>
              <a:pathLst>
                <a:path w="9" h="5">
                  <a:moveTo>
                    <a:pt x="0" y="0"/>
                  </a:moveTo>
                  <a:cubicBezTo>
                    <a:pt x="6" y="3"/>
                    <a:pt x="9" y="5"/>
                    <a:pt x="6" y="5"/>
                  </a:cubicBezTo>
                  <a:lnTo>
                    <a:pt x="0" y="0"/>
                  </a:ln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721">
              <a:extLst>
                <a:ext uri="{FF2B5EF4-FFF2-40B4-BE49-F238E27FC236}">
                  <a16:creationId xmlns:a16="http://schemas.microsoft.com/office/drawing/2014/main" id="{FD0FD5EE-2509-484B-8FA5-FEDCFBD8496F}"/>
                </a:ext>
              </a:extLst>
            </p:cNvPr>
            <p:cNvSpPr>
              <a:spLocks/>
            </p:cNvSpPr>
            <p:nvPr userDrawn="1"/>
          </p:nvSpPr>
          <p:spPr bwMode="auto">
            <a:xfrm>
              <a:off x="1876" y="3029"/>
              <a:ext cx="39" cy="12"/>
            </a:xfrm>
            <a:custGeom>
              <a:avLst/>
              <a:gdLst>
                <a:gd name="T0" fmla="*/ 27 w 27"/>
                <a:gd name="T1" fmla="*/ 9 h 9"/>
                <a:gd name="T2" fmla="*/ 0 w 27"/>
                <a:gd name="T3" fmla="*/ 0 h 9"/>
                <a:gd name="T4" fmla="*/ 27 w 27"/>
                <a:gd name="T5" fmla="*/ 9 h 9"/>
              </a:gdLst>
              <a:ahLst/>
              <a:cxnLst>
                <a:cxn ang="0">
                  <a:pos x="T0" y="T1"/>
                </a:cxn>
                <a:cxn ang="0">
                  <a:pos x="T2" y="T3"/>
                </a:cxn>
                <a:cxn ang="0">
                  <a:pos x="T4" y="T5"/>
                </a:cxn>
              </a:cxnLst>
              <a:rect l="0" t="0" r="r" b="b"/>
              <a:pathLst>
                <a:path w="27" h="9">
                  <a:moveTo>
                    <a:pt x="27" y="9"/>
                  </a:moveTo>
                  <a:cubicBezTo>
                    <a:pt x="0" y="0"/>
                    <a:pt x="0" y="0"/>
                    <a:pt x="0" y="0"/>
                  </a:cubicBezTo>
                  <a:cubicBezTo>
                    <a:pt x="8" y="3"/>
                    <a:pt x="15" y="5"/>
                    <a:pt x="27" y="9"/>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722">
              <a:extLst>
                <a:ext uri="{FF2B5EF4-FFF2-40B4-BE49-F238E27FC236}">
                  <a16:creationId xmlns:a16="http://schemas.microsoft.com/office/drawing/2014/main" id="{7FD9C565-09EE-4EEC-BA72-EDB289E2D0BA}"/>
                </a:ext>
              </a:extLst>
            </p:cNvPr>
            <p:cNvSpPr>
              <a:spLocks/>
            </p:cNvSpPr>
            <p:nvPr userDrawn="1"/>
          </p:nvSpPr>
          <p:spPr bwMode="auto">
            <a:xfrm>
              <a:off x="2234" y="3149"/>
              <a:ext cx="33" cy="10"/>
            </a:xfrm>
            <a:custGeom>
              <a:avLst/>
              <a:gdLst>
                <a:gd name="T0" fmla="*/ 23 w 23"/>
                <a:gd name="T1" fmla="*/ 7 h 7"/>
                <a:gd name="T2" fmla="*/ 0 w 23"/>
                <a:gd name="T3" fmla="*/ 0 h 7"/>
                <a:gd name="T4" fmla="*/ 23 w 23"/>
                <a:gd name="T5" fmla="*/ 7 h 7"/>
              </a:gdLst>
              <a:ahLst/>
              <a:cxnLst>
                <a:cxn ang="0">
                  <a:pos x="T0" y="T1"/>
                </a:cxn>
                <a:cxn ang="0">
                  <a:pos x="T2" y="T3"/>
                </a:cxn>
                <a:cxn ang="0">
                  <a:pos x="T4" y="T5"/>
                </a:cxn>
              </a:cxnLst>
              <a:rect l="0" t="0" r="r" b="b"/>
              <a:pathLst>
                <a:path w="23" h="7">
                  <a:moveTo>
                    <a:pt x="23" y="7"/>
                  </a:moveTo>
                  <a:cubicBezTo>
                    <a:pt x="0" y="0"/>
                    <a:pt x="0" y="0"/>
                    <a:pt x="0" y="0"/>
                  </a:cubicBezTo>
                  <a:cubicBezTo>
                    <a:pt x="8" y="2"/>
                    <a:pt x="16" y="4"/>
                    <a:pt x="23" y="7"/>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723">
              <a:extLst>
                <a:ext uri="{FF2B5EF4-FFF2-40B4-BE49-F238E27FC236}">
                  <a16:creationId xmlns:a16="http://schemas.microsoft.com/office/drawing/2014/main" id="{233F6F65-2618-42C5-8B70-C5D75B3C7436}"/>
                </a:ext>
              </a:extLst>
            </p:cNvPr>
            <p:cNvSpPr>
              <a:spLocks/>
            </p:cNvSpPr>
            <p:nvPr userDrawn="1"/>
          </p:nvSpPr>
          <p:spPr bwMode="auto">
            <a:xfrm>
              <a:off x="3654" y="1951"/>
              <a:ext cx="61" cy="61"/>
            </a:xfrm>
            <a:custGeom>
              <a:avLst/>
              <a:gdLst>
                <a:gd name="T0" fmla="*/ 0 w 43"/>
                <a:gd name="T1" fmla="*/ 42 h 42"/>
                <a:gd name="T2" fmla="*/ 43 w 43"/>
                <a:gd name="T3" fmla="*/ 0 h 42"/>
                <a:gd name="T4" fmla="*/ 0 w 43"/>
                <a:gd name="T5" fmla="*/ 42 h 42"/>
              </a:gdLst>
              <a:ahLst/>
              <a:cxnLst>
                <a:cxn ang="0">
                  <a:pos x="T0" y="T1"/>
                </a:cxn>
                <a:cxn ang="0">
                  <a:pos x="T2" y="T3"/>
                </a:cxn>
                <a:cxn ang="0">
                  <a:pos x="T4" y="T5"/>
                </a:cxn>
              </a:cxnLst>
              <a:rect l="0" t="0" r="r" b="b"/>
              <a:pathLst>
                <a:path w="43" h="42">
                  <a:moveTo>
                    <a:pt x="0" y="42"/>
                  </a:moveTo>
                  <a:cubicBezTo>
                    <a:pt x="17" y="26"/>
                    <a:pt x="32" y="12"/>
                    <a:pt x="43" y="0"/>
                  </a:cubicBezTo>
                  <a:cubicBezTo>
                    <a:pt x="14" y="33"/>
                    <a:pt x="10" y="34"/>
                    <a:pt x="0" y="42"/>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724">
              <a:extLst>
                <a:ext uri="{FF2B5EF4-FFF2-40B4-BE49-F238E27FC236}">
                  <a16:creationId xmlns:a16="http://schemas.microsoft.com/office/drawing/2014/main" id="{58FB6A71-F0A7-48B6-BEB0-315F9AFFC420}"/>
                </a:ext>
              </a:extLst>
            </p:cNvPr>
            <p:cNvSpPr>
              <a:spLocks/>
            </p:cNvSpPr>
            <p:nvPr userDrawn="1"/>
          </p:nvSpPr>
          <p:spPr bwMode="auto">
            <a:xfrm>
              <a:off x="1865" y="2995"/>
              <a:ext cx="14" cy="6"/>
            </a:xfrm>
            <a:custGeom>
              <a:avLst/>
              <a:gdLst>
                <a:gd name="T0" fmla="*/ 10 w 10"/>
                <a:gd name="T1" fmla="*/ 2 h 4"/>
                <a:gd name="T2" fmla="*/ 0 w 10"/>
                <a:gd name="T3" fmla="*/ 0 h 4"/>
                <a:gd name="T4" fmla="*/ 10 w 10"/>
                <a:gd name="T5" fmla="*/ 2 h 4"/>
                <a:gd name="T6" fmla="*/ 10 w 10"/>
                <a:gd name="T7" fmla="*/ 2 h 4"/>
              </a:gdLst>
              <a:ahLst/>
              <a:cxnLst>
                <a:cxn ang="0">
                  <a:pos x="T0" y="T1"/>
                </a:cxn>
                <a:cxn ang="0">
                  <a:pos x="T2" y="T3"/>
                </a:cxn>
                <a:cxn ang="0">
                  <a:pos x="T4" y="T5"/>
                </a:cxn>
                <a:cxn ang="0">
                  <a:pos x="T6" y="T7"/>
                </a:cxn>
              </a:cxnLst>
              <a:rect l="0" t="0" r="r" b="b"/>
              <a:pathLst>
                <a:path w="10" h="4">
                  <a:moveTo>
                    <a:pt x="10" y="2"/>
                  </a:moveTo>
                  <a:cubicBezTo>
                    <a:pt x="10" y="4"/>
                    <a:pt x="0" y="1"/>
                    <a:pt x="0" y="0"/>
                  </a:cubicBezTo>
                  <a:cubicBezTo>
                    <a:pt x="3" y="1"/>
                    <a:pt x="6" y="2"/>
                    <a:pt x="10" y="2"/>
                  </a:cubicBezTo>
                  <a:cubicBezTo>
                    <a:pt x="10" y="4"/>
                    <a:pt x="10" y="2"/>
                    <a:pt x="10" y="2"/>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725">
              <a:extLst>
                <a:ext uri="{FF2B5EF4-FFF2-40B4-BE49-F238E27FC236}">
                  <a16:creationId xmlns:a16="http://schemas.microsoft.com/office/drawing/2014/main" id="{F55E55E4-2DE4-47F2-9C73-1124C06B5E6B}"/>
                </a:ext>
              </a:extLst>
            </p:cNvPr>
            <p:cNvSpPr>
              <a:spLocks/>
            </p:cNvSpPr>
            <p:nvPr userDrawn="1"/>
          </p:nvSpPr>
          <p:spPr bwMode="auto">
            <a:xfrm>
              <a:off x="2369" y="3191"/>
              <a:ext cx="59" cy="14"/>
            </a:xfrm>
            <a:custGeom>
              <a:avLst/>
              <a:gdLst>
                <a:gd name="T0" fmla="*/ 21 w 41"/>
                <a:gd name="T1" fmla="*/ 3 h 10"/>
                <a:gd name="T2" fmla="*/ 41 w 41"/>
                <a:gd name="T3" fmla="*/ 10 h 10"/>
                <a:gd name="T4" fmla="*/ 0 w 41"/>
                <a:gd name="T5" fmla="*/ 0 h 10"/>
                <a:gd name="T6" fmla="*/ 25 w 41"/>
                <a:gd name="T7" fmla="*/ 5 h 10"/>
                <a:gd name="T8" fmla="*/ 21 w 41"/>
                <a:gd name="T9" fmla="*/ 3 h 10"/>
                <a:gd name="T10" fmla="*/ 21 w 41"/>
                <a:gd name="T11" fmla="*/ 3 h 10"/>
              </a:gdLst>
              <a:ahLst/>
              <a:cxnLst>
                <a:cxn ang="0">
                  <a:pos x="T0" y="T1"/>
                </a:cxn>
                <a:cxn ang="0">
                  <a:pos x="T2" y="T3"/>
                </a:cxn>
                <a:cxn ang="0">
                  <a:pos x="T4" y="T5"/>
                </a:cxn>
                <a:cxn ang="0">
                  <a:pos x="T6" y="T7"/>
                </a:cxn>
                <a:cxn ang="0">
                  <a:pos x="T8" y="T9"/>
                </a:cxn>
                <a:cxn ang="0">
                  <a:pos x="T10" y="T11"/>
                </a:cxn>
              </a:cxnLst>
              <a:rect l="0" t="0" r="r" b="b"/>
              <a:pathLst>
                <a:path w="41" h="10">
                  <a:moveTo>
                    <a:pt x="21" y="3"/>
                  </a:moveTo>
                  <a:cubicBezTo>
                    <a:pt x="28" y="6"/>
                    <a:pt x="35" y="8"/>
                    <a:pt x="41" y="10"/>
                  </a:cubicBezTo>
                  <a:cubicBezTo>
                    <a:pt x="28" y="6"/>
                    <a:pt x="14" y="3"/>
                    <a:pt x="0" y="0"/>
                  </a:cubicBezTo>
                  <a:cubicBezTo>
                    <a:pt x="9" y="0"/>
                    <a:pt x="17" y="2"/>
                    <a:pt x="25" y="5"/>
                  </a:cubicBezTo>
                  <a:cubicBezTo>
                    <a:pt x="13" y="1"/>
                    <a:pt x="33" y="9"/>
                    <a:pt x="21" y="3"/>
                  </a:cubicBezTo>
                  <a:cubicBezTo>
                    <a:pt x="28" y="6"/>
                    <a:pt x="25" y="5"/>
                    <a:pt x="21" y="3"/>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726">
              <a:extLst>
                <a:ext uri="{FF2B5EF4-FFF2-40B4-BE49-F238E27FC236}">
                  <a16:creationId xmlns:a16="http://schemas.microsoft.com/office/drawing/2014/main" id="{FE30A77F-A4E4-43CE-A8EA-FFF309C799ED}"/>
                </a:ext>
              </a:extLst>
            </p:cNvPr>
            <p:cNvSpPr>
              <a:spLocks/>
            </p:cNvSpPr>
            <p:nvPr userDrawn="1"/>
          </p:nvSpPr>
          <p:spPr bwMode="auto">
            <a:xfrm>
              <a:off x="1859" y="2524"/>
              <a:ext cx="33" cy="20"/>
            </a:xfrm>
            <a:custGeom>
              <a:avLst/>
              <a:gdLst>
                <a:gd name="T0" fmla="*/ 2 w 23"/>
                <a:gd name="T1" fmla="*/ 12 h 14"/>
                <a:gd name="T2" fmla="*/ 23 w 23"/>
                <a:gd name="T3" fmla="*/ 0 h 14"/>
                <a:gd name="T4" fmla="*/ 2 w 23"/>
                <a:gd name="T5" fmla="*/ 12 h 14"/>
              </a:gdLst>
              <a:ahLst/>
              <a:cxnLst>
                <a:cxn ang="0">
                  <a:pos x="T0" y="T1"/>
                </a:cxn>
                <a:cxn ang="0">
                  <a:pos x="T2" y="T3"/>
                </a:cxn>
                <a:cxn ang="0">
                  <a:pos x="T4" y="T5"/>
                </a:cxn>
              </a:cxnLst>
              <a:rect l="0" t="0" r="r" b="b"/>
              <a:pathLst>
                <a:path w="23" h="14">
                  <a:moveTo>
                    <a:pt x="2" y="12"/>
                  </a:moveTo>
                  <a:cubicBezTo>
                    <a:pt x="10" y="7"/>
                    <a:pt x="17" y="3"/>
                    <a:pt x="23" y="0"/>
                  </a:cubicBezTo>
                  <a:cubicBezTo>
                    <a:pt x="8" y="10"/>
                    <a:pt x="0" y="14"/>
                    <a:pt x="2" y="12"/>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727">
              <a:extLst>
                <a:ext uri="{FF2B5EF4-FFF2-40B4-BE49-F238E27FC236}">
                  <a16:creationId xmlns:a16="http://schemas.microsoft.com/office/drawing/2014/main" id="{FD2223DE-71CC-4A0F-93E1-B1D71EEF2A88}"/>
                </a:ext>
              </a:extLst>
            </p:cNvPr>
            <p:cNvSpPr>
              <a:spLocks/>
            </p:cNvSpPr>
            <p:nvPr userDrawn="1"/>
          </p:nvSpPr>
          <p:spPr bwMode="auto">
            <a:xfrm>
              <a:off x="1868" y="3026"/>
              <a:ext cx="18" cy="5"/>
            </a:xfrm>
            <a:custGeom>
              <a:avLst/>
              <a:gdLst>
                <a:gd name="T0" fmla="*/ 3 w 13"/>
                <a:gd name="T1" fmla="*/ 1 h 4"/>
                <a:gd name="T2" fmla="*/ 3 w 13"/>
                <a:gd name="T3" fmla="*/ 1 h 4"/>
                <a:gd name="T4" fmla="*/ 3 w 13"/>
                <a:gd name="T5" fmla="*/ 1 h 4"/>
              </a:gdLst>
              <a:ahLst/>
              <a:cxnLst>
                <a:cxn ang="0">
                  <a:pos x="T0" y="T1"/>
                </a:cxn>
                <a:cxn ang="0">
                  <a:pos x="T2" y="T3"/>
                </a:cxn>
                <a:cxn ang="0">
                  <a:pos x="T4" y="T5"/>
                </a:cxn>
              </a:cxnLst>
              <a:rect l="0" t="0" r="r" b="b"/>
              <a:pathLst>
                <a:path w="13" h="4">
                  <a:moveTo>
                    <a:pt x="3" y="1"/>
                  </a:moveTo>
                  <a:cubicBezTo>
                    <a:pt x="0" y="0"/>
                    <a:pt x="13" y="4"/>
                    <a:pt x="3" y="1"/>
                  </a:cubicBezTo>
                  <a:cubicBezTo>
                    <a:pt x="3" y="1"/>
                    <a:pt x="3" y="1"/>
                    <a:pt x="3" y="1"/>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728">
              <a:extLst>
                <a:ext uri="{FF2B5EF4-FFF2-40B4-BE49-F238E27FC236}">
                  <a16:creationId xmlns:a16="http://schemas.microsoft.com/office/drawing/2014/main" id="{ECE00133-FE91-4B1F-9749-2D0CE7616882}"/>
                </a:ext>
              </a:extLst>
            </p:cNvPr>
            <p:cNvSpPr>
              <a:spLocks/>
            </p:cNvSpPr>
            <p:nvPr userDrawn="1"/>
          </p:nvSpPr>
          <p:spPr bwMode="auto">
            <a:xfrm>
              <a:off x="2105" y="3069"/>
              <a:ext cx="43" cy="14"/>
            </a:xfrm>
            <a:custGeom>
              <a:avLst/>
              <a:gdLst>
                <a:gd name="T0" fmla="*/ 30 w 30"/>
                <a:gd name="T1" fmla="*/ 10 h 10"/>
                <a:gd name="T2" fmla="*/ 0 w 30"/>
                <a:gd name="T3" fmla="*/ 0 h 10"/>
                <a:gd name="T4" fmla="*/ 30 w 30"/>
                <a:gd name="T5" fmla="*/ 10 h 10"/>
              </a:gdLst>
              <a:ahLst/>
              <a:cxnLst>
                <a:cxn ang="0">
                  <a:pos x="T0" y="T1"/>
                </a:cxn>
                <a:cxn ang="0">
                  <a:pos x="T2" y="T3"/>
                </a:cxn>
                <a:cxn ang="0">
                  <a:pos x="T4" y="T5"/>
                </a:cxn>
              </a:cxnLst>
              <a:rect l="0" t="0" r="r" b="b"/>
              <a:pathLst>
                <a:path w="30" h="10">
                  <a:moveTo>
                    <a:pt x="30" y="10"/>
                  </a:moveTo>
                  <a:cubicBezTo>
                    <a:pt x="0" y="0"/>
                    <a:pt x="0" y="0"/>
                    <a:pt x="0" y="0"/>
                  </a:cubicBezTo>
                  <a:cubicBezTo>
                    <a:pt x="13" y="4"/>
                    <a:pt x="23" y="7"/>
                    <a:pt x="30" y="1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729">
              <a:extLst>
                <a:ext uri="{FF2B5EF4-FFF2-40B4-BE49-F238E27FC236}">
                  <a16:creationId xmlns:a16="http://schemas.microsoft.com/office/drawing/2014/main" id="{1E9AAAC7-7133-49A2-8CF8-DAE318539FCA}"/>
                </a:ext>
              </a:extLst>
            </p:cNvPr>
            <p:cNvSpPr>
              <a:spLocks/>
            </p:cNvSpPr>
            <p:nvPr userDrawn="1"/>
          </p:nvSpPr>
          <p:spPr bwMode="auto">
            <a:xfrm>
              <a:off x="3633" y="2012"/>
              <a:ext cx="21" cy="19"/>
            </a:xfrm>
            <a:custGeom>
              <a:avLst/>
              <a:gdLst>
                <a:gd name="T0" fmla="*/ 14 w 14"/>
                <a:gd name="T1" fmla="*/ 0 h 13"/>
                <a:gd name="T2" fmla="*/ 0 w 14"/>
                <a:gd name="T3" fmla="*/ 13 h 13"/>
                <a:gd name="T4" fmla="*/ 14 w 14"/>
                <a:gd name="T5" fmla="*/ 0 h 13"/>
              </a:gdLst>
              <a:ahLst/>
              <a:cxnLst>
                <a:cxn ang="0">
                  <a:pos x="T0" y="T1"/>
                </a:cxn>
                <a:cxn ang="0">
                  <a:pos x="T2" y="T3"/>
                </a:cxn>
                <a:cxn ang="0">
                  <a:pos x="T4" y="T5"/>
                </a:cxn>
              </a:cxnLst>
              <a:rect l="0" t="0" r="r" b="b"/>
              <a:pathLst>
                <a:path w="14" h="13">
                  <a:moveTo>
                    <a:pt x="14" y="0"/>
                  </a:moveTo>
                  <a:cubicBezTo>
                    <a:pt x="0" y="13"/>
                    <a:pt x="0" y="13"/>
                    <a:pt x="0" y="13"/>
                  </a:cubicBezTo>
                  <a:cubicBezTo>
                    <a:pt x="6" y="6"/>
                    <a:pt x="10" y="3"/>
                    <a:pt x="14"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730">
              <a:extLst>
                <a:ext uri="{FF2B5EF4-FFF2-40B4-BE49-F238E27FC236}">
                  <a16:creationId xmlns:a16="http://schemas.microsoft.com/office/drawing/2014/main" id="{85699AF1-2003-4C01-BACA-D25B50D1ACA4}"/>
                </a:ext>
              </a:extLst>
            </p:cNvPr>
            <p:cNvSpPr>
              <a:spLocks/>
            </p:cNvSpPr>
            <p:nvPr userDrawn="1"/>
          </p:nvSpPr>
          <p:spPr bwMode="auto">
            <a:xfrm>
              <a:off x="4403" y="496"/>
              <a:ext cx="7" cy="39"/>
            </a:xfrm>
            <a:custGeom>
              <a:avLst/>
              <a:gdLst>
                <a:gd name="T0" fmla="*/ 5 w 5"/>
                <a:gd name="T1" fmla="*/ 0 h 27"/>
                <a:gd name="T2" fmla="*/ 0 w 5"/>
                <a:gd name="T3" fmla="*/ 27 h 27"/>
                <a:gd name="T4" fmla="*/ 5 w 5"/>
                <a:gd name="T5" fmla="*/ 0 h 27"/>
              </a:gdLst>
              <a:ahLst/>
              <a:cxnLst>
                <a:cxn ang="0">
                  <a:pos x="T0" y="T1"/>
                </a:cxn>
                <a:cxn ang="0">
                  <a:pos x="T2" y="T3"/>
                </a:cxn>
                <a:cxn ang="0">
                  <a:pos x="T4" y="T5"/>
                </a:cxn>
              </a:cxnLst>
              <a:rect l="0" t="0" r="r" b="b"/>
              <a:pathLst>
                <a:path w="5" h="27">
                  <a:moveTo>
                    <a:pt x="5" y="0"/>
                  </a:moveTo>
                  <a:cubicBezTo>
                    <a:pt x="3" y="19"/>
                    <a:pt x="1" y="24"/>
                    <a:pt x="0" y="27"/>
                  </a:cubicBezTo>
                  <a:cubicBezTo>
                    <a:pt x="2" y="17"/>
                    <a:pt x="3" y="8"/>
                    <a:pt x="5"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731">
              <a:extLst>
                <a:ext uri="{FF2B5EF4-FFF2-40B4-BE49-F238E27FC236}">
                  <a16:creationId xmlns:a16="http://schemas.microsoft.com/office/drawing/2014/main" id="{C8B07590-0F82-4204-B346-8389BB93C9F8}"/>
                </a:ext>
              </a:extLst>
            </p:cNvPr>
            <p:cNvSpPr>
              <a:spLocks/>
            </p:cNvSpPr>
            <p:nvPr userDrawn="1"/>
          </p:nvSpPr>
          <p:spPr bwMode="auto">
            <a:xfrm>
              <a:off x="4413" y="63"/>
              <a:ext cx="0" cy="12"/>
            </a:xfrm>
            <a:custGeom>
              <a:avLst/>
              <a:gdLst>
                <a:gd name="T0" fmla="*/ 8 h 8"/>
                <a:gd name="T1" fmla="*/ 0 h 8"/>
                <a:gd name="T2" fmla="*/ 8 h 8"/>
              </a:gdLst>
              <a:ahLst/>
              <a:cxnLst>
                <a:cxn ang="0">
                  <a:pos x="0" y="T0"/>
                </a:cxn>
                <a:cxn ang="0">
                  <a:pos x="0" y="T1"/>
                </a:cxn>
                <a:cxn ang="0">
                  <a:pos x="0" y="T2"/>
                </a:cxn>
              </a:cxnLst>
              <a:rect l="0" t="0" r="r" b="b"/>
              <a:pathLst>
                <a:path h="8">
                  <a:moveTo>
                    <a:pt x="0" y="8"/>
                  </a:moveTo>
                  <a:cubicBezTo>
                    <a:pt x="0" y="0"/>
                    <a:pt x="0" y="0"/>
                    <a:pt x="0" y="0"/>
                  </a:cubicBezTo>
                  <a:cubicBezTo>
                    <a:pt x="0" y="3"/>
                    <a:pt x="0" y="6"/>
                    <a:pt x="0" y="8"/>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732">
              <a:extLst>
                <a:ext uri="{FF2B5EF4-FFF2-40B4-BE49-F238E27FC236}">
                  <a16:creationId xmlns:a16="http://schemas.microsoft.com/office/drawing/2014/main" id="{9DFE83BC-4B88-498F-BBC2-CCE63E561B95}"/>
                </a:ext>
              </a:extLst>
            </p:cNvPr>
            <p:cNvSpPr>
              <a:spLocks/>
            </p:cNvSpPr>
            <p:nvPr userDrawn="1"/>
          </p:nvSpPr>
          <p:spPr bwMode="auto">
            <a:xfrm>
              <a:off x="4147" y="1073"/>
              <a:ext cx="7" cy="11"/>
            </a:xfrm>
            <a:custGeom>
              <a:avLst/>
              <a:gdLst>
                <a:gd name="T0" fmla="*/ 5 w 5"/>
                <a:gd name="T1" fmla="*/ 0 h 8"/>
                <a:gd name="T2" fmla="*/ 0 w 5"/>
                <a:gd name="T3" fmla="*/ 8 h 8"/>
                <a:gd name="T4" fmla="*/ 5 w 5"/>
                <a:gd name="T5" fmla="*/ 0 h 8"/>
              </a:gdLst>
              <a:ahLst/>
              <a:cxnLst>
                <a:cxn ang="0">
                  <a:pos x="T0" y="T1"/>
                </a:cxn>
                <a:cxn ang="0">
                  <a:pos x="T2" y="T3"/>
                </a:cxn>
                <a:cxn ang="0">
                  <a:pos x="T4" y="T5"/>
                </a:cxn>
              </a:cxnLst>
              <a:rect l="0" t="0" r="r" b="b"/>
              <a:pathLst>
                <a:path w="5" h="8">
                  <a:moveTo>
                    <a:pt x="5" y="0"/>
                  </a:moveTo>
                  <a:cubicBezTo>
                    <a:pt x="3" y="3"/>
                    <a:pt x="2" y="6"/>
                    <a:pt x="0" y="8"/>
                  </a:cubicBezTo>
                  <a:cubicBezTo>
                    <a:pt x="2" y="3"/>
                    <a:pt x="4" y="0"/>
                    <a:pt x="5"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733">
              <a:extLst>
                <a:ext uri="{FF2B5EF4-FFF2-40B4-BE49-F238E27FC236}">
                  <a16:creationId xmlns:a16="http://schemas.microsoft.com/office/drawing/2014/main" id="{CB4A4C55-D7FD-40CB-80AF-8794B4C5A494}"/>
                </a:ext>
              </a:extLst>
            </p:cNvPr>
            <p:cNvSpPr>
              <a:spLocks noEditPoints="1"/>
            </p:cNvSpPr>
            <p:nvPr userDrawn="1"/>
          </p:nvSpPr>
          <p:spPr bwMode="auto">
            <a:xfrm>
              <a:off x="1328" y="7"/>
              <a:ext cx="3095" cy="3233"/>
            </a:xfrm>
            <a:custGeom>
              <a:avLst/>
              <a:gdLst>
                <a:gd name="T0" fmla="*/ 135 w 2152"/>
                <a:gd name="T1" fmla="*/ 2033 h 2248"/>
                <a:gd name="T2" fmla="*/ 459 w 2152"/>
                <a:gd name="T3" fmla="*/ 1694 h 2248"/>
                <a:gd name="T4" fmla="*/ 823 w 2152"/>
                <a:gd name="T5" fmla="*/ 2146 h 2248"/>
                <a:gd name="T6" fmla="*/ 1239 w 2152"/>
                <a:gd name="T7" fmla="*/ 1566 h 2248"/>
                <a:gd name="T8" fmla="*/ 1395 w 2152"/>
                <a:gd name="T9" fmla="*/ 1593 h 2248"/>
                <a:gd name="T10" fmla="*/ 1895 w 2152"/>
                <a:gd name="T11" fmla="*/ 923 h 2248"/>
                <a:gd name="T12" fmla="*/ 1964 w 2152"/>
                <a:gd name="T13" fmla="*/ 893 h 2248"/>
                <a:gd name="T14" fmla="*/ 2067 w 2152"/>
                <a:gd name="T15" fmla="*/ 658 h 2248"/>
                <a:gd name="T16" fmla="*/ 1967 w 2152"/>
                <a:gd name="T17" fmla="*/ 888 h 2248"/>
                <a:gd name="T18" fmla="*/ 2065 w 2152"/>
                <a:gd name="T19" fmla="*/ 506 h 2248"/>
                <a:gd name="T20" fmla="*/ 2136 w 2152"/>
                <a:gd name="T21" fmla="*/ 5 h 2248"/>
                <a:gd name="T22" fmla="*/ 1478 w 2152"/>
                <a:gd name="T23" fmla="*/ 1400 h 2248"/>
                <a:gd name="T24" fmla="*/ 705 w 2152"/>
                <a:gd name="T25" fmla="*/ 1560 h 2248"/>
                <a:gd name="T26" fmla="*/ 276 w 2152"/>
                <a:gd name="T27" fmla="*/ 1806 h 2248"/>
                <a:gd name="T28" fmla="*/ 705 w 2152"/>
                <a:gd name="T29" fmla="*/ 1561 h 2248"/>
                <a:gd name="T30" fmla="*/ 982 w 2152"/>
                <a:gd name="T31" fmla="*/ 1727 h 2248"/>
                <a:gd name="T32" fmla="*/ 2071 w 2152"/>
                <a:gd name="T33" fmla="*/ 545 h 2248"/>
                <a:gd name="T34" fmla="*/ 1053 w 2152"/>
                <a:gd name="T35" fmla="*/ 1689 h 2248"/>
                <a:gd name="T36" fmla="*/ 703 w 2152"/>
                <a:gd name="T37" fmla="*/ 1555 h 2248"/>
                <a:gd name="T38" fmla="*/ 325 w 2152"/>
                <a:gd name="T39" fmla="*/ 1777 h 2248"/>
                <a:gd name="T40" fmla="*/ 823 w 2152"/>
                <a:gd name="T41" fmla="*/ 2146 h 2248"/>
                <a:gd name="T42" fmla="*/ 1912 w 2152"/>
                <a:gd name="T43" fmla="*/ 992 h 2248"/>
                <a:gd name="T44" fmla="*/ 1478 w 2152"/>
                <a:gd name="T45" fmla="*/ 1399 h 2248"/>
                <a:gd name="T46" fmla="*/ 703 w 2152"/>
                <a:gd name="T47" fmla="*/ 1555 h 2248"/>
                <a:gd name="T48" fmla="*/ 2149 w 2152"/>
                <a:gd name="T49" fmla="*/ 144 h 2248"/>
                <a:gd name="T50" fmla="*/ 1111 w 2152"/>
                <a:gd name="T51" fmla="*/ 1633 h 2248"/>
                <a:gd name="T52" fmla="*/ 791 w 2152"/>
                <a:gd name="T53" fmla="*/ 1938 h 2248"/>
                <a:gd name="T54" fmla="*/ 964 w 2152"/>
                <a:gd name="T55" fmla="*/ 1835 h 2248"/>
                <a:gd name="T56" fmla="*/ 824 w 2152"/>
                <a:gd name="T57" fmla="*/ 2154 h 2248"/>
                <a:gd name="T58" fmla="*/ 687 w 2152"/>
                <a:gd name="T59" fmla="*/ 1597 h 2248"/>
                <a:gd name="T60" fmla="*/ 1839 w 2152"/>
                <a:gd name="T61" fmla="*/ 1094 h 2248"/>
                <a:gd name="T62" fmla="*/ 323 w 2152"/>
                <a:gd name="T63" fmla="*/ 1778 h 2248"/>
                <a:gd name="T64" fmla="*/ 981 w 2152"/>
                <a:gd name="T65" fmla="*/ 1727 h 2248"/>
                <a:gd name="T66" fmla="*/ 1059 w 2152"/>
                <a:gd name="T67" fmla="*/ 1687 h 2248"/>
                <a:gd name="T68" fmla="*/ 1476 w 2152"/>
                <a:gd name="T69" fmla="*/ 1401 h 2248"/>
                <a:gd name="T70" fmla="*/ 2022 w 2152"/>
                <a:gd name="T71" fmla="*/ 616 h 2248"/>
                <a:gd name="T72" fmla="*/ 1478 w 2152"/>
                <a:gd name="T73" fmla="*/ 1400 h 2248"/>
                <a:gd name="T74" fmla="*/ 806 w 2152"/>
                <a:gd name="T75" fmla="*/ 1921 h 2248"/>
                <a:gd name="T76" fmla="*/ 824 w 2152"/>
                <a:gd name="T77" fmla="*/ 2153 h 2248"/>
                <a:gd name="T78" fmla="*/ 707 w 2152"/>
                <a:gd name="T79" fmla="*/ 1611 h 2248"/>
                <a:gd name="T80" fmla="*/ 2111 w 2152"/>
                <a:gd name="T81" fmla="*/ 362 h 2248"/>
                <a:gd name="T82" fmla="*/ 1345 w 2152"/>
                <a:gd name="T83" fmla="*/ 1524 h 2248"/>
                <a:gd name="T84" fmla="*/ 807 w 2152"/>
                <a:gd name="T85" fmla="*/ 1921 h 2248"/>
                <a:gd name="T86" fmla="*/ 824 w 2152"/>
                <a:gd name="T87" fmla="*/ 2153 h 2248"/>
                <a:gd name="T88" fmla="*/ 707 w 2152"/>
                <a:gd name="T89" fmla="*/ 1613 h 2248"/>
                <a:gd name="T90" fmla="*/ 1478 w 2152"/>
                <a:gd name="T91" fmla="*/ 1400 h 2248"/>
                <a:gd name="T92" fmla="*/ 1849 w 2152"/>
                <a:gd name="T93" fmla="*/ 1070 h 2248"/>
                <a:gd name="T94" fmla="*/ 1054 w 2152"/>
                <a:gd name="T95" fmla="*/ 1689 h 2248"/>
                <a:gd name="T96" fmla="*/ 728 w 2152"/>
                <a:gd name="T97" fmla="*/ 2185 h 2248"/>
                <a:gd name="T98" fmla="*/ 703 w 2152"/>
                <a:gd name="T99" fmla="*/ 1555 h 2248"/>
                <a:gd name="T100" fmla="*/ 580 w 2152"/>
                <a:gd name="T101" fmla="*/ 2148 h 2248"/>
                <a:gd name="T102" fmla="*/ 814 w 2152"/>
                <a:gd name="T103" fmla="*/ 2131 h 2248"/>
                <a:gd name="T104" fmla="*/ 824 w 2152"/>
                <a:gd name="T105" fmla="*/ 2154 h 2248"/>
                <a:gd name="T106" fmla="*/ 815 w 2152"/>
                <a:gd name="T107" fmla="*/ 2140 h 2248"/>
                <a:gd name="T108" fmla="*/ 1507 w 2152"/>
                <a:gd name="T109" fmla="*/ 1483 h 2248"/>
                <a:gd name="T110" fmla="*/ 855 w 2152"/>
                <a:gd name="T111" fmla="*/ 1891 h 2248"/>
                <a:gd name="T112" fmla="*/ 192 w 2152"/>
                <a:gd name="T113" fmla="*/ 2040 h 2248"/>
                <a:gd name="T114" fmla="*/ 1324 w 2152"/>
                <a:gd name="T115" fmla="*/ 1515 h 2248"/>
                <a:gd name="T116" fmla="*/ 2072 w 2152"/>
                <a:gd name="T117" fmla="*/ 479 h 2248"/>
                <a:gd name="T118" fmla="*/ 2111 w 2152"/>
                <a:gd name="T119" fmla="*/ 361 h 2248"/>
                <a:gd name="T120" fmla="*/ 859 w 2152"/>
                <a:gd name="T121" fmla="*/ 1772 h 2248"/>
                <a:gd name="T122" fmla="*/ 1059 w 2152"/>
                <a:gd name="T123" fmla="*/ 1687 h 2248"/>
                <a:gd name="T124" fmla="*/ 1346 w 2152"/>
                <a:gd name="T125" fmla="*/ 1524 h 2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152" h="2248">
                  <a:moveTo>
                    <a:pt x="21" y="1998"/>
                  </a:moveTo>
                  <a:cubicBezTo>
                    <a:pt x="21" y="1998"/>
                    <a:pt x="20" y="1998"/>
                    <a:pt x="20" y="1998"/>
                  </a:cubicBezTo>
                  <a:cubicBezTo>
                    <a:pt x="25" y="2002"/>
                    <a:pt x="32" y="2004"/>
                    <a:pt x="40" y="2007"/>
                  </a:cubicBezTo>
                  <a:cubicBezTo>
                    <a:pt x="33" y="2004"/>
                    <a:pt x="26" y="2002"/>
                    <a:pt x="21" y="1998"/>
                  </a:cubicBezTo>
                  <a:close/>
                  <a:moveTo>
                    <a:pt x="42" y="2007"/>
                  </a:moveTo>
                  <a:cubicBezTo>
                    <a:pt x="46" y="2008"/>
                    <a:pt x="49" y="2009"/>
                    <a:pt x="53" y="2010"/>
                  </a:cubicBezTo>
                  <a:cubicBezTo>
                    <a:pt x="49" y="2009"/>
                    <a:pt x="46" y="2008"/>
                    <a:pt x="42" y="2007"/>
                  </a:cubicBezTo>
                  <a:close/>
                  <a:moveTo>
                    <a:pt x="64" y="2011"/>
                  </a:moveTo>
                  <a:cubicBezTo>
                    <a:pt x="61" y="2011"/>
                    <a:pt x="57" y="2011"/>
                    <a:pt x="54" y="2010"/>
                  </a:cubicBezTo>
                  <a:cubicBezTo>
                    <a:pt x="61" y="2011"/>
                    <a:pt x="68" y="2013"/>
                    <a:pt x="73" y="2014"/>
                  </a:cubicBezTo>
                  <a:cubicBezTo>
                    <a:pt x="70" y="2013"/>
                    <a:pt x="67" y="2012"/>
                    <a:pt x="64" y="2011"/>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89" y="2050"/>
                  </a:moveTo>
                  <a:cubicBezTo>
                    <a:pt x="191" y="2050"/>
                    <a:pt x="194" y="2049"/>
                    <a:pt x="196" y="2049"/>
                  </a:cubicBezTo>
                  <a:cubicBezTo>
                    <a:pt x="175" y="2044"/>
                    <a:pt x="155" y="2038"/>
                    <a:pt x="135" y="2033"/>
                  </a:cubicBezTo>
                  <a:cubicBezTo>
                    <a:pt x="160" y="2040"/>
                    <a:pt x="184" y="2051"/>
                    <a:pt x="210" y="2059"/>
                  </a:cubicBezTo>
                  <a:cubicBezTo>
                    <a:pt x="205" y="2057"/>
                    <a:pt x="194" y="2049"/>
                    <a:pt x="189" y="2050"/>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196" y="2049"/>
                  </a:moveTo>
                  <a:cubicBezTo>
                    <a:pt x="196" y="2049"/>
                    <a:pt x="196" y="2049"/>
                    <a:pt x="196" y="2049"/>
                  </a:cubicBezTo>
                  <a:cubicBezTo>
                    <a:pt x="197" y="2050"/>
                    <a:pt x="199" y="2050"/>
                    <a:pt x="200" y="2051"/>
                  </a:cubicBezTo>
                  <a:cubicBezTo>
                    <a:pt x="199" y="2050"/>
                    <a:pt x="198" y="2050"/>
                    <a:pt x="196" y="2049"/>
                  </a:cubicBezTo>
                  <a:close/>
                  <a:moveTo>
                    <a:pt x="233" y="2061"/>
                  </a:moveTo>
                  <a:cubicBezTo>
                    <a:pt x="231" y="2061"/>
                    <a:pt x="236" y="2064"/>
                    <a:pt x="251" y="2070"/>
                  </a:cubicBezTo>
                  <a:cubicBezTo>
                    <a:pt x="246" y="2068"/>
                    <a:pt x="239" y="2064"/>
                    <a:pt x="233" y="2061"/>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3" y="1735"/>
                  </a:moveTo>
                  <a:cubicBezTo>
                    <a:pt x="754" y="1737"/>
                    <a:pt x="754" y="1739"/>
                    <a:pt x="755" y="1741"/>
                  </a:cubicBezTo>
                  <a:cubicBezTo>
                    <a:pt x="756" y="1745"/>
                    <a:pt x="756" y="1744"/>
                    <a:pt x="753" y="173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06" y="1980"/>
                  </a:moveTo>
                  <a:cubicBezTo>
                    <a:pt x="806" y="1982"/>
                    <a:pt x="806" y="1985"/>
                    <a:pt x="807" y="1987"/>
                  </a:cubicBezTo>
                  <a:cubicBezTo>
                    <a:pt x="807" y="1985"/>
                    <a:pt x="806" y="1982"/>
                    <a:pt x="806" y="1980"/>
                  </a:cubicBezTo>
                  <a:close/>
                  <a:moveTo>
                    <a:pt x="805" y="1984"/>
                  </a:moveTo>
                  <a:cubicBezTo>
                    <a:pt x="806" y="1988"/>
                    <a:pt x="807" y="1992"/>
                    <a:pt x="808" y="1995"/>
                  </a:cubicBezTo>
                  <a:cubicBezTo>
                    <a:pt x="808" y="1993"/>
                    <a:pt x="807" y="1989"/>
                    <a:pt x="805" y="1984"/>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200" y="1734"/>
                  </a:moveTo>
                  <a:cubicBezTo>
                    <a:pt x="1214" y="1737"/>
                    <a:pt x="1226" y="1724"/>
                    <a:pt x="1236" y="1712"/>
                  </a:cubicBezTo>
                  <a:cubicBezTo>
                    <a:pt x="1224" y="1719"/>
                    <a:pt x="1212" y="1727"/>
                    <a:pt x="1200" y="1734"/>
                  </a:cubicBezTo>
                  <a:close/>
                  <a:moveTo>
                    <a:pt x="1239" y="1566"/>
                  </a:moveTo>
                  <a:cubicBezTo>
                    <a:pt x="1240" y="1566"/>
                    <a:pt x="1241" y="1565"/>
                    <a:pt x="1242" y="1565"/>
                  </a:cubicBezTo>
                  <a:cubicBezTo>
                    <a:pt x="1246" y="1562"/>
                    <a:pt x="1250" y="1559"/>
                    <a:pt x="1254" y="1556"/>
                  </a:cubicBezTo>
                  <a:cubicBezTo>
                    <a:pt x="1256" y="1554"/>
                    <a:pt x="1256" y="1552"/>
                    <a:pt x="1257" y="1550"/>
                  </a:cubicBezTo>
                  <a:cubicBezTo>
                    <a:pt x="1256" y="1552"/>
                    <a:pt x="1248" y="1559"/>
                    <a:pt x="1239" y="1566"/>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76" y="1615"/>
                  </a:moveTo>
                  <a:cubicBezTo>
                    <a:pt x="1384" y="1612"/>
                    <a:pt x="1395" y="1601"/>
                    <a:pt x="1403" y="1592"/>
                  </a:cubicBezTo>
                  <a:cubicBezTo>
                    <a:pt x="1395" y="1600"/>
                    <a:pt x="1385" y="1608"/>
                    <a:pt x="1376"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97" y="1567"/>
                  </a:moveTo>
                  <a:cubicBezTo>
                    <a:pt x="1398" y="1566"/>
                    <a:pt x="1400" y="1565"/>
                    <a:pt x="1401" y="1564"/>
                  </a:cubicBezTo>
                  <a:cubicBezTo>
                    <a:pt x="1399" y="1565"/>
                    <a:pt x="1398" y="1566"/>
                    <a:pt x="1397" y="1567"/>
                  </a:cubicBezTo>
                  <a:close/>
                  <a:moveTo>
                    <a:pt x="1403" y="1592"/>
                  </a:moveTo>
                  <a:cubicBezTo>
                    <a:pt x="1408" y="1588"/>
                    <a:pt x="1412" y="1584"/>
                    <a:pt x="1416" y="1580"/>
                  </a:cubicBezTo>
                  <a:cubicBezTo>
                    <a:pt x="1414" y="1582"/>
                    <a:pt x="1409" y="1586"/>
                    <a:pt x="1403" y="1592"/>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584" y="1282"/>
                  </a:moveTo>
                  <a:cubicBezTo>
                    <a:pt x="1586" y="1280"/>
                    <a:pt x="1588" y="1278"/>
                    <a:pt x="1591" y="1275"/>
                  </a:cubicBezTo>
                  <a:cubicBezTo>
                    <a:pt x="1591" y="1274"/>
                    <a:pt x="1589" y="1276"/>
                    <a:pt x="1584" y="1282"/>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19" y="1289"/>
                    <a:pt x="1619" y="1289"/>
                    <a:pt x="1619" y="1289"/>
                  </a:cubicBezTo>
                  <a:close/>
                  <a:moveTo>
                    <a:pt x="1648" y="1214"/>
                  </a:moveTo>
                  <a:cubicBezTo>
                    <a:pt x="1652" y="1212"/>
                    <a:pt x="1657" y="1210"/>
                    <a:pt x="1661" y="1207"/>
                  </a:cubicBezTo>
                  <a:cubicBezTo>
                    <a:pt x="1669" y="1198"/>
                    <a:pt x="1665" y="1201"/>
                    <a:pt x="1648" y="1214"/>
                  </a:cubicBezTo>
                  <a:close/>
                  <a:moveTo>
                    <a:pt x="1704" y="1288"/>
                  </a:moveTo>
                  <a:cubicBezTo>
                    <a:pt x="1704" y="1288"/>
                    <a:pt x="1704" y="1288"/>
                    <a:pt x="1704" y="1288"/>
                  </a:cubicBezTo>
                  <a:cubicBezTo>
                    <a:pt x="1704" y="1288"/>
                    <a:pt x="1704" y="1288"/>
                    <a:pt x="1704" y="1288"/>
                  </a:cubicBezTo>
                  <a:close/>
                  <a:moveTo>
                    <a:pt x="1798" y="1174"/>
                  </a:moveTo>
                  <a:cubicBezTo>
                    <a:pt x="1808" y="1161"/>
                    <a:pt x="1818" y="1148"/>
                    <a:pt x="1827" y="1135"/>
                  </a:cubicBezTo>
                  <a:cubicBezTo>
                    <a:pt x="1815" y="1145"/>
                    <a:pt x="1805" y="1159"/>
                    <a:pt x="1798" y="1174"/>
                  </a:cubicBezTo>
                  <a:close/>
                  <a:moveTo>
                    <a:pt x="1828" y="1135"/>
                  </a:moveTo>
                  <a:cubicBezTo>
                    <a:pt x="1828" y="1135"/>
                    <a:pt x="1827" y="1135"/>
                    <a:pt x="1827" y="1135"/>
                  </a:cubicBezTo>
                  <a:cubicBezTo>
                    <a:pt x="1829" y="1134"/>
                    <a:pt x="1830" y="1133"/>
                    <a:pt x="1831" y="1132"/>
                  </a:cubicBezTo>
                  <a:cubicBezTo>
                    <a:pt x="1830" y="1133"/>
                    <a:pt x="1829" y="1134"/>
                    <a:pt x="1828" y="1135"/>
                  </a:cubicBezTo>
                  <a:close/>
                  <a:moveTo>
                    <a:pt x="1849" y="1070"/>
                  </a:moveTo>
                  <a:cubicBezTo>
                    <a:pt x="1851" y="1071"/>
                    <a:pt x="1853" y="1070"/>
                    <a:pt x="1856" y="1069"/>
                  </a:cubicBezTo>
                  <a:cubicBezTo>
                    <a:pt x="1863" y="1058"/>
                    <a:pt x="1861" y="1058"/>
                    <a:pt x="1849" y="1070"/>
                  </a:cubicBezTo>
                  <a:close/>
                  <a:moveTo>
                    <a:pt x="1895" y="923"/>
                  </a:moveTo>
                  <a:cubicBezTo>
                    <a:pt x="1892" y="929"/>
                    <a:pt x="1888" y="936"/>
                    <a:pt x="1883" y="943"/>
                  </a:cubicBezTo>
                  <a:cubicBezTo>
                    <a:pt x="1883" y="945"/>
                    <a:pt x="1884" y="947"/>
                    <a:pt x="1884" y="949"/>
                  </a:cubicBezTo>
                  <a:cubicBezTo>
                    <a:pt x="1888" y="942"/>
                    <a:pt x="1893" y="935"/>
                    <a:pt x="1897" y="927"/>
                  </a:cubicBezTo>
                  <a:cubicBezTo>
                    <a:pt x="1896" y="926"/>
                    <a:pt x="1896" y="924"/>
                    <a:pt x="1895" y="923"/>
                  </a:cubicBezTo>
                  <a:close/>
                  <a:moveTo>
                    <a:pt x="1895" y="921"/>
                  </a:moveTo>
                  <a:cubicBezTo>
                    <a:pt x="1894" y="921"/>
                    <a:pt x="1894" y="920"/>
                    <a:pt x="1894" y="920"/>
                  </a:cubicBezTo>
                  <a:cubicBezTo>
                    <a:pt x="1893" y="917"/>
                    <a:pt x="1892" y="914"/>
                    <a:pt x="1891" y="912"/>
                  </a:cubicBezTo>
                  <a:cubicBezTo>
                    <a:pt x="1890" y="921"/>
                    <a:pt x="1890" y="916"/>
                    <a:pt x="1890" y="911"/>
                  </a:cubicBezTo>
                  <a:cubicBezTo>
                    <a:pt x="1887" y="915"/>
                    <a:pt x="1884" y="919"/>
                    <a:pt x="1881" y="924"/>
                  </a:cubicBezTo>
                  <a:cubicBezTo>
                    <a:pt x="1881" y="926"/>
                    <a:pt x="1881" y="929"/>
                    <a:pt x="1882" y="932"/>
                  </a:cubicBezTo>
                  <a:cubicBezTo>
                    <a:pt x="1882" y="932"/>
                    <a:pt x="1882" y="932"/>
                    <a:pt x="1882" y="933"/>
                  </a:cubicBezTo>
                  <a:cubicBezTo>
                    <a:pt x="1882" y="933"/>
                    <a:pt x="1882" y="933"/>
                    <a:pt x="1882" y="933"/>
                  </a:cubicBezTo>
                  <a:cubicBezTo>
                    <a:pt x="1882" y="933"/>
                    <a:pt x="1882" y="933"/>
                    <a:pt x="1882" y="933"/>
                  </a:cubicBezTo>
                  <a:cubicBezTo>
                    <a:pt x="1882" y="936"/>
                    <a:pt x="1882" y="938"/>
                    <a:pt x="1883" y="941"/>
                  </a:cubicBezTo>
                  <a:cubicBezTo>
                    <a:pt x="1887" y="933"/>
                    <a:pt x="1890" y="928"/>
                    <a:pt x="1895" y="922"/>
                  </a:cubicBezTo>
                  <a:cubicBezTo>
                    <a:pt x="1895" y="921"/>
                    <a:pt x="1895" y="921"/>
                    <a:pt x="1895" y="921"/>
                  </a:cubicBezTo>
                  <a:close/>
                  <a:moveTo>
                    <a:pt x="1952" y="921"/>
                  </a:moveTo>
                  <a:cubicBezTo>
                    <a:pt x="1941" y="942"/>
                    <a:pt x="1929" y="962"/>
                    <a:pt x="1917" y="983"/>
                  </a:cubicBezTo>
                  <a:cubicBezTo>
                    <a:pt x="1917" y="983"/>
                    <a:pt x="1917" y="983"/>
                    <a:pt x="1917" y="983"/>
                  </a:cubicBezTo>
                  <a:cubicBezTo>
                    <a:pt x="1917" y="983"/>
                    <a:pt x="1917" y="983"/>
                    <a:pt x="1917" y="983"/>
                  </a:cubicBezTo>
                  <a:cubicBezTo>
                    <a:pt x="1917" y="983"/>
                    <a:pt x="1917" y="983"/>
                    <a:pt x="1917" y="983"/>
                  </a:cubicBezTo>
                  <a:cubicBezTo>
                    <a:pt x="1917" y="983"/>
                    <a:pt x="1917" y="983"/>
                    <a:pt x="1917" y="983"/>
                  </a:cubicBezTo>
                  <a:cubicBezTo>
                    <a:pt x="1915" y="986"/>
                    <a:pt x="1914" y="989"/>
                    <a:pt x="1912" y="992"/>
                  </a:cubicBezTo>
                  <a:cubicBezTo>
                    <a:pt x="1908" y="1000"/>
                    <a:pt x="1903" y="1007"/>
                    <a:pt x="1899" y="1014"/>
                  </a:cubicBezTo>
                  <a:cubicBezTo>
                    <a:pt x="1894" y="1023"/>
                    <a:pt x="1889" y="1031"/>
                    <a:pt x="1884" y="1039"/>
                  </a:cubicBezTo>
                  <a:cubicBezTo>
                    <a:pt x="1887" y="1035"/>
                    <a:pt x="1890" y="1030"/>
                    <a:pt x="1894" y="1025"/>
                  </a:cubicBezTo>
                  <a:cubicBezTo>
                    <a:pt x="1894" y="1025"/>
                    <a:pt x="1894" y="1025"/>
                    <a:pt x="1894" y="1025"/>
                  </a:cubicBezTo>
                  <a:cubicBezTo>
                    <a:pt x="1896" y="1022"/>
                    <a:pt x="1898" y="1019"/>
                    <a:pt x="1900" y="1016"/>
                  </a:cubicBezTo>
                  <a:cubicBezTo>
                    <a:pt x="1904" y="1009"/>
                    <a:pt x="1908" y="1002"/>
                    <a:pt x="1912" y="995"/>
                  </a:cubicBezTo>
                  <a:cubicBezTo>
                    <a:pt x="1913" y="993"/>
                    <a:pt x="1914" y="991"/>
                    <a:pt x="1915" y="989"/>
                  </a:cubicBezTo>
                  <a:cubicBezTo>
                    <a:pt x="1916" y="988"/>
                    <a:pt x="1917" y="987"/>
                    <a:pt x="1917" y="986"/>
                  </a:cubicBezTo>
                  <a:cubicBezTo>
                    <a:pt x="1920" y="982"/>
                    <a:pt x="1922" y="978"/>
                    <a:pt x="1924" y="975"/>
                  </a:cubicBezTo>
                  <a:cubicBezTo>
                    <a:pt x="1926" y="971"/>
                    <a:pt x="1928" y="967"/>
                    <a:pt x="1930" y="964"/>
                  </a:cubicBezTo>
                  <a:cubicBezTo>
                    <a:pt x="1937" y="950"/>
                    <a:pt x="1944" y="936"/>
                    <a:pt x="1952" y="921"/>
                  </a:cubicBezTo>
                  <a:cubicBezTo>
                    <a:pt x="1953" y="919"/>
                    <a:pt x="1954" y="916"/>
                    <a:pt x="1956" y="914"/>
                  </a:cubicBezTo>
                  <a:cubicBezTo>
                    <a:pt x="1954" y="916"/>
                    <a:pt x="1953" y="919"/>
                    <a:pt x="1952" y="921"/>
                  </a:cubicBezTo>
                  <a:close/>
                  <a:moveTo>
                    <a:pt x="1950" y="917"/>
                  </a:moveTo>
                  <a:cubicBezTo>
                    <a:pt x="1949" y="919"/>
                    <a:pt x="1949" y="922"/>
                    <a:pt x="1948" y="925"/>
                  </a:cubicBezTo>
                  <a:cubicBezTo>
                    <a:pt x="1949" y="923"/>
                    <a:pt x="1950" y="921"/>
                    <a:pt x="1951" y="919"/>
                  </a:cubicBezTo>
                  <a:cubicBezTo>
                    <a:pt x="1951" y="918"/>
                    <a:pt x="1951" y="918"/>
                    <a:pt x="1950" y="917"/>
                  </a:cubicBezTo>
                  <a:close/>
                  <a:moveTo>
                    <a:pt x="1895" y="923"/>
                  </a:moveTo>
                  <a:cubicBezTo>
                    <a:pt x="1892" y="929"/>
                    <a:pt x="1888" y="936"/>
                    <a:pt x="1883" y="943"/>
                  </a:cubicBezTo>
                  <a:cubicBezTo>
                    <a:pt x="1883" y="945"/>
                    <a:pt x="1884" y="947"/>
                    <a:pt x="1884" y="949"/>
                  </a:cubicBezTo>
                  <a:cubicBezTo>
                    <a:pt x="1888" y="942"/>
                    <a:pt x="1893" y="935"/>
                    <a:pt x="1897" y="927"/>
                  </a:cubicBezTo>
                  <a:cubicBezTo>
                    <a:pt x="1896" y="926"/>
                    <a:pt x="1896" y="924"/>
                    <a:pt x="1895" y="923"/>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67" y="806"/>
                  </a:moveTo>
                  <a:cubicBezTo>
                    <a:pt x="1968" y="806"/>
                    <a:pt x="1969" y="804"/>
                    <a:pt x="1972" y="797"/>
                  </a:cubicBezTo>
                  <a:cubicBezTo>
                    <a:pt x="1970" y="800"/>
                    <a:pt x="1969" y="803"/>
                    <a:pt x="1967" y="806"/>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2067" y="658"/>
                  </a:moveTo>
                  <a:cubicBezTo>
                    <a:pt x="2057" y="686"/>
                    <a:pt x="2047" y="715"/>
                    <a:pt x="2035" y="743"/>
                  </a:cubicBezTo>
                  <a:cubicBezTo>
                    <a:pt x="2033" y="751"/>
                    <a:pt x="2030" y="759"/>
                    <a:pt x="2026" y="763"/>
                  </a:cubicBezTo>
                  <a:cubicBezTo>
                    <a:pt x="2023" y="769"/>
                    <a:pt x="2020" y="775"/>
                    <a:pt x="2017" y="780"/>
                  </a:cubicBezTo>
                  <a:cubicBezTo>
                    <a:pt x="2020" y="775"/>
                    <a:pt x="2022" y="770"/>
                    <a:pt x="2024" y="765"/>
                  </a:cubicBezTo>
                  <a:cubicBezTo>
                    <a:pt x="2025" y="764"/>
                    <a:pt x="2025" y="764"/>
                    <a:pt x="2026" y="763"/>
                  </a:cubicBezTo>
                  <a:cubicBezTo>
                    <a:pt x="2029" y="756"/>
                    <a:pt x="2032" y="749"/>
                    <a:pt x="2035" y="743"/>
                  </a:cubicBezTo>
                  <a:cubicBezTo>
                    <a:pt x="2036" y="739"/>
                    <a:pt x="2037" y="735"/>
                    <a:pt x="2038" y="732"/>
                  </a:cubicBezTo>
                  <a:cubicBezTo>
                    <a:pt x="2035" y="740"/>
                    <a:pt x="2031" y="749"/>
                    <a:pt x="2027" y="757"/>
                  </a:cubicBezTo>
                  <a:cubicBezTo>
                    <a:pt x="2032" y="746"/>
                    <a:pt x="2036" y="736"/>
                    <a:pt x="2040" y="726"/>
                  </a:cubicBezTo>
                  <a:cubicBezTo>
                    <a:pt x="2039" y="728"/>
                    <a:pt x="2039" y="730"/>
                    <a:pt x="2038" y="732"/>
                  </a:cubicBezTo>
                  <a:cubicBezTo>
                    <a:pt x="2039" y="729"/>
                    <a:pt x="2040" y="726"/>
                    <a:pt x="2041" y="723"/>
                  </a:cubicBezTo>
                  <a:cubicBezTo>
                    <a:pt x="2040" y="724"/>
                    <a:pt x="2040" y="725"/>
                    <a:pt x="2040" y="726"/>
                  </a:cubicBezTo>
                  <a:cubicBezTo>
                    <a:pt x="2040" y="723"/>
                    <a:pt x="2041" y="720"/>
                    <a:pt x="2042" y="719"/>
                  </a:cubicBezTo>
                  <a:cubicBezTo>
                    <a:pt x="2041" y="720"/>
                    <a:pt x="2041" y="722"/>
                    <a:pt x="2041" y="723"/>
                  </a:cubicBezTo>
                  <a:cubicBezTo>
                    <a:pt x="2054" y="689"/>
                    <a:pt x="2063" y="661"/>
                    <a:pt x="2065" y="647"/>
                  </a:cubicBezTo>
                  <a:cubicBezTo>
                    <a:pt x="2075" y="627"/>
                    <a:pt x="2080" y="605"/>
                    <a:pt x="2084" y="582"/>
                  </a:cubicBezTo>
                  <a:cubicBezTo>
                    <a:pt x="2077" y="600"/>
                    <a:pt x="2070" y="620"/>
                    <a:pt x="2065" y="637"/>
                  </a:cubicBezTo>
                  <a:cubicBezTo>
                    <a:pt x="2063" y="640"/>
                    <a:pt x="2062" y="643"/>
                    <a:pt x="2062" y="645"/>
                  </a:cubicBezTo>
                  <a:cubicBezTo>
                    <a:pt x="2058" y="657"/>
                    <a:pt x="2055" y="668"/>
                    <a:pt x="2054" y="675"/>
                  </a:cubicBezTo>
                  <a:cubicBezTo>
                    <a:pt x="2052" y="667"/>
                    <a:pt x="2039" y="717"/>
                    <a:pt x="2038" y="720"/>
                  </a:cubicBezTo>
                  <a:cubicBezTo>
                    <a:pt x="2031" y="735"/>
                    <a:pt x="2025" y="750"/>
                    <a:pt x="2019" y="766"/>
                  </a:cubicBezTo>
                  <a:cubicBezTo>
                    <a:pt x="2021" y="766"/>
                    <a:pt x="2022" y="766"/>
                    <a:pt x="2023" y="765"/>
                  </a:cubicBezTo>
                  <a:cubicBezTo>
                    <a:pt x="2017" y="777"/>
                    <a:pt x="2011" y="789"/>
                    <a:pt x="2006" y="801"/>
                  </a:cubicBezTo>
                  <a:cubicBezTo>
                    <a:pt x="2010" y="794"/>
                    <a:pt x="2014" y="788"/>
                    <a:pt x="2017" y="781"/>
                  </a:cubicBezTo>
                  <a:cubicBezTo>
                    <a:pt x="2000" y="821"/>
                    <a:pt x="1980" y="865"/>
                    <a:pt x="1960" y="906"/>
                  </a:cubicBezTo>
                  <a:cubicBezTo>
                    <a:pt x="1958" y="909"/>
                    <a:pt x="1957" y="911"/>
                    <a:pt x="1956" y="914"/>
                  </a:cubicBezTo>
                  <a:cubicBezTo>
                    <a:pt x="1957" y="911"/>
                    <a:pt x="1958" y="909"/>
                    <a:pt x="1960" y="906"/>
                  </a:cubicBezTo>
                  <a:cubicBezTo>
                    <a:pt x="2002" y="826"/>
                    <a:pt x="2039" y="743"/>
                    <a:pt x="2070" y="658"/>
                  </a:cubicBezTo>
                  <a:cubicBezTo>
                    <a:pt x="2067" y="665"/>
                    <a:pt x="2066" y="665"/>
                    <a:pt x="2067" y="658"/>
                  </a:cubicBezTo>
                  <a:close/>
                  <a:moveTo>
                    <a:pt x="1963" y="896"/>
                  </a:move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ubicBezTo>
                    <a:pt x="1955" y="906"/>
                    <a:pt x="1952" y="911"/>
                    <a:pt x="1950" y="917"/>
                  </a:cubicBezTo>
                  <a:cubicBezTo>
                    <a:pt x="1951" y="918"/>
                    <a:pt x="1951" y="918"/>
                    <a:pt x="1951" y="919"/>
                  </a:cubicBezTo>
                  <a:cubicBezTo>
                    <a:pt x="1954" y="914"/>
                    <a:pt x="1956" y="909"/>
                    <a:pt x="1959" y="904"/>
                  </a:cubicBezTo>
                  <a:cubicBezTo>
                    <a:pt x="1960" y="901"/>
                    <a:pt x="1962" y="899"/>
                    <a:pt x="1963" y="896"/>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64" y="893"/>
                  </a:moveTo>
                  <a:cubicBezTo>
                    <a:pt x="1964" y="893"/>
                    <a:pt x="1964" y="893"/>
                    <a:pt x="1964" y="893"/>
                  </a:cubicBezTo>
                  <a:cubicBezTo>
                    <a:pt x="1964" y="893"/>
                    <a:pt x="1964" y="893"/>
                    <a:pt x="1964" y="893"/>
                  </a:cubicBezTo>
                  <a:close/>
                  <a:moveTo>
                    <a:pt x="1964" y="894"/>
                  </a:moveTo>
                  <a:cubicBezTo>
                    <a:pt x="1964" y="894"/>
                    <a:pt x="1964" y="894"/>
                    <a:pt x="1964" y="894"/>
                  </a:cubicBezTo>
                  <a:cubicBezTo>
                    <a:pt x="1964" y="894"/>
                    <a:pt x="1964" y="894"/>
                    <a:pt x="1964" y="894"/>
                  </a:cubicBezTo>
                  <a:cubicBezTo>
                    <a:pt x="1964" y="894"/>
                    <a:pt x="1964" y="894"/>
                    <a:pt x="1964" y="894"/>
                  </a:cubicBezTo>
                  <a:close/>
                  <a:moveTo>
                    <a:pt x="1930" y="871"/>
                  </a:move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ubicBezTo>
                    <a:pt x="1933" y="867"/>
                    <a:pt x="1931" y="869"/>
                    <a:pt x="1930" y="871"/>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02" y="536"/>
                  </a:moveTo>
                  <a:cubicBezTo>
                    <a:pt x="2102" y="539"/>
                    <a:pt x="2102" y="541"/>
                    <a:pt x="2102" y="543"/>
                  </a:cubicBezTo>
                  <a:cubicBezTo>
                    <a:pt x="2105" y="538"/>
                    <a:pt x="2106" y="533"/>
                    <a:pt x="2107" y="527"/>
                  </a:cubicBezTo>
                  <a:cubicBezTo>
                    <a:pt x="2106" y="528"/>
                    <a:pt x="2104" y="532"/>
                    <a:pt x="2102" y="536"/>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065" y="506"/>
                  </a:moveTo>
                  <a:cubicBezTo>
                    <a:pt x="2069" y="499"/>
                    <a:pt x="2071" y="491"/>
                    <a:pt x="2072" y="483"/>
                  </a:cubicBezTo>
                  <a:cubicBezTo>
                    <a:pt x="2070" y="491"/>
                    <a:pt x="2067" y="498"/>
                    <a:pt x="2065" y="506"/>
                  </a:cubicBezTo>
                  <a:close/>
                  <a:moveTo>
                    <a:pt x="2111" y="361"/>
                  </a:moveTo>
                  <a:cubicBezTo>
                    <a:pt x="2111" y="361"/>
                    <a:pt x="2111" y="361"/>
                    <a:pt x="2111" y="362"/>
                  </a:cubicBezTo>
                  <a:cubicBezTo>
                    <a:pt x="2111" y="362"/>
                    <a:pt x="2111" y="362"/>
                    <a:pt x="2111" y="362"/>
                  </a:cubicBezTo>
                  <a:cubicBezTo>
                    <a:pt x="2111" y="362"/>
                    <a:pt x="2111" y="362"/>
                    <a:pt x="2111" y="362"/>
                  </a:cubicBezTo>
                  <a:cubicBezTo>
                    <a:pt x="2111" y="362"/>
                    <a:pt x="2111" y="362"/>
                    <a:pt x="2111" y="361"/>
                  </a:cubicBezTo>
                  <a:close/>
                  <a:moveTo>
                    <a:pt x="2146" y="276"/>
                  </a:moveTo>
                  <a:cubicBezTo>
                    <a:pt x="2146" y="307"/>
                    <a:pt x="2145" y="338"/>
                    <a:pt x="2135" y="368"/>
                  </a:cubicBezTo>
                  <a:cubicBezTo>
                    <a:pt x="2134" y="365"/>
                    <a:pt x="2133" y="362"/>
                    <a:pt x="2133" y="359"/>
                  </a:cubicBezTo>
                  <a:cubicBezTo>
                    <a:pt x="2130" y="372"/>
                    <a:pt x="2128" y="385"/>
                    <a:pt x="2125" y="399"/>
                  </a:cubicBezTo>
                  <a:cubicBezTo>
                    <a:pt x="2123" y="409"/>
                    <a:pt x="2106" y="481"/>
                    <a:pt x="2107" y="486"/>
                  </a:cubicBezTo>
                  <a:cubicBezTo>
                    <a:pt x="2093" y="514"/>
                    <a:pt x="2090" y="548"/>
                    <a:pt x="2084" y="582"/>
                  </a:cubicBezTo>
                  <a:cubicBezTo>
                    <a:pt x="2091" y="563"/>
                    <a:pt x="2098" y="546"/>
                    <a:pt x="2102" y="536"/>
                  </a:cubicBezTo>
                  <a:cubicBezTo>
                    <a:pt x="2102" y="520"/>
                    <a:pt x="2105" y="502"/>
                    <a:pt x="2109" y="483"/>
                  </a:cubicBezTo>
                  <a:cubicBezTo>
                    <a:pt x="2109" y="483"/>
                    <a:pt x="2109" y="483"/>
                    <a:pt x="2109" y="483"/>
                  </a:cubicBezTo>
                  <a:cubicBezTo>
                    <a:pt x="2109" y="483"/>
                    <a:pt x="2109" y="483"/>
                    <a:pt x="2109" y="483"/>
                  </a:cubicBezTo>
                  <a:cubicBezTo>
                    <a:pt x="2109" y="482"/>
                    <a:pt x="2110" y="481"/>
                    <a:pt x="2110" y="480"/>
                  </a:cubicBezTo>
                  <a:cubicBezTo>
                    <a:pt x="2110" y="480"/>
                    <a:pt x="2110" y="481"/>
                    <a:pt x="2109" y="482"/>
                  </a:cubicBezTo>
                  <a:cubicBezTo>
                    <a:pt x="2114" y="459"/>
                    <a:pt x="2121" y="436"/>
                    <a:pt x="2127" y="419"/>
                  </a:cubicBezTo>
                  <a:cubicBezTo>
                    <a:pt x="2124" y="439"/>
                    <a:pt x="2120" y="459"/>
                    <a:pt x="2115" y="480"/>
                  </a:cubicBezTo>
                  <a:cubicBezTo>
                    <a:pt x="2124" y="444"/>
                    <a:pt x="2129" y="408"/>
                    <a:pt x="2135" y="372"/>
                  </a:cubicBezTo>
                  <a:cubicBezTo>
                    <a:pt x="2132" y="389"/>
                    <a:pt x="2134" y="384"/>
                    <a:pt x="2140" y="355"/>
                  </a:cubicBezTo>
                  <a:cubicBezTo>
                    <a:pt x="2146" y="329"/>
                    <a:pt x="2152" y="302"/>
                    <a:pt x="2146" y="276"/>
                  </a:cubicBezTo>
                  <a:close/>
                  <a:moveTo>
                    <a:pt x="2072" y="483"/>
                  </a:moveTo>
                  <a:cubicBezTo>
                    <a:pt x="2070" y="491"/>
                    <a:pt x="2067" y="498"/>
                    <a:pt x="2065" y="506"/>
                  </a:cubicBezTo>
                  <a:cubicBezTo>
                    <a:pt x="2069" y="499"/>
                    <a:pt x="2071" y="491"/>
                    <a:pt x="2072" y="483"/>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5" y="188"/>
                  </a:moveTo>
                  <a:cubicBezTo>
                    <a:pt x="2115" y="188"/>
                    <a:pt x="2115" y="187"/>
                    <a:pt x="2116" y="187"/>
                  </a:cubicBezTo>
                  <a:cubicBezTo>
                    <a:pt x="2116" y="186"/>
                    <a:pt x="2116" y="186"/>
                    <a:pt x="2116" y="185"/>
                  </a:cubicBezTo>
                  <a:cubicBezTo>
                    <a:pt x="2116" y="186"/>
                    <a:pt x="2115" y="187"/>
                    <a:pt x="2115" y="188"/>
                  </a:cubicBezTo>
                  <a:close/>
                  <a:moveTo>
                    <a:pt x="2116" y="185"/>
                  </a:moveTo>
                  <a:cubicBezTo>
                    <a:pt x="2119" y="177"/>
                    <a:pt x="2121" y="170"/>
                    <a:pt x="2122" y="162"/>
                  </a:cubicBezTo>
                  <a:cubicBezTo>
                    <a:pt x="2119" y="169"/>
                    <a:pt x="2117" y="177"/>
                    <a:pt x="2116" y="185"/>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36" y="30"/>
                  </a:moveTo>
                  <a:cubicBezTo>
                    <a:pt x="2132" y="44"/>
                    <a:pt x="2129" y="58"/>
                    <a:pt x="2135" y="70"/>
                  </a:cubicBezTo>
                  <a:cubicBezTo>
                    <a:pt x="2135" y="69"/>
                    <a:pt x="2135" y="69"/>
                    <a:pt x="2135" y="69"/>
                  </a:cubicBezTo>
                  <a:cubicBezTo>
                    <a:pt x="2132" y="61"/>
                    <a:pt x="2133" y="52"/>
                    <a:pt x="2136" y="42"/>
                  </a:cubicBezTo>
                  <a:cubicBezTo>
                    <a:pt x="2136" y="38"/>
                    <a:pt x="2136" y="33"/>
                    <a:pt x="2136" y="30"/>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3"/>
                    <a:pt x="2136" y="2"/>
                    <a:pt x="2136" y="0"/>
                  </a:cubicBezTo>
                  <a:cubicBezTo>
                    <a:pt x="2136" y="1"/>
                    <a:pt x="2136" y="3"/>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19" y="1289"/>
                    <a:pt x="1619" y="1289"/>
                    <a:pt x="1619" y="1289"/>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79" y="1728"/>
                  </a:moveTo>
                  <a:cubicBezTo>
                    <a:pt x="979" y="1728"/>
                    <a:pt x="979" y="1728"/>
                    <a:pt x="979" y="1728"/>
                  </a:cubicBezTo>
                  <a:cubicBezTo>
                    <a:pt x="979" y="1728"/>
                    <a:pt x="979" y="1728"/>
                    <a:pt x="979" y="1728"/>
                  </a:cubicBezTo>
                  <a:close/>
                  <a:moveTo>
                    <a:pt x="977" y="1729"/>
                  </a:moveTo>
                  <a:cubicBezTo>
                    <a:pt x="977" y="1729"/>
                    <a:pt x="977" y="1729"/>
                    <a:pt x="977" y="1729"/>
                  </a:cubicBezTo>
                  <a:cubicBezTo>
                    <a:pt x="977" y="1729"/>
                    <a:pt x="977" y="1729"/>
                    <a:pt x="977" y="1729"/>
                  </a:cubicBezTo>
                  <a:cubicBezTo>
                    <a:pt x="977" y="1729"/>
                    <a:pt x="977" y="1729"/>
                    <a:pt x="977" y="1729"/>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693" y="1520"/>
                  </a:moveTo>
                  <a:cubicBezTo>
                    <a:pt x="694" y="1533"/>
                    <a:pt x="699" y="1546"/>
                    <a:pt x="703" y="1558"/>
                  </a:cubicBezTo>
                  <a:cubicBezTo>
                    <a:pt x="700" y="1546"/>
                    <a:pt x="696" y="1533"/>
                    <a:pt x="693" y="1520"/>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7"/>
                  </a:moveTo>
                  <a:cubicBezTo>
                    <a:pt x="276"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4" y="1808"/>
                    <a:pt x="274" y="1808"/>
                    <a:pt x="274" y="1808"/>
                  </a:cubicBezTo>
                  <a:cubicBezTo>
                    <a:pt x="274" y="1808"/>
                    <a:pt x="274" y="1808"/>
                    <a:pt x="273" y="1808"/>
                  </a:cubicBezTo>
                  <a:cubicBezTo>
                    <a:pt x="273" y="1808"/>
                    <a:pt x="273" y="1808"/>
                    <a:pt x="273" y="1808"/>
                  </a:cubicBezTo>
                  <a:cubicBezTo>
                    <a:pt x="273" y="1809"/>
                    <a:pt x="273" y="1809"/>
                    <a:pt x="273" y="1809"/>
                  </a:cubicBezTo>
                  <a:cubicBezTo>
                    <a:pt x="273" y="1809"/>
                    <a:pt x="273" y="1809"/>
                    <a:pt x="272" y="1809"/>
                  </a:cubicBezTo>
                  <a:cubicBezTo>
                    <a:pt x="272" y="1809"/>
                    <a:pt x="272" y="1809"/>
                    <a:pt x="272" y="1809"/>
                  </a:cubicBezTo>
                  <a:cubicBezTo>
                    <a:pt x="272" y="1810"/>
                    <a:pt x="271" y="1810"/>
                    <a:pt x="271" y="1810"/>
                  </a:cubicBezTo>
                  <a:cubicBezTo>
                    <a:pt x="271" y="1810"/>
                    <a:pt x="271" y="1810"/>
                    <a:pt x="270" y="1811"/>
                  </a:cubicBezTo>
                  <a:cubicBezTo>
                    <a:pt x="270" y="1811"/>
                    <a:pt x="270" y="1811"/>
                    <a:pt x="270" y="1811"/>
                  </a:cubicBezTo>
                  <a:cubicBezTo>
                    <a:pt x="270" y="1811"/>
                    <a:pt x="269" y="1811"/>
                    <a:pt x="269" y="1811"/>
                  </a:cubicBezTo>
                  <a:cubicBezTo>
                    <a:pt x="271" y="1811"/>
                    <a:pt x="282" y="1803"/>
                    <a:pt x="276" y="1807"/>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392" y="1716"/>
                  </a:moveTo>
                  <a:cubicBezTo>
                    <a:pt x="392" y="1716"/>
                    <a:pt x="392" y="1716"/>
                    <a:pt x="392" y="1717"/>
                  </a:cubicBezTo>
                  <a:cubicBezTo>
                    <a:pt x="392" y="1716"/>
                    <a:pt x="392" y="1716"/>
                    <a:pt x="392" y="1716"/>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92" y="1716"/>
                  </a:moveTo>
                  <a:cubicBezTo>
                    <a:pt x="392" y="1716"/>
                    <a:pt x="392" y="1716"/>
                    <a:pt x="392" y="1717"/>
                  </a:cubicBezTo>
                  <a:cubicBezTo>
                    <a:pt x="392" y="1716"/>
                    <a:pt x="392" y="1716"/>
                    <a:pt x="392" y="171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397" y="1567"/>
                  </a:moveTo>
                  <a:cubicBezTo>
                    <a:pt x="1398" y="1566"/>
                    <a:pt x="1400" y="1565"/>
                    <a:pt x="1401" y="1564"/>
                  </a:cubicBezTo>
                  <a:cubicBezTo>
                    <a:pt x="1399" y="1565"/>
                    <a:pt x="1398" y="1566"/>
                    <a:pt x="1397" y="1567"/>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704" y="1288"/>
                  </a:moveTo>
                  <a:cubicBezTo>
                    <a:pt x="1704" y="1288"/>
                    <a:pt x="1704" y="1288"/>
                    <a:pt x="1704" y="1288"/>
                  </a:cubicBezTo>
                  <a:cubicBezTo>
                    <a:pt x="1704" y="1288"/>
                    <a:pt x="1704" y="1288"/>
                    <a:pt x="1704" y="1288"/>
                  </a:cubicBezTo>
                  <a:close/>
                  <a:moveTo>
                    <a:pt x="1849" y="1070"/>
                  </a:moveTo>
                  <a:cubicBezTo>
                    <a:pt x="1851" y="1071"/>
                    <a:pt x="1853" y="1070"/>
                    <a:pt x="1856" y="1069"/>
                  </a:cubicBezTo>
                  <a:cubicBezTo>
                    <a:pt x="1863" y="1058"/>
                    <a:pt x="1861" y="1058"/>
                    <a:pt x="1849" y="1070"/>
                  </a:cubicBezTo>
                  <a:close/>
                  <a:moveTo>
                    <a:pt x="1967" y="806"/>
                  </a:moveTo>
                  <a:cubicBezTo>
                    <a:pt x="1968" y="806"/>
                    <a:pt x="1969" y="804"/>
                    <a:pt x="1972" y="797"/>
                  </a:cubicBezTo>
                  <a:cubicBezTo>
                    <a:pt x="1970" y="800"/>
                    <a:pt x="1969" y="803"/>
                    <a:pt x="1967" y="806"/>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79" y="1728"/>
                  </a:moveTo>
                  <a:cubicBezTo>
                    <a:pt x="979" y="1728"/>
                    <a:pt x="979" y="1728"/>
                    <a:pt x="979" y="1728"/>
                  </a:cubicBezTo>
                  <a:cubicBezTo>
                    <a:pt x="979" y="1728"/>
                    <a:pt x="979" y="1728"/>
                    <a:pt x="979" y="1728"/>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5" y="1729"/>
                  </a:moveTo>
                  <a:cubicBezTo>
                    <a:pt x="975" y="1729"/>
                    <a:pt x="975" y="1729"/>
                    <a:pt x="975" y="1729"/>
                  </a:cubicBezTo>
                  <a:cubicBezTo>
                    <a:pt x="975" y="1729"/>
                    <a:pt x="975" y="1729"/>
                    <a:pt x="975" y="1729"/>
                  </a:cubicBezTo>
                  <a:cubicBezTo>
                    <a:pt x="975" y="1729"/>
                    <a:pt x="975" y="1729"/>
                    <a:pt x="975" y="1729"/>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693" y="1520"/>
                  </a:moveTo>
                  <a:cubicBezTo>
                    <a:pt x="694" y="1533"/>
                    <a:pt x="699" y="1546"/>
                    <a:pt x="703" y="1558"/>
                  </a:cubicBezTo>
                  <a:cubicBezTo>
                    <a:pt x="700" y="1546"/>
                    <a:pt x="696" y="1533"/>
                    <a:pt x="693" y="1520"/>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392" y="1716"/>
                  </a:moveTo>
                  <a:cubicBezTo>
                    <a:pt x="392" y="1716"/>
                    <a:pt x="392" y="1716"/>
                    <a:pt x="392" y="1717"/>
                  </a:cubicBezTo>
                  <a:cubicBezTo>
                    <a:pt x="392" y="1716"/>
                    <a:pt x="392" y="1716"/>
                    <a:pt x="392" y="1716"/>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81" y="1727"/>
                  </a:moveTo>
                  <a:cubicBezTo>
                    <a:pt x="981" y="1727"/>
                    <a:pt x="981" y="1727"/>
                    <a:pt x="981" y="1727"/>
                  </a:cubicBezTo>
                  <a:cubicBezTo>
                    <a:pt x="981" y="1727"/>
                    <a:pt x="981" y="1727"/>
                    <a:pt x="981" y="1727"/>
                  </a:cubicBezTo>
                  <a:cubicBezTo>
                    <a:pt x="981" y="1727"/>
                    <a:pt x="981" y="1727"/>
                    <a:pt x="981" y="1727"/>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397" y="1567"/>
                  </a:moveTo>
                  <a:cubicBezTo>
                    <a:pt x="1398" y="1566"/>
                    <a:pt x="1400" y="1565"/>
                    <a:pt x="1401" y="1564"/>
                  </a:cubicBezTo>
                  <a:cubicBezTo>
                    <a:pt x="1399" y="1565"/>
                    <a:pt x="1398" y="1566"/>
                    <a:pt x="1397" y="1567"/>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704" y="1288"/>
                  </a:moveTo>
                  <a:cubicBezTo>
                    <a:pt x="1704" y="1288"/>
                    <a:pt x="1704" y="1288"/>
                    <a:pt x="1704" y="1288"/>
                  </a:cubicBezTo>
                  <a:cubicBezTo>
                    <a:pt x="1704" y="1288"/>
                    <a:pt x="1704" y="1288"/>
                    <a:pt x="1704" y="1288"/>
                  </a:cubicBezTo>
                  <a:close/>
                  <a:moveTo>
                    <a:pt x="1849" y="1070"/>
                  </a:moveTo>
                  <a:cubicBezTo>
                    <a:pt x="1851" y="1071"/>
                    <a:pt x="1853" y="1070"/>
                    <a:pt x="1856" y="1069"/>
                  </a:cubicBezTo>
                  <a:cubicBezTo>
                    <a:pt x="1863" y="1058"/>
                    <a:pt x="1861" y="1058"/>
                    <a:pt x="1849" y="1070"/>
                  </a:cubicBezTo>
                  <a:close/>
                  <a:moveTo>
                    <a:pt x="1917" y="983"/>
                  </a:moveTo>
                  <a:cubicBezTo>
                    <a:pt x="1917" y="983"/>
                    <a:pt x="1917" y="983"/>
                    <a:pt x="1917" y="983"/>
                  </a:cubicBezTo>
                  <a:cubicBezTo>
                    <a:pt x="1915" y="986"/>
                    <a:pt x="1914" y="989"/>
                    <a:pt x="1912" y="992"/>
                  </a:cubicBezTo>
                  <a:cubicBezTo>
                    <a:pt x="1912" y="993"/>
                    <a:pt x="1912" y="993"/>
                    <a:pt x="1912" y="993"/>
                  </a:cubicBezTo>
                  <a:cubicBezTo>
                    <a:pt x="1912" y="994"/>
                    <a:pt x="1912" y="994"/>
                    <a:pt x="1912" y="995"/>
                  </a:cubicBezTo>
                  <a:cubicBezTo>
                    <a:pt x="1913" y="993"/>
                    <a:pt x="1914" y="991"/>
                    <a:pt x="1915" y="989"/>
                  </a:cubicBezTo>
                  <a:cubicBezTo>
                    <a:pt x="1915" y="989"/>
                    <a:pt x="1915" y="989"/>
                    <a:pt x="1916" y="989"/>
                  </a:cubicBezTo>
                  <a:cubicBezTo>
                    <a:pt x="1916" y="988"/>
                    <a:pt x="1916" y="987"/>
                    <a:pt x="1916" y="987"/>
                  </a:cubicBezTo>
                  <a:cubicBezTo>
                    <a:pt x="1916" y="986"/>
                    <a:pt x="1916" y="986"/>
                    <a:pt x="1916" y="986"/>
                  </a:cubicBezTo>
                  <a:cubicBezTo>
                    <a:pt x="1916" y="986"/>
                    <a:pt x="1917" y="986"/>
                    <a:pt x="1917" y="986"/>
                  </a:cubicBezTo>
                  <a:cubicBezTo>
                    <a:pt x="1917" y="986"/>
                    <a:pt x="1917" y="985"/>
                    <a:pt x="1917" y="985"/>
                  </a:cubicBezTo>
                  <a:cubicBezTo>
                    <a:pt x="1917" y="985"/>
                    <a:pt x="1917" y="985"/>
                    <a:pt x="1917" y="985"/>
                  </a:cubicBezTo>
                  <a:cubicBezTo>
                    <a:pt x="1917" y="985"/>
                    <a:pt x="1917" y="984"/>
                    <a:pt x="1917" y="984"/>
                  </a:cubicBezTo>
                  <a:cubicBezTo>
                    <a:pt x="1917" y="984"/>
                    <a:pt x="1917" y="983"/>
                    <a:pt x="1917" y="983"/>
                  </a:cubicBezTo>
                  <a:cubicBezTo>
                    <a:pt x="1917" y="983"/>
                    <a:pt x="1917" y="983"/>
                    <a:pt x="1917" y="983"/>
                  </a:cubicBezTo>
                  <a:close/>
                  <a:moveTo>
                    <a:pt x="1967" y="806"/>
                  </a:moveTo>
                  <a:cubicBezTo>
                    <a:pt x="1968" y="806"/>
                    <a:pt x="1969" y="804"/>
                    <a:pt x="1972" y="797"/>
                  </a:cubicBezTo>
                  <a:cubicBezTo>
                    <a:pt x="1970" y="800"/>
                    <a:pt x="1969" y="803"/>
                    <a:pt x="1967" y="806"/>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0" y="362"/>
                  </a:move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ubicBezTo>
                    <a:pt x="2111" y="359"/>
                    <a:pt x="2111" y="360"/>
                    <a:pt x="2110" y="362"/>
                  </a:cubicBezTo>
                  <a:close/>
                  <a:moveTo>
                    <a:pt x="2065" y="506"/>
                  </a:moveTo>
                  <a:cubicBezTo>
                    <a:pt x="2069" y="499"/>
                    <a:pt x="2071" y="491"/>
                    <a:pt x="2072" y="483"/>
                  </a:cubicBezTo>
                  <a:cubicBezTo>
                    <a:pt x="2070" y="491"/>
                    <a:pt x="2067" y="498"/>
                    <a:pt x="2065" y="506"/>
                  </a:cubicBezTo>
                  <a:close/>
                  <a:moveTo>
                    <a:pt x="1609" y="1300"/>
                  </a:moveTo>
                  <a:cubicBezTo>
                    <a:pt x="1609" y="1300"/>
                    <a:pt x="1608" y="1300"/>
                    <a:pt x="1608" y="1300"/>
                  </a:cubicBezTo>
                  <a:cubicBezTo>
                    <a:pt x="1608" y="1300"/>
                    <a:pt x="1609" y="1300"/>
                    <a:pt x="1609" y="1300"/>
                  </a:cubicBezTo>
                  <a:cubicBezTo>
                    <a:pt x="1609" y="1300"/>
                    <a:pt x="1609" y="1300"/>
                    <a:pt x="1609" y="13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lose/>
                  <a:moveTo>
                    <a:pt x="1053" y="1689"/>
                  </a:move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3" y="1689"/>
                    <a:pt x="1053" y="1689"/>
                    <a:pt x="1053"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708" y="1615"/>
                  </a:moveTo>
                  <a:cubicBezTo>
                    <a:pt x="708" y="1614"/>
                    <a:pt x="708" y="1614"/>
                    <a:pt x="707" y="1613"/>
                  </a:cubicBezTo>
                  <a:cubicBezTo>
                    <a:pt x="707" y="1613"/>
                    <a:pt x="707" y="1613"/>
                    <a:pt x="707" y="1613"/>
                  </a:cubicBezTo>
                  <a:cubicBezTo>
                    <a:pt x="708" y="1614"/>
                    <a:pt x="708" y="1614"/>
                    <a:pt x="708" y="1615"/>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0"/>
                  </a:moveTo>
                  <a:cubicBezTo>
                    <a:pt x="707" y="1610"/>
                    <a:pt x="707" y="1611"/>
                    <a:pt x="707" y="1611"/>
                  </a:cubicBezTo>
                  <a:cubicBezTo>
                    <a:pt x="707" y="1611"/>
                    <a:pt x="707" y="1611"/>
                    <a:pt x="707" y="1611"/>
                  </a:cubicBezTo>
                  <a:cubicBezTo>
                    <a:pt x="707" y="1611"/>
                    <a:pt x="707" y="1610"/>
                    <a:pt x="707" y="1609"/>
                  </a:cubicBezTo>
                  <a:lnTo>
                    <a:pt x="707" y="1610"/>
                  </a:ln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6"/>
                  </a:moveTo>
                  <a:cubicBezTo>
                    <a:pt x="703" y="1556"/>
                    <a:pt x="703" y="1556"/>
                    <a:pt x="703" y="1556"/>
                  </a:cubicBezTo>
                  <a:cubicBezTo>
                    <a:pt x="703" y="1556"/>
                    <a:pt x="703" y="1556"/>
                    <a:pt x="703" y="1555"/>
                  </a:cubicBezTo>
                  <a:cubicBezTo>
                    <a:pt x="703" y="1556"/>
                    <a:pt x="703" y="1556"/>
                    <a:pt x="703" y="1556"/>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lose/>
                  <a:moveTo>
                    <a:pt x="703" y="1558"/>
                  </a:moveTo>
                  <a:cubicBezTo>
                    <a:pt x="700" y="1546"/>
                    <a:pt x="696" y="1533"/>
                    <a:pt x="693" y="1520"/>
                  </a:cubicBezTo>
                  <a:cubicBezTo>
                    <a:pt x="694" y="1533"/>
                    <a:pt x="699" y="1546"/>
                    <a:pt x="703" y="1558"/>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1" y="1779"/>
                  </a:moveTo>
                  <a:cubicBezTo>
                    <a:pt x="321" y="1779"/>
                    <a:pt x="321" y="1779"/>
                    <a:pt x="321" y="1779"/>
                  </a:cubicBezTo>
                  <a:cubicBezTo>
                    <a:pt x="321" y="1779"/>
                    <a:pt x="320" y="1779"/>
                    <a:pt x="320" y="1779"/>
                  </a:cubicBezTo>
                  <a:cubicBezTo>
                    <a:pt x="320" y="1779"/>
                    <a:pt x="320" y="1779"/>
                    <a:pt x="321" y="1779"/>
                  </a:cubicBezTo>
                  <a:close/>
                  <a:moveTo>
                    <a:pt x="392" y="1717"/>
                  </a:moveTo>
                  <a:cubicBezTo>
                    <a:pt x="392" y="1716"/>
                    <a:pt x="392" y="1716"/>
                    <a:pt x="392" y="1716"/>
                  </a:cubicBezTo>
                  <a:cubicBezTo>
                    <a:pt x="392" y="1716"/>
                    <a:pt x="392" y="1716"/>
                    <a:pt x="392" y="1716"/>
                  </a:cubicBezTo>
                  <a:cubicBezTo>
                    <a:pt x="392" y="1716"/>
                    <a:pt x="392" y="1716"/>
                    <a:pt x="392" y="1717"/>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2150" y="149"/>
                  </a:moveTo>
                  <a:cubicBezTo>
                    <a:pt x="2150" y="149"/>
                    <a:pt x="2150" y="149"/>
                    <a:pt x="2150" y="149"/>
                  </a:cubicBezTo>
                  <a:cubicBezTo>
                    <a:pt x="2150" y="149"/>
                    <a:pt x="2150" y="149"/>
                    <a:pt x="2150" y="149"/>
                  </a:cubicBezTo>
                  <a:cubicBezTo>
                    <a:pt x="2150" y="149"/>
                    <a:pt x="2150" y="149"/>
                    <a:pt x="2150" y="149"/>
                  </a:cubicBezTo>
                  <a:cubicBezTo>
                    <a:pt x="2150" y="148"/>
                    <a:pt x="2150" y="146"/>
                    <a:pt x="2149" y="145"/>
                  </a:cubicBezTo>
                  <a:cubicBezTo>
                    <a:pt x="2149" y="144"/>
                    <a:pt x="2149" y="144"/>
                    <a:pt x="2149" y="144"/>
                  </a:cubicBezTo>
                  <a:cubicBezTo>
                    <a:pt x="2149" y="144"/>
                    <a:pt x="2149" y="144"/>
                    <a:pt x="2149" y="144"/>
                  </a:cubicBezTo>
                  <a:cubicBezTo>
                    <a:pt x="2149" y="144"/>
                    <a:pt x="2149" y="144"/>
                    <a:pt x="2149" y="144"/>
                  </a:cubicBezTo>
                  <a:cubicBezTo>
                    <a:pt x="2149" y="138"/>
                    <a:pt x="2148" y="132"/>
                    <a:pt x="2149" y="126"/>
                  </a:cubicBezTo>
                  <a:cubicBezTo>
                    <a:pt x="2145" y="148"/>
                    <a:pt x="2142" y="170"/>
                    <a:pt x="2138" y="192"/>
                  </a:cubicBezTo>
                  <a:cubicBezTo>
                    <a:pt x="2141" y="153"/>
                    <a:pt x="2149" y="114"/>
                    <a:pt x="2152" y="76"/>
                  </a:cubicBezTo>
                  <a:cubicBezTo>
                    <a:pt x="2133" y="141"/>
                    <a:pt x="2142" y="73"/>
                    <a:pt x="2146" y="57"/>
                  </a:cubicBezTo>
                  <a:cubicBezTo>
                    <a:pt x="2144" y="62"/>
                    <a:pt x="2140" y="71"/>
                    <a:pt x="2141" y="75"/>
                  </a:cubicBezTo>
                  <a:cubicBezTo>
                    <a:pt x="2135" y="53"/>
                    <a:pt x="2144" y="29"/>
                    <a:pt x="2146" y="7"/>
                  </a:cubicBezTo>
                  <a:cubicBezTo>
                    <a:pt x="2144" y="17"/>
                    <a:pt x="2139" y="30"/>
                    <a:pt x="2136" y="42"/>
                  </a:cubicBezTo>
                  <a:cubicBezTo>
                    <a:pt x="2136" y="50"/>
                    <a:pt x="2136" y="60"/>
                    <a:pt x="2135" y="69"/>
                  </a:cubicBezTo>
                  <a:cubicBezTo>
                    <a:pt x="2136" y="71"/>
                    <a:pt x="2137" y="72"/>
                    <a:pt x="2138" y="73"/>
                  </a:cubicBezTo>
                  <a:cubicBezTo>
                    <a:pt x="2137" y="72"/>
                    <a:pt x="2136" y="71"/>
                    <a:pt x="2135" y="70"/>
                  </a:cubicBezTo>
                  <a:cubicBezTo>
                    <a:pt x="2134" y="118"/>
                    <a:pt x="2131" y="175"/>
                    <a:pt x="2116" y="187"/>
                  </a:cubicBezTo>
                  <a:cubicBezTo>
                    <a:pt x="2112" y="208"/>
                    <a:pt x="2112" y="230"/>
                    <a:pt x="2110" y="251"/>
                  </a:cubicBezTo>
                  <a:cubicBezTo>
                    <a:pt x="2111" y="245"/>
                    <a:pt x="2112" y="207"/>
                    <a:pt x="2119" y="207"/>
                  </a:cubicBezTo>
                  <a:cubicBezTo>
                    <a:pt x="2118" y="230"/>
                    <a:pt x="2129" y="304"/>
                    <a:pt x="2101" y="316"/>
                  </a:cubicBezTo>
                  <a:cubicBezTo>
                    <a:pt x="2111" y="296"/>
                    <a:pt x="2088" y="337"/>
                    <a:pt x="2087" y="341"/>
                  </a:cubicBezTo>
                  <a:cubicBezTo>
                    <a:pt x="2079" y="375"/>
                    <a:pt x="2083" y="414"/>
                    <a:pt x="2070" y="447"/>
                  </a:cubicBezTo>
                  <a:cubicBezTo>
                    <a:pt x="2073" y="441"/>
                    <a:pt x="2079" y="430"/>
                    <a:pt x="2080" y="424"/>
                  </a:cubicBezTo>
                  <a:cubicBezTo>
                    <a:pt x="2079" y="429"/>
                    <a:pt x="2079" y="435"/>
                    <a:pt x="2078" y="441"/>
                  </a:cubicBezTo>
                  <a:cubicBezTo>
                    <a:pt x="2078" y="441"/>
                    <a:pt x="2078" y="441"/>
                    <a:pt x="2078" y="441"/>
                  </a:cubicBezTo>
                  <a:cubicBezTo>
                    <a:pt x="2077" y="442"/>
                    <a:pt x="2077" y="442"/>
                    <a:pt x="2078" y="442"/>
                  </a:cubicBezTo>
                  <a:cubicBezTo>
                    <a:pt x="2078" y="442"/>
                    <a:pt x="2078" y="442"/>
                    <a:pt x="2078" y="442"/>
                  </a:cubicBezTo>
                  <a:cubicBezTo>
                    <a:pt x="2078" y="442"/>
                    <a:pt x="2078" y="442"/>
                    <a:pt x="2077" y="442"/>
                  </a:cubicBezTo>
                  <a:cubicBezTo>
                    <a:pt x="2078" y="442"/>
                    <a:pt x="2078" y="442"/>
                    <a:pt x="2078" y="442"/>
                  </a:cubicBezTo>
                  <a:cubicBezTo>
                    <a:pt x="2072" y="474"/>
                    <a:pt x="2057" y="504"/>
                    <a:pt x="2046" y="534"/>
                  </a:cubicBezTo>
                  <a:cubicBezTo>
                    <a:pt x="2036" y="551"/>
                    <a:pt x="2023" y="614"/>
                    <a:pt x="2009" y="644"/>
                  </a:cubicBezTo>
                  <a:cubicBezTo>
                    <a:pt x="1993" y="676"/>
                    <a:pt x="1979" y="709"/>
                    <a:pt x="1964" y="742"/>
                  </a:cubicBezTo>
                  <a:cubicBezTo>
                    <a:pt x="1964" y="742"/>
                    <a:pt x="1964" y="742"/>
                    <a:pt x="1964" y="742"/>
                  </a:cubicBezTo>
                  <a:cubicBezTo>
                    <a:pt x="1964" y="743"/>
                    <a:pt x="1963" y="744"/>
                    <a:pt x="1963" y="745"/>
                  </a:cubicBezTo>
                  <a:cubicBezTo>
                    <a:pt x="1962" y="745"/>
                    <a:pt x="1962" y="746"/>
                    <a:pt x="1962" y="746"/>
                  </a:cubicBezTo>
                  <a:cubicBezTo>
                    <a:pt x="1950" y="774"/>
                    <a:pt x="1937" y="802"/>
                    <a:pt x="1923" y="829"/>
                  </a:cubicBezTo>
                  <a:cubicBezTo>
                    <a:pt x="1932" y="816"/>
                    <a:pt x="1940" y="804"/>
                    <a:pt x="1949" y="791"/>
                  </a:cubicBezTo>
                  <a:cubicBezTo>
                    <a:pt x="1940" y="810"/>
                    <a:pt x="1928" y="826"/>
                    <a:pt x="1916" y="842"/>
                  </a:cubicBezTo>
                  <a:cubicBezTo>
                    <a:pt x="1916" y="842"/>
                    <a:pt x="1916" y="842"/>
                    <a:pt x="1916" y="842"/>
                  </a:cubicBezTo>
                  <a:cubicBezTo>
                    <a:pt x="1915" y="843"/>
                    <a:pt x="1915" y="843"/>
                    <a:pt x="1915" y="844"/>
                  </a:cubicBezTo>
                  <a:cubicBezTo>
                    <a:pt x="1915" y="844"/>
                    <a:pt x="1915" y="844"/>
                    <a:pt x="1915" y="844"/>
                  </a:cubicBezTo>
                  <a:cubicBezTo>
                    <a:pt x="1904" y="858"/>
                    <a:pt x="1895" y="873"/>
                    <a:pt x="1890" y="891"/>
                  </a:cubicBezTo>
                  <a:cubicBezTo>
                    <a:pt x="1896" y="877"/>
                    <a:pt x="1904" y="865"/>
                    <a:pt x="1914" y="855"/>
                  </a:cubicBezTo>
                  <a:cubicBezTo>
                    <a:pt x="1878" y="915"/>
                    <a:pt x="1851" y="983"/>
                    <a:pt x="1802" y="1035"/>
                  </a:cubicBezTo>
                  <a:cubicBezTo>
                    <a:pt x="1808" y="1025"/>
                    <a:pt x="1814" y="1015"/>
                    <a:pt x="1819" y="1006"/>
                  </a:cubicBezTo>
                  <a:cubicBezTo>
                    <a:pt x="1816" y="1011"/>
                    <a:pt x="1788" y="1052"/>
                    <a:pt x="1794" y="1040"/>
                  </a:cubicBezTo>
                  <a:cubicBezTo>
                    <a:pt x="1786" y="1053"/>
                    <a:pt x="1777" y="1069"/>
                    <a:pt x="1766" y="1085"/>
                  </a:cubicBezTo>
                  <a:cubicBezTo>
                    <a:pt x="1770" y="1081"/>
                    <a:pt x="1774" y="1076"/>
                    <a:pt x="1777" y="1071"/>
                  </a:cubicBezTo>
                  <a:cubicBezTo>
                    <a:pt x="1773" y="1078"/>
                    <a:pt x="1769" y="1084"/>
                    <a:pt x="1763" y="1091"/>
                  </a:cubicBezTo>
                  <a:cubicBezTo>
                    <a:pt x="1763" y="1091"/>
                    <a:pt x="1763" y="1092"/>
                    <a:pt x="1762" y="1092"/>
                  </a:cubicBezTo>
                  <a:cubicBezTo>
                    <a:pt x="1762" y="1092"/>
                    <a:pt x="1762" y="1092"/>
                    <a:pt x="1762" y="1093"/>
                  </a:cubicBezTo>
                  <a:cubicBezTo>
                    <a:pt x="1761" y="1093"/>
                    <a:pt x="1761" y="1093"/>
                    <a:pt x="1761" y="1094"/>
                  </a:cubicBezTo>
                  <a:cubicBezTo>
                    <a:pt x="1760" y="1095"/>
                    <a:pt x="1759" y="1096"/>
                    <a:pt x="1759" y="1096"/>
                  </a:cubicBezTo>
                  <a:cubicBezTo>
                    <a:pt x="1759" y="1096"/>
                    <a:pt x="1759" y="1096"/>
                    <a:pt x="1759" y="1096"/>
                  </a:cubicBezTo>
                  <a:cubicBezTo>
                    <a:pt x="1759" y="1097"/>
                    <a:pt x="1758" y="1097"/>
                    <a:pt x="1758" y="1097"/>
                  </a:cubicBezTo>
                  <a:cubicBezTo>
                    <a:pt x="1730" y="1140"/>
                    <a:pt x="1695" y="1186"/>
                    <a:pt x="1661" y="1207"/>
                  </a:cubicBezTo>
                  <a:cubicBezTo>
                    <a:pt x="1658" y="1211"/>
                    <a:pt x="1653" y="1216"/>
                    <a:pt x="1646" y="1223"/>
                  </a:cubicBezTo>
                  <a:cubicBezTo>
                    <a:pt x="1628" y="1241"/>
                    <a:pt x="1608" y="1257"/>
                    <a:pt x="1591" y="1275"/>
                  </a:cubicBezTo>
                  <a:cubicBezTo>
                    <a:pt x="1589" y="1278"/>
                    <a:pt x="1557" y="1320"/>
                    <a:pt x="1552" y="1326"/>
                  </a:cubicBezTo>
                  <a:cubicBezTo>
                    <a:pt x="1523" y="1353"/>
                    <a:pt x="1491" y="1377"/>
                    <a:pt x="1460" y="1403"/>
                  </a:cubicBezTo>
                  <a:cubicBezTo>
                    <a:pt x="1402" y="1450"/>
                    <a:pt x="1323" y="1480"/>
                    <a:pt x="1277" y="1540"/>
                  </a:cubicBezTo>
                  <a:cubicBezTo>
                    <a:pt x="1286" y="1531"/>
                    <a:pt x="1297" y="1526"/>
                    <a:pt x="1309" y="1523"/>
                  </a:cubicBezTo>
                  <a:cubicBezTo>
                    <a:pt x="1289" y="1531"/>
                    <a:pt x="1272" y="1543"/>
                    <a:pt x="1254" y="1556"/>
                  </a:cubicBezTo>
                  <a:cubicBezTo>
                    <a:pt x="1252" y="1560"/>
                    <a:pt x="1247" y="1563"/>
                    <a:pt x="1242" y="1565"/>
                  </a:cubicBezTo>
                  <a:cubicBezTo>
                    <a:pt x="1235" y="1570"/>
                    <a:pt x="1229" y="1574"/>
                    <a:pt x="1222" y="1579"/>
                  </a:cubicBezTo>
                  <a:cubicBezTo>
                    <a:pt x="1225" y="1577"/>
                    <a:pt x="1232" y="1572"/>
                    <a:pt x="1239" y="1566"/>
                  </a:cubicBezTo>
                  <a:cubicBezTo>
                    <a:pt x="1229" y="1570"/>
                    <a:pt x="1216" y="1572"/>
                    <a:pt x="1210" y="1578"/>
                  </a:cubicBezTo>
                  <a:cubicBezTo>
                    <a:pt x="1222" y="1567"/>
                    <a:pt x="1235" y="1559"/>
                    <a:pt x="1250" y="1554"/>
                  </a:cubicBezTo>
                  <a:cubicBezTo>
                    <a:pt x="1227" y="1557"/>
                    <a:pt x="1198" y="1579"/>
                    <a:pt x="1171" y="1598"/>
                  </a:cubicBezTo>
                  <a:cubicBezTo>
                    <a:pt x="1171" y="1598"/>
                    <a:pt x="1171" y="1598"/>
                    <a:pt x="1171" y="1598"/>
                  </a:cubicBezTo>
                  <a:cubicBezTo>
                    <a:pt x="1165" y="1602"/>
                    <a:pt x="1158" y="1606"/>
                    <a:pt x="1151" y="1610"/>
                  </a:cubicBezTo>
                  <a:cubicBezTo>
                    <a:pt x="1138" y="1618"/>
                    <a:pt x="1124" y="1625"/>
                    <a:pt x="1111" y="1633"/>
                  </a:cubicBezTo>
                  <a:cubicBezTo>
                    <a:pt x="1045" y="1669"/>
                    <a:pt x="978" y="1701"/>
                    <a:pt x="911" y="1735"/>
                  </a:cubicBezTo>
                  <a:cubicBezTo>
                    <a:pt x="905" y="1737"/>
                    <a:pt x="900" y="1740"/>
                    <a:pt x="895" y="1743"/>
                  </a:cubicBezTo>
                  <a:cubicBezTo>
                    <a:pt x="887" y="1748"/>
                    <a:pt x="879" y="1752"/>
                    <a:pt x="871" y="1757"/>
                  </a:cubicBezTo>
                  <a:cubicBezTo>
                    <a:pt x="844" y="1772"/>
                    <a:pt x="816" y="1787"/>
                    <a:pt x="788" y="1790"/>
                  </a:cubicBezTo>
                  <a:cubicBezTo>
                    <a:pt x="761" y="1793"/>
                    <a:pt x="758" y="1762"/>
                    <a:pt x="755" y="1741"/>
                  </a:cubicBezTo>
                  <a:cubicBezTo>
                    <a:pt x="751" y="1731"/>
                    <a:pt x="736" y="1684"/>
                    <a:pt x="734" y="1672"/>
                  </a:cubicBezTo>
                  <a:cubicBezTo>
                    <a:pt x="725" y="1616"/>
                    <a:pt x="708" y="1561"/>
                    <a:pt x="692" y="1508"/>
                  </a:cubicBezTo>
                  <a:cubicBezTo>
                    <a:pt x="692" y="1512"/>
                    <a:pt x="692" y="1516"/>
                    <a:pt x="693" y="1520"/>
                  </a:cubicBezTo>
                  <a:cubicBezTo>
                    <a:pt x="691" y="1515"/>
                    <a:pt x="690" y="1509"/>
                    <a:pt x="688" y="1504"/>
                  </a:cubicBezTo>
                  <a:cubicBezTo>
                    <a:pt x="652" y="1529"/>
                    <a:pt x="616" y="1555"/>
                    <a:pt x="580" y="1581"/>
                  </a:cubicBezTo>
                  <a:cubicBezTo>
                    <a:pt x="580" y="1582"/>
                    <a:pt x="580" y="1582"/>
                    <a:pt x="580" y="1582"/>
                  </a:cubicBezTo>
                  <a:cubicBezTo>
                    <a:pt x="546" y="1606"/>
                    <a:pt x="513" y="1630"/>
                    <a:pt x="479" y="1653"/>
                  </a:cubicBezTo>
                  <a:cubicBezTo>
                    <a:pt x="482" y="1651"/>
                    <a:pt x="483" y="1650"/>
                    <a:pt x="483" y="1649"/>
                  </a:cubicBezTo>
                  <a:cubicBezTo>
                    <a:pt x="508" y="1638"/>
                    <a:pt x="524" y="1612"/>
                    <a:pt x="547" y="1596"/>
                  </a:cubicBezTo>
                  <a:cubicBezTo>
                    <a:pt x="438" y="1650"/>
                    <a:pt x="349" y="1734"/>
                    <a:pt x="253" y="1806"/>
                  </a:cubicBezTo>
                  <a:cubicBezTo>
                    <a:pt x="291" y="1782"/>
                    <a:pt x="322" y="1745"/>
                    <a:pt x="366" y="1730"/>
                  </a:cubicBezTo>
                  <a:cubicBezTo>
                    <a:pt x="344" y="1738"/>
                    <a:pt x="327" y="1760"/>
                    <a:pt x="311" y="1775"/>
                  </a:cubicBezTo>
                  <a:cubicBezTo>
                    <a:pt x="283" y="1801"/>
                    <a:pt x="248" y="1817"/>
                    <a:pt x="215" y="1836"/>
                  </a:cubicBezTo>
                  <a:cubicBezTo>
                    <a:pt x="215" y="1836"/>
                    <a:pt x="215" y="1836"/>
                    <a:pt x="215" y="1836"/>
                  </a:cubicBezTo>
                  <a:cubicBezTo>
                    <a:pt x="215" y="1836"/>
                    <a:pt x="215" y="1836"/>
                    <a:pt x="215" y="1836"/>
                  </a:cubicBezTo>
                  <a:cubicBezTo>
                    <a:pt x="215" y="1836"/>
                    <a:pt x="215" y="1836"/>
                    <a:pt x="214" y="1836"/>
                  </a:cubicBezTo>
                  <a:cubicBezTo>
                    <a:pt x="210" y="1839"/>
                    <a:pt x="206" y="1841"/>
                    <a:pt x="202" y="1844"/>
                  </a:cubicBezTo>
                  <a:cubicBezTo>
                    <a:pt x="131" y="1888"/>
                    <a:pt x="67" y="1942"/>
                    <a:pt x="0" y="1992"/>
                  </a:cubicBezTo>
                  <a:cubicBezTo>
                    <a:pt x="6" y="1994"/>
                    <a:pt x="13" y="1996"/>
                    <a:pt x="20" y="1998"/>
                  </a:cubicBezTo>
                  <a:cubicBezTo>
                    <a:pt x="16" y="1995"/>
                    <a:pt x="13" y="1991"/>
                    <a:pt x="11" y="1987"/>
                  </a:cubicBezTo>
                  <a:cubicBezTo>
                    <a:pt x="13" y="1991"/>
                    <a:pt x="17" y="1995"/>
                    <a:pt x="21" y="1998"/>
                  </a:cubicBezTo>
                  <a:cubicBezTo>
                    <a:pt x="35" y="2002"/>
                    <a:pt x="50" y="2007"/>
                    <a:pt x="64" y="2011"/>
                  </a:cubicBezTo>
                  <a:cubicBezTo>
                    <a:pt x="74" y="2013"/>
                    <a:pt x="83" y="2012"/>
                    <a:pt x="89" y="2011"/>
                  </a:cubicBezTo>
                  <a:cubicBezTo>
                    <a:pt x="65" y="2003"/>
                    <a:pt x="41" y="1993"/>
                    <a:pt x="16" y="1989"/>
                  </a:cubicBezTo>
                  <a:cubicBezTo>
                    <a:pt x="56" y="1942"/>
                    <a:pt x="114" y="1919"/>
                    <a:pt x="164" y="1884"/>
                  </a:cubicBezTo>
                  <a:cubicBezTo>
                    <a:pt x="120" y="1922"/>
                    <a:pt x="71" y="1953"/>
                    <a:pt x="24" y="1987"/>
                  </a:cubicBezTo>
                  <a:cubicBezTo>
                    <a:pt x="83" y="2005"/>
                    <a:pt x="138" y="2031"/>
                    <a:pt x="196" y="2049"/>
                  </a:cubicBezTo>
                  <a:cubicBezTo>
                    <a:pt x="198" y="2049"/>
                    <a:pt x="199" y="2049"/>
                    <a:pt x="201" y="2049"/>
                  </a:cubicBezTo>
                  <a:cubicBezTo>
                    <a:pt x="205" y="2051"/>
                    <a:pt x="210" y="2053"/>
                    <a:pt x="215" y="2053"/>
                  </a:cubicBezTo>
                  <a:cubicBezTo>
                    <a:pt x="215" y="2053"/>
                    <a:pt x="216" y="2053"/>
                    <a:pt x="217" y="2054"/>
                  </a:cubicBezTo>
                  <a:cubicBezTo>
                    <a:pt x="222" y="2056"/>
                    <a:pt x="227" y="2058"/>
                    <a:pt x="233" y="2061"/>
                  </a:cubicBezTo>
                  <a:cubicBezTo>
                    <a:pt x="237" y="2060"/>
                    <a:pt x="293" y="2079"/>
                    <a:pt x="317" y="2087"/>
                  </a:cubicBezTo>
                  <a:cubicBezTo>
                    <a:pt x="277" y="2073"/>
                    <a:pt x="347" y="2088"/>
                    <a:pt x="358" y="2092"/>
                  </a:cubicBezTo>
                  <a:cubicBezTo>
                    <a:pt x="391" y="2103"/>
                    <a:pt x="422" y="2115"/>
                    <a:pt x="454" y="2128"/>
                  </a:cubicBezTo>
                  <a:cubicBezTo>
                    <a:pt x="583" y="2177"/>
                    <a:pt x="719" y="2205"/>
                    <a:pt x="850" y="2248"/>
                  </a:cubicBezTo>
                  <a:cubicBezTo>
                    <a:pt x="847" y="2225"/>
                    <a:pt x="844" y="2202"/>
                    <a:pt x="840" y="2179"/>
                  </a:cubicBezTo>
                  <a:cubicBezTo>
                    <a:pt x="841" y="2127"/>
                    <a:pt x="821" y="2061"/>
                    <a:pt x="815" y="2009"/>
                  </a:cubicBezTo>
                  <a:cubicBezTo>
                    <a:pt x="815" y="2015"/>
                    <a:pt x="816" y="2022"/>
                    <a:pt x="817" y="2028"/>
                  </a:cubicBezTo>
                  <a:cubicBezTo>
                    <a:pt x="815" y="2019"/>
                    <a:pt x="812" y="2009"/>
                    <a:pt x="810" y="1999"/>
                  </a:cubicBezTo>
                  <a:cubicBezTo>
                    <a:pt x="811" y="2001"/>
                    <a:pt x="811" y="2002"/>
                    <a:pt x="812" y="2002"/>
                  </a:cubicBezTo>
                  <a:cubicBezTo>
                    <a:pt x="810" y="1997"/>
                    <a:pt x="808" y="1993"/>
                    <a:pt x="807" y="1988"/>
                  </a:cubicBezTo>
                  <a:cubicBezTo>
                    <a:pt x="808" y="1992"/>
                    <a:pt x="809" y="1995"/>
                    <a:pt x="810" y="1999"/>
                  </a:cubicBezTo>
                  <a:cubicBezTo>
                    <a:pt x="809" y="1998"/>
                    <a:pt x="809" y="1996"/>
                    <a:pt x="808" y="1995"/>
                  </a:cubicBezTo>
                  <a:cubicBezTo>
                    <a:pt x="810" y="2014"/>
                    <a:pt x="809" y="2034"/>
                    <a:pt x="812" y="2053"/>
                  </a:cubicBezTo>
                  <a:cubicBezTo>
                    <a:pt x="808" y="2024"/>
                    <a:pt x="802" y="1988"/>
                    <a:pt x="799" y="1964"/>
                  </a:cubicBezTo>
                  <a:cubicBezTo>
                    <a:pt x="799" y="1966"/>
                    <a:pt x="799" y="1966"/>
                    <a:pt x="799" y="1966"/>
                  </a:cubicBezTo>
                  <a:cubicBezTo>
                    <a:pt x="799" y="1969"/>
                    <a:pt x="798" y="1972"/>
                    <a:pt x="798" y="1975"/>
                  </a:cubicBezTo>
                  <a:cubicBezTo>
                    <a:pt x="797" y="1967"/>
                    <a:pt x="796" y="1962"/>
                    <a:pt x="796" y="1960"/>
                  </a:cubicBezTo>
                  <a:cubicBezTo>
                    <a:pt x="796" y="1960"/>
                    <a:pt x="796" y="1960"/>
                    <a:pt x="796" y="1960"/>
                  </a:cubicBezTo>
                  <a:cubicBezTo>
                    <a:pt x="796" y="1960"/>
                    <a:pt x="796" y="1960"/>
                    <a:pt x="796" y="1960"/>
                  </a:cubicBezTo>
                  <a:cubicBezTo>
                    <a:pt x="796" y="1959"/>
                    <a:pt x="796" y="1959"/>
                    <a:pt x="797" y="1959"/>
                  </a:cubicBezTo>
                  <a:cubicBezTo>
                    <a:pt x="797" y="1959"/>
                    <a:pt x="797" y="1959"/>
                    <a:pt x="797" y="1960"/>
                  </a:cubicBezTo>
                  <a:cubicBezTo>
                    <a:pt x="797" y="1960"/>
                    <a:pt x="797" y="1960"/>
                    <a:pt x="797" y="1960"/>
                  </a:cubicBezTo>
                  <a:cubicBezTo>
                    <a:pt x="799" y="1963"/>
                    <a:pt x="803" y="1975"/>
                    <a:pt x="805" y="1984"/>
                  </a:cubicBezTo>
                  <a:cubicBezTo>
                    <a:pt x="801" y="1965"/>
                    <a:pt x="798" y="1937"/>
                    <a:pt x="801" y="1928"/>
                  </a:cubicBezTo>
                  <a:cubicBezTo>
                    <a:pt x="797" y="1933"/>
                    <a:pt x="795" y="1938"/>
                    <a:pt x="794" y="1945"/>
                  </a:cubicBezTo>
                  <a:cubicBezTo>
                    <a:pt x="794" y="1945"/>
                    <a:pt x="794" y="1944"/>
                    <a:pt x="793" y="1944"/>
                  </a:cubicBezTo>
                  <a:cubicBezTo>
                    <a:pt x="793" y="1943"/>
                    <a:pt x="793" y="1942"/>
                    <a:pt x="793" y="1942"/>
                  </a:cubicBezTo>
                  <a:cubicBezTo>
                    <a:pt x="792" y="1941"/>
                    <a:pt x="792" y="1941"/>
                    <a:pt x="792" y="1940"/>
                  </a:cubicBezTo>
                  <a:cubicBezTo>
                    <a:pt x="792" y="1940"/>
                    <a:pt x="791" y="1939"/>
                    <a:pt x="791" y="1938"/>
                  </a:cubicBezTo>
                  <a:cubicBezTo>
                    <a:pt x="791" y="1938"/>
                    <a:pt x="791" y="1938"/>
                    <a:pt x="791" y="1938"/>
                  </a:cubicBezTo>
                  <a:cubicBezTo>
                    <a:pt x="791" y="1938"/>
                    <a:pt x="791" y="1938"/>
                    <a:pt x="791" y="1938"/>
                  </a:cubicBezTo>
                  <a:cubicBezTo>
                    <a:pt x="791" y="1938"/>
                    <a:pt x="791" y="1938"/>
                    <a:pt x="791" y="1938"/>
                  </a:cubicBezTo>
                  <a:cubicBezTo>
                    <a:pt x="791" y="1937"/>
                    <a:pt x="791" y="1936"/>
                    <a:pt x="791" y="1936"/>
                  </a:cubicBezTo>
                  <a:cubicBezTo>
                    <a:pt x="791" y="1936"/>
                    <a:pt x="791" y="1937"/>
                    <a:pt x="792" y="1939"/>
                  </a:cubicBezTo>
                  <a:cubicBezTo>
                    <a:pt x="789" y="1928"/>
                    <a:pt x="790" y="1917"/>
                    <a:pt x="798" y="1912"/>
                  </a:cubicBezTo>
                  <a:cubicBezTo>
                    <a:pt x="797" y="1913"/>
                    <a:pt x="795" y="1913"/>
                    <a:pt x="793" y="1914"/>
                  </a:cubicBezTo>
                  <a:cubicBezTo>
                    <a:pt x="796" y="1906"/>
                    <a:pt x="853" y="1896"/>
                    <a:pt x="863" y="1893"/>
                  </a:cubicBezTo>
                  <a:cubicBezTo>
                    <a:pt x="860" y="1894"/>
                    <a:pt x="858" y="1895"/>
                    <a:pt x="856" y="1896"/>
                  </a:cubicBezTo>
                  <a:cubicBezTo>
                    <a:pt x="860" y="1895"/>
                    <a:pt x="864" y="1894"/>
                    <a:pt x="868" y="1893"/>
                  </a:cubicBezTo>
                  <a:cubicBezTo>
                    <a:pt x="868" y="1893"/>
                    <a:pt x="868" y="1893"/>
                    <a:pt x="869" y="1893"/>
                  </a:cubicBezTo>
                  <a:cubicBezTo>
                    <a:pt x="869" y="1893"/>
                    <a:pt x="869" y="1893"/>
                    <a:pt x="869" y="1893"/>
                  </a:cubicBezTo>
                  <a:cubicBezTo>
                    <a:pt x="876" y="1892"/>
                    <a:pt x="883" y="1890"/>
                    <a:pt x="889" y="1889"/>
                  </a:cubicBezTo>
                  <a:cubicBezTo>
                    <a:pt x="893" y="1889"/>
                    <a:pt x="897" y="1888"/>
                    <a:pt x="900" y="1887"/>
                  </a:cubicBezTo>
                  <a:cubicBezTo>
                    <a:pt x="896" y="1888"/>
                    <a:pt x="893" y="1889"/>
                    <a:pt x="889" y="1890"/>
                  </a:cubicBezTo>
                  <a:cubicBezTo>
                    <a:pt x="882" y="1891"/>
                    <a:pt x="876" y="1893"/>
                    <a:pt x="869" y="1896"/>
                  </a:cubicBezTo>
                  <a:cubicBezTo>
                    <a:pt x="854" y="1900"/>
                    <a:pt x="838" y="1906"/>
                    <a:pt x="823" y="1912"/>
                  </a:cubicBezTo>
                  <a:cubicBezTo>
                    <a:pt x="838" y="1920"/>
                    <a:pt x="855" y="1916"/>
                    <a:pt x="873" y="1907"/>
                  </a:cubicBezTo>
                  <a:cubicBezTo>
                    <a:pt x="878" y="1905"/>
                    <a:pt x="883" y="1902"/>
                    <a:pt x="888" y="1899"/>
                  </a:cubicBezTo>
                  <a:cubicBezTo>
                    <a:pt x="908" y="1886"/>
                    <a:pt x="927" y="1871"/>
                    <a:pt x="941" y="1865"/>
                  </a:cubicBezTo>
                  <a:cubicBezTo>
                    <a:pt x="924" y="1871"/>
                    <a:pt x="907" y="1877"/>
                    <a:pt x="890" y="1883"/>
                  </a:cubicBezTo>
                  <a:cubicBezTo>
                    <a:pt x="883" y="1885"/>
                    <a:pt x="876" y="1887"/>
                    <a:pt x="869" y="1890"/>
                  </a:cubicBezTo>
                  <a:cubicBezTo>
                    <a:pt x="876" y="1887"/>
                    <a:pt x="883" y="1883"/>
                    <a:pt x="890" y="1880"/>
                  </a:cubicBezTo>
                  <a:cubicBezTo>
                    <a:pt x="967" y="1847"/>
                    <a:pt x="1044" y="1814"/>
                    <a:pt x="1118" y="1775"/>
                  </a:cubicBezTo>
                  <a:cubicBezTo>
                    <a:pt x="1118" y="1775"/>
                    <a:pt x="1118" y="1774"/>
                    <a:pt x="1119" y="1774"/>
                  </a:cubicBezTo>
                  <a:cubicBezTo>
                    <a:pt x="1119" y="1774"/>
                    <a:pt x="1119" y="1774"/>
                    <a:pt x="1119" y="1774"/>
                  </a:cubicBezTo>
                  <a:cubicBezTo>
                    <a:pt x="1126" y="1771"/>
                    <a:pt x="1132" y="1767"/>
                    <a:pt x="1139" y="1763"/>
                  </a:cubicBezTo>
                  <a:cubicBezTo>
                    <a:pt x="1178" y="1742"/>
                    <a:pt x="1216" y="1720"/>
                    <a:pt x="1252" y="1696"/>
                  </a:cubicBezTo>
                  <a:cubicBezTo>
                    <a:pt x="1247" y="1699"/>
                    <a:pt x="1242" y="1705"/>
                    <a:pt x="1236" y="1712"/>
                  </a:cubicBezTo>
                  <a:cubicBezTo>
                    <a:pt x="1266" y="1693"/>
                    <a:pt x="1295" y="1673"/>
                    <a:pt x="1324" y="1653"/>
                  </a:cubicBezTo>
                  <a:cubicBezTo>
                    <a:pt x="1334" y="1646"/>
                    <a:pt x="1355" y="1631"/>
                    <a:pt x="1376" y="1615"/>
                  </a:cubicBezTo>
                  <a:cubicBezTo>
                    <a:pt x="1374" y="1616"/>
                    <a:pt x="1373" y="1616"/>
                    <a:pt x="1371" y="1616"/>
                  </a:cubicBezTo>
                  <a:cubicBezTo>
                    <a:pt x="1372" y="1615"/>
                    <a:pt x="1372" y="1615"/>
                    <a:pt x="1373" y="1615"/>
                  </a:cubicBezTo>
                  <a:cubicBezTo>
                    <a:pt x="1372" y="1615"/>
                    <a:pt x="1372" y="1615"/>
                    <a:pt x="1371" y="1616"/>
                  </a:cubicBezTo>
                  <a:cubicBezTo>
                    <a:pt x="1370" y="1616"/>
                    <a:pt x="1370" y="1616"/>
                    <a:pt x="1369" y="1615"/>
                  </a:cubicBezTo>
                  <a:cubicBezTo>
                    <a:pt x="1358" y="1624"/>
                    <a:pt x="1346" y="1633"/>
                    <a:pt x="1333" y="1640"/>
                  </a:cubicBezTo>
                  <a:cubicBezTo>
                    <a:pt x="1336" y="1639"/>
                    <a:pt x="1340" y="1637"/>
                    <a:pt x="1343" y="1635"/>
                  </a:cubicBezTo>
                  <a:cubicBezTo>
                    <a:pt x="1302" y="1664"/>
                    <a:pt x="1235" y="1709"/>
                    <a:pt x="1232" y="1704"/>
                  </a:cubicBezTo>
                  <a:cubicBezTo>
                    <a:pt x="1226" y="1693"/>
                    <a:pt x="1340" y="1628"/>
                    <a:pt x="1352" y="1620"/>
                  </a:cubicBezTo>
                  <a:cubicBezTo>
                    <a:pt x="1371" y="1608"/>
                    <a:pt x="1391" y="1595"/>
                    <a:pt x="1409" y="1582"/>
                  </a:cubicBezTo>
                  <a:cubicBezTo>
                    <a:pt x="1405" y="1586"/>
                    <a:pt x="1400" y="1590"/>
                    <a:pt x="1395" y="1593"/>
                  </a:cubicBezTo>
                  <a:cubicBezTo>
                    <a:pt x="1405" y="1586"/>
                    <a:pt x="1415" y="1578"/>
                    <a:pt x="1424" y="1571"/>
                  </a:cubicBezTo>
                  <a:cubicBezTo>
                    <a:pt x="1440" y="1559"/>
                    <a:pt x="1455" y="1547"/>
                    <a:pt x="1471" y="1534"/>
                  </a:cubicBezTo>
                  <a:cubicBezTo>
                    <a:pt x="1493" y="1516"/>
                    <a:pt x="1514" y="1497"/>
                    <a:pt x="1535" y="1478"/>
                  </a:cubicBezTo>
                  <a:cubicBezTo>
                    <a:pt x="1544" y="1470"/>
                    <a:pt x="1631" y="1395"/>
                    <a:pt x="1576" y="1435"/>
                  </a:cubicBezTo>
                  <a:cubicBezTo>
                    <a:pt x="1586" y="1426"/>
                    <a:pt x="1595" y="1417"/>
                    <a:pt x="1603" y="1407"/>
                  </a:cubicBezTo>
                  <a:cubicBezTo>
                    <a:pt x="1577" y="1430"/>
                    <a:pt x="1550" y="1453"/>
                    <a:pt x="1523" y="1476"/>
                  </a:cubicBezTo>
                  <a:cubicBezTo>
                    <a:pt x="1567" y="1424"/>
                    <a:pt x="1623" y="1384"/>
                    <a:pt x="1669" y="1334"/>
                  </a:cubicBezTo>
                  <a:cubicBezTo>
                    <a:pt x="1661" y="1342"/>
                    <a:pt x="1652" y="1350"/>
                    <a:pt x="1644" y="1358"/>
                  </a:cubicBezTo>
                  <a:cubicBezTo>
                    <a:pt x="1675" y="1323"/>
                    <a:pt x="1709" y="1290"/>
                    <a:pt x="1739" y="1253"/>
                  </a:cubicBezTo>
                  <a:cubicBezTo>
                    <a:pt x="1769" y="1215"/>
                    <a:pt x="1789" y="1165"/>
                    <a:pt x="1828" y="1135"/>
                  </a:cubicBezTo>
                  <a:cubicBezTo>
                    <a:pt x="1835" y="1124"/>
                    <a:pt x="1842" y="1114"/>
                    <a:pt x="1849" y="1103"/>
                  </a:cubicBezTo>
                  <a:cubicBezTo>
                    <a:pt x="1856" y="1093"/>
                    <a:pt x="1909" y="1021"/>
                    <a:pt x="1861" y="1076"/>
                  </a:cubicBezTo>
                  <a:cubicBezTo>
                    <a:pt x="1869" y="1064"/>
                    <a:pt x="1877" y="1051"/>
                    <a:pt x="1884" y="1039"/>
                  </a:cubicBezTo>
                  <a:cubicBezTo>
                    <a:pt x="1873" y="1055"/>
                    <a:pt x="1863" y="1066"/>
                    <a:pt x="1856" y="1069"/>
                  </a:cubicBezTo>
                  <a:cubicBezTo>
                    <a:pt x="1853" y="1073"/>
                    <a:pt x="1849" y="1079"/>
                    <a:pt x="1843" y="1086"/>
                  </a:cubicBezTo>
                  <a:cubicBezTo>
                    <a:pt x="1843" y="1087"/>
                    <a:pt x="1842" y="1088"/>
                    <a:pt x="1841" y="1089"/>
                  </a:cubicBezTo>
                  <a:cubicBezTo>
                    <a:pt x="1811" y="1117"/>
                    <a:pt x="1789" y="1173"/>
                    <a:pt x="1765" y="1202"/>
                  </a:cubicBezTo>
                  <a:cubicBezTo>
                    <a:pt x="1722" y="1255"/>
                    <a:pt x="1676" y="1305"/>
                    <a:pt x="1628" y="1354"/>
                  </a:cubicBezTo>
                  <a:cubicBezTo>
                    <a:pt x="1587" y="1397"/>
                    <a:pt x="1547" y="1441"/>
                    <a:pt x="1505" y="1483"/>
                  </a:cubicBezTo>
                  <a:cubicBezTo>
                    <a:pt x="1475" y="1491"/>
                    <a:pt x="1441" y="1529"/>
                    <a:pt x="1411" y="1563"/>
                  </a:cubicBezTo>
                  <a:cubicBezTo>
                    <a:pt x="1403" y="1566"/>
                    <a:pt x="1395" y="1569"/>
                    <a:pt x="1397" y="1567"/>
                  </a:cubicBezTo>
                  <a:cubicBezTo>
                    <a:pt x="1313" y="1625"/>
                    <a:pt x="1234" y="1692"/>
                    <a:pt x="1145" y="1742"/>
                  </a:cubicBezTo>
                  <a:cubicBezTo>
                    <a:pt x="1194" y="1715"/>
                    <a:pt x="1164" y="1733"/>
                    <a:pt x="1140" y="1746"/>
                  </a:cubicBezTo>
                  <a:cubicBezTo>
                    <a:pt x="1131" y="1752"/>
                    <a:pt x="1123" y="1756"/>
                    <a:pt x="1121" y="1758"/>
                  </a:cubicBezTo>
                  <a:cubicBezTo>
                    <a:pt x="1119" y="1759"/>
                    <a:pt x="1117" y="1760"/>
                    <a:pt x="1115" y="1761"/>
                  </a:cubicBezTo>
                  <a:cubicBezTo>
                    <a:pt x="1092" y="1774"/>
                    <a:pt x="1068" y="1786"/>
                    <a:pt x="1044" y="1798"/>
                  </a:cubicBezTo>
                  <a:cubicBezTo>
                    <a:pt x="1016" y="1812"/>
                    <a:pt x="986" y="1825"/>
                    <a:pt x="956" y="1837"/>
                  </a:cubicBezTo>
                  <a:cubicBezTo>
                    <a:pt x="956" y="1837"/>
                    <a:pt x="956" y="1837"/>
                    <a:pt x="956" y="1837"/>
                  </a:cubicBezTo>
                  <a:cubicBezTo>
                    <a:pt x="955" y="1838"/>
                    <a:pt x="953" y="1838"/>
                    <a:pt x="952" y="1839"/>
                  </a:cubicBezTo>
                  <a:cubicBezTo>
                    <a:pt x="956" y="1838"/>
                    <a:pt x="960" y="1837"/>
                    <a:pt x="964" y="1835"/>
                  </a:cubicBezTo>
                  <a:cubicBezTo>
                    <a:pt x="958" y="1837"/>
                    <a:pt x="953" y="1840"/>
                    <a:pt x="947" y="1842"/>
                  </a:cubicBezTo>
                  <a:cubicBezTo>
                    <a:pt x="947" y="1842"/>
                    <a:pt x="947" y="1842"/>
                    <a:pt x="947" y="1843"/>
                  </a:cubicBezTo>
                  <a:cubicBezTo>
                    <a:pt x="946" y="1843"/>
                    <a:pt x="945" y="1843"/>
                    <a:pt x="945" y="1843"/>
                  </a:cubicBezTo>
                  <a:cubicBezTo>
                    <a:pt x="945" y="1843"/>
                    <a:pt x="944" y="1844"/>
                    <a:pt x="944" y="1844"/>
                  </a:cubicBezTo>
                  <a:cubicBezTo>
                    <a:pt x="944" y="1844"/>
                    <a:pt x="945" y="1843"/>
                    <a:pt x="945" y="1843"/>
                  </a:cubicBezTo>
                  <a:cubicBezTo>
                    <a:pt x="945" y="1843"/>
                    <a:pt x="945" y="1843"/>
                    <a:pt x="946" y="1842"/>
                  </a:cubicBezTo>
                  <a:cubicBezTo>
                    <a:pt x="945" y="1843"/>
                    <a:pt x="942" y="1844"/>
                    <a:pt x="944" y="1843"/>
                  </a:cubicBezTo>
                  <a:cubicBezTo>
                    <a:pt x="938" y="1845"/>
                    <a:pt x="932" y="1847"/>
                    <a:pt x="926" y="1849"/>
                  </a:cubicBezTo>
                  <a:cubicBezTo>
                    <a:pt x="934" y="1846"/>
                    <a:pt x="943" y="1842"/>
                    <a:pt x="952" y="1840"/>
                  </a:cubicBezTo>
                  <a:cubicBezTo>
                    <a:pt x="953" y="1839"/>
                    <a:pt x="955" y="1838"/>
                    <a:pt x="956" y="1837"/>
                  </a:cubicBezTo>
                  <a:cubicBezTo>
                    <a:pt x="936" y="1845"/>
                    <a:pt x="915" y="1853"/>
                    <a:pt x="894" y="1860"/>
                  </a:cubicBezTo>
                  <a:cubicBezTo>
                    <a:pt x="883" y="1864"/>
                    <a:pt x="872" y="1867"/>
                    <a:pt x="861" y="1871"/>
                  </a:cubicBezTo>
                  <a:cubicBezTo>
                    <a:pt x="860" y="1871"/>
                    <a:pt x="859" y="1872"/>
                    <a:pt x="858" y="1872"/>
                  </a:cubicBezTo>
                  <a:cubicBezTo>
                    <a:pt x="859" y="1872"/>
                    <a:pt x="860" y="1871"/>
                    <a:pt x="861" y="1871"/>
                  </a:cubicBezTo>
                  <a:cubicBezTo>
                    <a:pt x="868" y="1869"/>
                    <a:pt x="882" y="1866"/>
                    <a:pt x="883" y="1864"/>
                  </a:cubicBezTo>
                  <a:cubicBezTo>
                    <a:pt x="882" y="1866"/>
                    <a:pt x="881" y="1867"/>
                    <a:pt x="880" y="1869"/>
                  </a:cubicBezTo>
                  <a:cubicBezTo>
                    <a:pt x="885" y="1867"/>
                    <a:pt x="889" y="1866"/>
                    <a:pt x="893" y="1865"/>
                  </a:cubicBezTo>
                  <a:cubicBezTo>
                    <a:pt x="898" y="1864"/>
                    <a:pt x="903" y="1863"/>
                    <a:pt x="908" y="1861"/>
                  </a:cubicBezTo>
                  <a:cubicBezTo>
                    <a:pt x="912" y="1860"/>
                    <a:pt x="917" y="1858"/>
                    <a:pt x="921" y="1856"/>
                  </a:cubicBezTo>
                  <a:cubicBezTo>
                    <a:pt x="921" y="1856"/>
                    <a:pt x="921" y="1856"/>
                    <a:pt x="922" y="1856"/>
                  </a:cubicBezTo>
                  <a:cubicBezTo>
                    <a:pt x="922" y="1856"/>
                    <a:pt x="922" y="1856"/>
                    <a:pt x="922" y="1856"/>
                  </a:cubicBezTo>
                  <a:cubicBezTo>
                    <a:pt x="922" y="1856"/>
                    <a:pt x="922" y="1856"/>
                    <a:pt x="922" y="1855"/>
                  </a:cubicBezTo>
                  <a:cubicBezTo>
                    <a:pt x="922" y="1855"/>
                    <a:pt x="922" y="1855"/>
                    <a:pt x="923" y="1855"/>
                  </a:cubicBezTo>
                  <a:cubicBezTo>
                    <a:pt x="923" y="1855"/>
                    <a:pt x="923" y="1855"/>
                    <a:pt x="923" y="1855"/>
                  </a:cubicBezTo>
                  <a:cubicBezTo>
                    <a:pt x="924" y="1855"/>
                    <a:pt x="924" y="1855"/>
                    <a:pt x="925" y="1854"/>
                  </a:cubicBezTo>
                  <a:cubicBezTo>
                    <a:pt x="926" y="1854"/>
                    <a:pt x="926" y="1854"/>
                    <a:pt x="927" y="1853"/>
                  </a:cubicBezTo>
                  <a:cubicBezTo>
                    <a:pt x="927" y="1853"/>
                    <a:pt x="928" y="1853"/>
                    <a:pt x="928" y="1853"/>
                  </a:cubicBezTo>
                  <a:cubicBezTo>
                    <a:pt x="928" y="1853"/>
                    <a:pt x="928" y="1853"/>
                    <a:pt x="928" y="1853"/>
                  </a:cubicBezTo>
                  <a:cubicBezTo>
                    <a:pt x="928" y="1853"/>
                    <a:pt x="930" y="1852"/>
                    <a:pt x="934" y="1851"/>
                  </a:cubicBezTo>
                  <a:cubicBezTo>
                    <a:pt x="934" y="1851"/>
                    <a:pt x="934" y="1850"/>
                    <a:pt x="935" y="1850"/>
                  </a:cubicBezTo>
                  <a:cubicBezTo>
                    <a:pt x="935" y="1850"/>
                    <a:pt x="935" y="1850"/>
                    <a:pt x="935" y="1850"/>
                  </a:cubicBezTo>
                  <a:cubicBezTo>
                    <a:pt x="934" y="1851"/>
                    <a:pt x="933" y="1852"/>
                    <a:pt x="932" y="1852"/>
                  </a:cubicBezTo>
                  <a:cubicBezTo>
                    <a:pt x="934" y="1852"/>
                    <a:pt x="936" y="1851"/>
                    <a:pt x="938" y="1850"/>
                  </a:cubicBezTo>
                  <a:cubicBezTo>
                    <a:pt x="928" y="1855"/>
                    <a:pt x="918" y="1859"/>
                    <a:pt x="908" y="1861"/>
                  </a:cubicBezTo>
                  <a:cubicBezTo>
                    <a:pt x="903" y="1863"/>
                    <a:pt x="898" y="1865"/>
                    <a:pt x="893" y="1867"/>
                  </a:cubicBezTo>
                  <a:cubicBezTo>
                    <a:pt x="886" y="1870"/>
                    <a:pt x="879" y="1872"/>
                    <a:pt x="873" y="1875"/>
                  </a:cubicBezTo>
                  <a:cubicBezTo>
                    <a:pt x="870" y="1877"/>
                    <a:pt x="866" y="1878"/>
                    <a:pt x="862" y="1879"/>
                  </a:cubicBezTo>
                  <a:cubicBezTo>
                    <a:pt x="866" y="1877"/>
                    <a:pt x="869" y="1876"/>
                    <a:pt x="873" y="1875"/>
                  </a:cubicBezTo>
                  <a:cubicBezTo>
                    <a:pt x="876" y="1873"/>
                    <a:pt x="878" y="1871"/>
                    <a:pt x="880" y="1869"/>
                  </a:cubicBezTo>
                  <a:cubicBezTo>
                    <a:pt x="874" y="1871"/>
                    <a:pt x="868" y="1873"/>
                    <a:pt x="862" y="1877"/>
                  </a:cubicBezTo>
                  <a:cubicBezTo>
                    <a:pt x="860" y="1878"/>
                    <a:pt x="857" y="1879"/>
                    <a:pt x="855" y="1880"/>
                  </a:cubicBezTo>
                  <a:cubicBezTo>
                    <a:pt x="858" y="1880"/>
                    <a:pt x="860" y="1879"/>
                    <a:pt x="862" y="1879"/>
                  </a:cubicBezTo>
                  <a:cubicBezTo>
                    <a:pt x="859" y="1880"/>
                    <a:pt x="855" y="1881"/>
                    <a:pt x="852" y="1883"/>
                  </a:cubicBezTo>
                  <a:cubicBezTo>
                    <a:pt x="853" y="1882"/>
                    <a:pt x="854" y="1881"/>
                    <a:pt x="855" y="1880"/>
                  </a:cubicBezTo>
                  <a:cubicBezTo>
                    <a:pt x="822" y="1887"/>
                    <a:pt x="770" y="1882"/>
                    <a:pt x="774" y="1923"/>
                  </a:cubicBezTo>
                  <a:cubicBezTo>
                    <a:pt x="777" y="1944"/>
                    <a:pt x="779" y="1965"/>
                    <a:pt x="783" y="1986"/>
                  </a:cubicBezTo>
                  <a:cubicBezTo>
                    <a:pt x="787" y="2012"/>
                    <a:pt x="792" y="2038"/>
                    <a:pt x="797" y="2064"/>
                  </a:cubicBezTo>
                  <a:cubicBezTo>
                    <a:pt x="797" y="2066"/>
                    <a:pt x="798" y="2069"/>
                    <a:pt x="798" y="2071"/>
                  </a:cubicBezTo>
                  <a:cubicBezTo>
                    <a:pt x="799" y="2074"/>
                    <a:pt x="799" y="2076"/>
                    <a:pt x="800" y="2078"/>
                  </a:cubicBezTo>
                  <a:cubicBezTo>
                    <a:pt x="801" y="2084"/>
                    <a:pt x="801" y="2089"/>
                    <a:pt x="802" y="2094"/>
                  </a:cubicBezTo>
                  <a:cubicBezTo>
                    <a:pt x="803" y="2095"/>
                    <a:pt x="803" y="2096"/>
                    <a:pt x="803" y="2097"/>
                  </a:cubicBezTo>
                  <a:cubicBezTo>
                    <a:pt x="808" y="2126"/>
                    <a:pt x="813" y="2154"/>
                    <a:pt x="817" y="2183"/>
                  </a:cubicBezTo>
                  <a:cubicBezTo>
                    <a:pt x="816" y="2181"/>
                    <a:pt x="816" y="2180"/>
                    <a:pt x="816" y="2179"/>
                  </a:cubicBezTo>
                  <a:cubicBezTo>
                    <a:pt x="816" y="2182"/>
                    <a:pt x="817" y="2186"/>
                    <a:pt x="818" y="2190"/>
                  </a:cubicBezTo>
                  <a:cubicBezTo>
                    <a:pt x="817" y="2187"/>
                    <a:pt x="817" y="2185"/>
                    <a:pt x="817" y="2183"/>
                  </a:cubicBezTo>
                  <a:cubicBezTo>
                    <a:pt x="817" y="2184"/>
                    <a:pt x="818" y="2186"/>
                    <a:pt x="818" y="2187"/>
                  </a:cubicBezTo>
                  <a:cubicBezTo>
                    <a:pt x="818" y="2174"/>
                    <a:pt x="819" y="2160"/>
                    <a:pt x="819" y="2155"/>
                  </a:cubicBezTo>
                  <a:cubicBezTo>
                    <a:pt x="819" y="2147"/>
                    <a:pt x="819" y="2139"/>
                    <a:pt x="818" y="2131"/>
                  </a:cubicBezTo>
                  <a:cubicBezTo>
                    <a:pt x="824" y="2141"/>
                    <a:pt x="827" y="2146"/>
                    <a:pt x="828" y="2149"/>
                  </a:cubicBezTo>
                  <a:cubicBezTo>
                    <a:pt x="827" y="2146"/>
                    <a:pt x="823" y="2144"/>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4"/>
                  </a:cubicBezTo>
                  <a:cubicBezTo>
                    <a:pt x="824" y="2154"/>
                    <a:pt x="824" y="2154"/>
                    <a:pt x="824" y="2154"/>
                  </a:cubicBezTo>
                  <a:cubicBezTo>
                    <a:pt x="824" y="2154"/>
                    <a:pt x="824" y="2154"/>
                    <a:pt x="824" y="2154"/>
                  </a:cubicBezTo>
                  <a:cubicBezTo>
                    <a:pt x="824" y="2154"/>
                    <a:pt x="824" y="2154"/>
                    <a:pt x="824" y="2154"/>
                  </a:cubicBezTo>
                  <a:cubicBezTo>
                    <a:pt x="824" y="2154"/>
                    <a:pt x="824" y="2154"/>
                    <a:pt x="824" y="2154"/>
                  </a:cubicBezTo>
                  <a:cubicBezTo>
                    <a:pt x="824" y="2154"/>
                    <a:pt x="824" y="2154"/>
                    <a:pt x="824" y="2154"/>
                  </a:cubicBezTo>
                  <a:cubicBezTo>
                    <a:pt x="827" y="2178"/>
                    <a:pt x="829" y="2201"/>
                    <a:pt x="829" y="2225"/>
                  </a:cubicBezTo>
                  <a:cubicBezTo>
                    <a:pt x="828" y="2224"/>
                    <a:pt x="826" y="2223"/>
                    <a:pt x="825" y="2221"/>
                  </a:cubicBezTo>
                  <a:cubicBezTo>
                    <a:pt x="812" y="2220"/>
                    <a:pt x="801" y="2216"/>
                    <a:pt x="790" y="2210"/>
                  </a:cubicBezTo>
                  <a:cubicBezTo>
                    <a:pt x="801" y="2214"/>
                    <a:pt x="812" y="2217"/>
                    <a:pt x="824" y="2220"/>
                  </a:cubicBezTo>
                  <a:cubicBezTo>
                    <a:pt x="820" y="2214"/>
                    <a:pt x="819" y="2204"/>
                    <a:pt x="818" y="2194"/>
                  </a:cubicBezTo>
                  <a:cubicBezTo>
                    <a:pt x="818" y="2193"/>
                    <a:pt x="818" y="2191"/>
                    <a:pt x="818" y="2190"/>
                  </a:cubicBezTo>
                  <a:cubicBezTo>
                    <a:pt x="819" y="2198"/>
                    <a:pt x="819" y="2206"/>
                    <a:pt x="820" y="2214"/>
                  </a:cubicBezTo>
                  <a:cubicBezTo>
                    <a:pt x="814" y="2212"/>
                    <a:pt x="808" y="2210"/>
                    <a:pt x="802" y="2208"/>
                  </a:cubicBezTo>
                  <a:cubicBezTo>
                    <a:pt x="802" y="2208"/>
                    <a:pt x="802" y="2208"/>
                    <a:pt x="802" y="2208"/>
                  </a:cubicBezTo>
                  <a:cubicBezTo>
                    <a:pt x="796" y="2205"/>
                    <a:pt x="789" y="2203"/>
                    <a:pt x="783" y="2201"/>
                  </a:cubicBezTo>
                  <a:cubicBezTo>
                    <a:pt x="771" y="2197"/>
                    <a:pt x="758" y="2194"/>
                    <a:pt x="746" y="2190"/>
                  </a:cubicBezTo>
                  <a:cubicBezTo>
                    <a:pt x="753" y="2193"/>
                    <a:pt x="760" y="2196"/>
                    <a:pt x="767" y="2201"/>
                  </a:cubicBezTo>
                  <a:cubicBezTo>
                    <a:pt x="743" y="2194"/>
                    <a:pt x="719" y="2186"/>
                    <a:pt x="695" y="2180"/>
                  </a:cubicBezTo>
                  <a:cubicBezTo>
                    <a:pt x="688" y="2178"/>
                    <a:pt x="682" y="2176"/>
                    <a:pt x="676" y="2174"/>
                  </a:cubicBezTo>
                  <a:cubicBezTo>
                    <a:pt x="675" y="2174"/>
                    <a:pt x="674" y="2174"/>
                    <a:pt x="673" y="2173"/>
                  </a:cubicBezTo>
                  <a:cubicBezTo>
                    <a:pt x="656" y="2161"/>
                    <a:pt x="635" y="2157"/>
                    <a:pt x="615" y="2154"/>
                  </a:cubicBezTo>
                  <a:cubicBezTo>
                    <a:pt x="614" y="2154"/>
                    <a:pt x="602" y="2150"/>
                    <a:pt x="590" y="2147"/>
                  </a:cubicBezTo>
                  <a:cubicBezTo>
                    <a:pt x="579" y="2144"/>
                    <a:pt x="568" y="2142"/>
                    <a:pt x="570" y="2143"/>
                  </a:cubicBezTo>
                  <a:cubicBezTo>
                    <a:pt x="570" y="2143"/>
                    <a:pt x="570" y="2143"/>
                    <a:pt x="570" y="2143"/>
                  </a:cubicBezTo>
                  <a:cubicBezTo>
                    <a:pt x="570" y="2143"/>
                    <a:pt x="570" y="2143"/>
                    <a:pt x="570" y="2143"/>
                  </a:cubicBezTo>
                  <a:cubicBezTo>
                    <a:pt x="570" y="2144"/>
                    <a:pt x="570" y="2144"/>
                    <a:pt x="570" y="2144"/>
                  </a:cubicBezTo>
                  <a:cubicBezTo>
                    <a:pt x="570" y="2144"/>
                    <a:pt x="570" y="2144"/>
                    <a:pt x="570" y="2144"/>
                  </a:cubicBezTo>
                  <a:cubicBezTo>
                    <a:pt x="570" y="2144"/>
                    <a:pt x="570" y="2144"/>
                    <a:pt x="571" y="2144"/>
                  </a:cubicBezTo>
                  <a:cubicBezTo>
                    <a:pt x="571" y="2144"/>
                    <a:pt x="571" y="2144"/>
                    <a:pt x="571" y="2144"/>
                  </a:cubicBezTo>
                  <a:cubicBezTo>
                    <a:pt x="571" y="2144"/>
                    <a:pt x="571" y="2144"/>
                    <a:pt x="571" y="2144"/>
                  </a:cubicBezTo>
                  <a:cubicBezTo>
                    <a:pt x="571" y="2144"/>
                    <a:pt x="571" y="2144"/>
                    <a:pt x="571" y="2144"/>
                  </a:cubicBezTo>
                  <a:cubicBezTo>
                    <a:pt x="571" y="2144"/>
                    <a:pt x="571" y="2144"/>
                    <a:pt x="571" y="2144"/>
                  </a:cubicBezTo>
                  <a:cubicBezTo>
                    <a:pt x="569" y="2143"/>
                    <a:pt x="566" y="2143"/>
                    <a:pt x="563" y="2142"/>
                  </a:cubicBezTo>
                  <a:cubicBezTo>
                    <a:pt x="509" y="2125"/>
                    <a:pt x="454" y="2107"/>
                    <a:pt x="402" y="2085"/>
                  </a:cubicBezTo>
                  <a:cubicBezTo>
                    <a:pt x="367" y="2071"/>
                    <a:pt x="332" y="2056"/>
                    <a:pt x="297" y="2043"/>
                  </a:cubicBezTo>
                  <a:cubicBezTo>
                    <a:pt x="286" y="2039"/>
                    <a:pt x="229" y="2030"/>
                    <a:pt x="225" y="2033"/>
                  </a:cubicBezTo>
                  <a:cubicBezTo>
                    <a:pt x="177" y="2002"/>
                    <a:pt x="116" y="2006"/>
                    <a:pt x="65" y="1981"/>
                  </a:cubicBezTo>
                  <a:cubicBezTo>
                    <a:pt x="81" y="1971"/>
                    <a:pt x="98" y="1956"/>
                    <a:pt x="116" y="1951"/>
                  </a:cubicBezTo>
                  <a:cubicBezTo>
                    <a:pt x="125" y="1949"/>
                    <a:pt x="143" y="1931"/>
                    <a:pt x="135" y="1936"/>
                  </a:cubicBezTo>
                  <a:cubicBezTo>
                    <a:pt x="162" y="1916"/>
                    <a:pt x="193" y="1901"/>
                    <a:pt x="217" y="1877"/>
                  </a:cubicBezTo>
                  <a:cubicBezTo>
                    <a:pt x="199" y="1893"/>
                    <a:pt x="177" y="1904"/>
                    <a:pt x="156" y="1917"/>
                  </a:cubicBezTo>
                  <a:cubicBezTo>
                    <a:pt x="163" y="1875"/>
                    <a:pt x="230" y="1858"/>
                    <a:pt x="261" y="1839"/>
                  </a:cubicBezTo>
                  <a:cubicBezTo>
                    <a:pt x="295" y="1818"/>
                    <a:pt x="328" y="1795"/>
                    <a:pt x="361" y="1772"/>
                  </a:cubicBezTo>
                  <a:cubicBezTo>
                    <a:pt x="368" y="1767"/>
                    <a:pt x="375" y="1762"/>
                    <a:pt x="382" y="1757"/>
                  </a:cubicBezTo>
                  <a:cubicBezTo>
                    <a:pt x="382" y="1757"/>
                    <a:pt x="382" y="1757"/>
                    <a:pt x="382" y="1757"/>
                  </a:cubicBezTo>
                  <a:cubicBezTo>
                    <a:pt x="382" y="1757"/>
                    <a:pt x="382" y="1757"/>
                    <a:pt x="382" y="1757"/>
                  </a:cubicBezTo>
                  <a:cubicBezTo>
                    <a:pt x="384" y="1755"/>
                    <a:pt x="387" y="1753"/>
                    <a:pt x="389" y="1752"/>
                  </a:cubicBezTo>
                  <a:cubicBezTo>
                    <a:pt x="389" y="1752"/>
                    <a:pt x="389" y="1752"/>
                    <a:pt x="389" y="1752"/>
                  </a:cubicBezTo>
                  <a:cubicBezTo>
                    <a:pt x="389" y="1752"/>
                    <a:pt x="389" y="1752"/>
                    <a:pt x="389" y="1752"/>
                  </a:cubicBezTo>
                  <a:cubicBezTo>
                    <a:pt x="389" y="1752"/>
                    <a:pt x="389" y="1752"/>
                    <a:pt x="389" y="1752"/>
                  </a:cubicBezTo>
                  <a:cubicBezTo>
                    <a:pt x="396" y="1747"/>
                    <a:pt x="403" y="1742"/>
                    <a:pt x="410" y="1737"/>
                  </a:cubicBezTo>
                  <a:cubicBezTo>
                    <a:pt x="421" y="1729"/>
                    <a:pt x="503" y="1679"/>
                    <a:pt x="429" y="1716"/>
                  </a:cubicBezTo>
                  <a:cubicBezTo>
                    <a:pt x="434" y="1713"/>
                    <a:pt x="444" y="1705"/>
                    <a:pt x="459" y="1694"/>
                  </a:cubicBezTo>
                  <a:cubicBezTo>
                    <a:pt x="457" y="1695"/>
                    <a:pt x="456" y="1694"/>
                    <a:pt x="455" y="1694"/>
                  </a:cubicBezTo>
                  <a:cubicBezTo>
                    <a:pt x="476" y="1680"/>
                    <a:pt x="490" y="1652"/>
                    <a:pt x="518" y="1648"/>
                  </a:cubicBezTo>
                  <a:cubicBezTo>
                    <a:pt x="518" y="1648"/>
                    <a:pt x="518" y="1648"/>
                    <a:pt x="519" y="1648"/>
                  </a:cubicBezTo>
                  <a:cubicBezTo>
                    <a:pt x="519" y="1648"/>
                    <a:pt x="519" y="1648"/>
                    <a:pt x="519" y="1648"/>
                  </a:cubicBezTo>
                  <a:cubicBezTo>
                    <a:pt x="511" y="1654"/>
                    <a:pt x="502" y="1660"/>
                    <a:pt x="494" y="1666"/>
                  </a:cubicBezTo>
                  <a:cubicBezTo>
                    <a:pt x="496" y="1665"/>
                    <a:pt x="497" y="1665"/>
                    <a:pt x="498" y="1664"/>
                  </a:cubicBezTo>
                  <a:cubicBezTo>
                    <a:pt x="522" y="1647"/>
                    <a:pt x="549" y="1626"/>
                    <a:pt x="575" y="1608"/>
                  </a:cubicBezTo>
                  <a:cubicBezTo>
                    <a:pt x="578" y="1605"/>
                    <a:pt x="581" y="1603"/>
                    <a:pt x="584" y="1601"/>
                  </a:cubicBezTo>
                  <a:cubicBezTo>
                    <a:pt x="631" y="1567"/>
                    <a:pt x="670" y="1540"/>
                    <a:pt x="673" y="1542"/>
                  </a:cubicBezTo>
                  <a:cubicBezTo>
                    <a:pt x="676" y="1545"/>
                    <a:pt x="679" y="1549"/>
                    <a:pt x="682" y="1552"/>
                  </a:cubicBezTo>
                  <a:cubicBezTo>
                    <a:pt x="683" y="1553"/>
                    <a:pt x="683" y="1554"/>
                    <a:pt x="684" y="1556"/>
                  </a:cubicBezTo>
                  <a:cubicBezTo>
                    <a:pt x="685" y="1557"/>
                    <a:pt x="687" y="1559"/>
                    <a:pt x="688" y="1561"/>
                  </a:cubicBezTo>
                  <a:cubicBezTo>
                    <a:pt x="687" y="1560"/>
                    <a:pt x="685" y="1559"/>
                    <a:pt x="684" y="1557"/>
                  </a:cubicBezTo>
                  <a:cubicBezTo>
                    <a:pt x="683" y="1556"/>
                    <a:pt x="682" y="1555"/>
                    <a:pt x="681" y="1555"/>
                  </a:cubicBezTo>
                  <a:cubicBezTo>
                    <a:pt x="679" y="1552"/>
                    <a:pt x="676" y="1550"/>
                    <a:pt x="673" y="1548"/>
                  </a:cubicBezTo>
                  <a:cubicBezTo>
                    <a:pt x="675" y="1551"/>
                    <a:pt x="677" y="1557"/>
                    <a:pt x="679" y="1565"/>
                  </a:cubicBezTo>
                  <a:cubicBezTo>
                    <a:pt x="682" y="1574"/>
                    <a:pt x="684" y="1584"/>
                    <a:pt x="687" y="1597"/>
                  </a:cubicBezTo>
                  <a:cubicBezTo>
                    <a:pt x="707" y="1680"/>
                    <a:pt x="739" y="1837"/>
                    <a:pt x="779" y="1824"/>
                  </a:cubicBezTo>
                  <a:cubicBezTo>
                    <a:pt x="776" y="1825"/>
                    <a:pt x="772" y="1827"/>
                    <a:pt x="769" y="1829"/>
                  </a:cubicBezTo>
                  <a:cubicBezTo>
                    <a:pt x="788" y="1828"/>
                    <a:pt x="826" y="1813"/>
                    <a:pt x="865" y="1795"/>
                  </a:cubicBezTo>
                  <a:cubicBezTo>
                    <a:pt x="876" y="1790"/>
                    <a:pt x="888" y="1784"/>
                    <a:pt x="900" y="1778"/>
                  </a:cubicBezTo>
                  <a:cubicBezTo>
                    <a:pt x="947" y="1755"/>
                    <a:pt x="990" y="1731"/>
                    <a:pt x="1001" y="1725"/>
                  </a:cubicBezTo>
                  <a:cubicBezTo>
                    <a:pt x="1038" y="1706"/>
                    <a:pt x="1074" y="1687"/>
                    <a:pt x="1110" y="1666"/>
                  </a:cubicBezTo>
                  <a:cubicBezTo>
                    <a:pt x="1123" y="1659"/>
                    <a:pt x="1136" y="1652"/>
                    <a:pt x="1148" y="1645"/>
                  </a:cubicBezTo>
                  <a:cubicBezTo>
                    <a:pt x="1279" y="1569"/>
                    <a:pt x="1403" y="1484"/>
                    <a:pt x="1522" y="1388"/>
                  </a:cubicBezTo>
                  <a:cubicBezTo>
                    <a:pt x="1521" y="1388"/>
                    <a:pt x="1521" y="1388"/>
                    <a:pt x="1521" y="1387"/>
                  </a:cubicBezTo>
                  <a:cubicBezTo>
                    <a:pt x="1538" y="1352"/>
                    <a:pt x="1575" y="1329"/>
                    <a:pt x="1606" y="1304"/>
                  </a:cubicBezTo>
                  <a:cubicBezTo>
                    <a:pt x="1595" y="1319"/>
                    <a:pt x="1633" y="1284"/>
                    <a:pt x="1634" y="1281"/>
                  </a:cubicBezTo>
                  <a:cubicBezTo>
                    <a:pt x="1626" y="1289"/>
                    <a:pt x="1616" y="1297"/>
                    <a:pt x="1607" y="1304"/>
                  </a:cubicBezTo>
                  <a:cubicBezTo>
                    <a:pt x="1609" y="1301"/>
                    <a:pt x="1613" y="1296"/>
                    <a:pt x="1620" y="1288"/>
                  </a:cubicBezTo>
                  <a:cubicBezTo>
                    <a:pt x="1620" y="1288"/>
                    <a:pt x="1620" y="1288"/>
                    <a:pt x="1620" y="1288"/>
                  </a:cubicBezTo>
                  <a:cubicBezTo>
                    <a:pt x="1648" y="1259"/>
                    <a:pt x="1676" y="1232"/>
                    <a:pt x="1702" y="1203"/>
                  </a:cubicBezTo>
                  <a:cubicBezTo>
                    <a:pt x="1673" y="1230"/>
                    <a:pt x="1720" y="1180"/>
                    <a:pt x="1720" y="1179"/>
                  </a:cubicBezTo>
                  <a:cubicBezTo>
                    <a:pt x="1757" y="1133"/>
                    <a:pt x="1789" y="1082"/>
                    <a:pt x="1830" y="1038"/>
                  </a:cubicBezTo>
                  <a:cubicBezTo>
                    <a:pt x="1822" y="1052"/>
                    <a:pt x="1858" y="995"/>
                    <a:pt x="1866" y="984"/>
                  </a:cubicBezTo>
                  <a:cubicBezTo>
                    <a:pt x="1858" y="995"/>
                    <a:pt x="1849" y="1006"/>
                    <a:pt x="1841" y="1017"/>
                  </a:cubicBezTo>
                  <a:cubicBezTo>
                    <a:pt x="1856" y="995"/>
                    <a:pt x="1870" y="972"/>
                    <a:pt x="1884" y="949"/>
                  </a:cubicBezTo>
                  <a:cubicBezTo>
                    <a:pt x="1888" y="942"/>
                    <a:pt x="1893" y="935"/>
                    <a:pt x="1897" y="927"/>
                  </a:cubicBezTo>
                  <a:cubicBezTo>
                    <a:pt x="1905" y="914"/>
                    <a:pt x="1913" y="901"/>
                    <a:pt x="1920" y="888"/>
                  </a:cubicBezTo>
                  <a:cubicBezTo>
                    <a:pt x="1913" y="898"/>
                    <a:pt x="1906" y="908"/>
                    <a:pt x="1899" y="919"/>
                  </a:cubicBezTo>
                  <a:cubicBezTo>
                    <a:pt x="1899" y="919"/>
                    <a:pt x="1899" y="919"/>
                    <a:pt x="1899" y="919"/>
                  </a:cubicBezTo>
                  <a:cubicBezTo>
                    <a:pt x="1899" y="920"/>
                    <a:pt x="1899" y="920"/>
                    <a:pt x="1899" y="920"/>
                  </a:cubicBezTo>
                  <a:cubicBezTo>
                    <a:pt x="1899" y="919"/>
                    <a:pt x="1899" y="917"/>
                    <a:pt x="1899" y="916"/>
                  </a:cubicBezTo>
                  <a:cubicBezTo>
                    <a:pt x="1898" y="918"/>
                    <a:pt x="1897" y="920"/>
                    <a:pt x="1895" y="923"/>
                  </a:cubicBezTo>
                  <a:cubicBezTo>
                    <a:pt x="1892" y="929"/>
                    <a:pt x="1888" y="936"/>
                    <a:pt x="1883" y="943"/>
                  </a:cubicBezTo>
                  <a:cubicBezTo>
                    <a:pt x="1879" y="949"/>
                    <a:pt x="1875" y="955"/>
                    <a:pt x="1872" y="961"/>
                  </a:cubicBezTo>
                  <a:cubicBezTo>
                    <a:pt x="1876" y="952"/>
                    <a:pt x="1880" y="946"/>
                    <a:pt x="1883" y="941"/>
                  </a:cubicBezTo>
                  <a:cubicBezTo>
                    <a:pt x="1887" y="933"/>
                    <a:pt x="1890" y="928"/>
                    <a:pt x="1895" y="922"/>
                  </a:cubicBezTo>
                  <a:cubicBezTo>
                    <a:pt x="1896" y="920"/>
                    <a:pt x="1898" y="917"/>
                    <a:pt x="1899" y="915"/>
                  </a:cubicBezTo>
                  <a:cubicBezTo>
                    <a:pt x="1899" y="915"/>
                    <a:pt x="1899" y="915"/>
                    <a:pt x="1899" y="916"/>
                  </a:cubicBezTo>
                  <a:cubicBezTo>
                    <a:pt x="1900" y="915"/>
                    <a:pt x="1900" y="914"/>
                    <a:pt x="1900" y="914"/>
                  </a:cubicBezTo>
                  <a:cubicBezTo>
                    <a:pt x="1900" y="914"/>
                    <a:pt x="1900" y="914"/>
                    <a:pt x="1899" y="915"/>
                  </a:cubicBezTo>
                  <a:cubicBezTo>
                    <a:pt x="1900" y="911"/>
                    <a:pt x="1903" y="908"/>
                    <a:pt x="1906" y="907"/>
                  </a:cubicBezTo>
                  <a:cubicBezTo>
                    <a:pt x="1906" y="907"/>
                    <a:pt x="1906" y="907"/>
                    <a:pt x="1906" y="907"/>
                  </a:cubicBezTo>
                  <a:cubicBezTo>
                    <a:pt x="1906" y="907"/>
                    <a:pt x="1906" y="907"/>
                    <a:pt x="1906" y="907"/>
                  </a:cubicBezTo>
                  <a:cubicBezTo>
                    <a:pt x="1906" y="906"/>
                    <a:pt x="1906" y="906"/>
                    <a:pt x="1906" y="906"/>
                  </a:cubicBezTo>
                  <a:cubicBezTo>
                    <a:pt x="1906" y="906"/>
                    <a:pt x="1906" y="906"/>
                    <a:pt x="1906" y="906"/>
                  </a:cubicBezTo>
                  <a:cubicBezTo>
                    <a:pt x="1906" y="906"/>
                    <a:pt x="1906" y="906"/>
                    <a:pt x="1906" y="906"/>
                  </a:cubicBezTo>
                  <a:cubicBezTo>
                    <a:pt x="1906" y="906"/>
                    <a:pt x="1906" y="906"/>
                    <a:pt x="1906" y="906"/>
                  </a:cubicBezTo>
                  <a:cubicBezTo>
                    <a:pt x="1906" y="906"/>
                    <a:pt x="1906" y="906"/>
                    <a:pt x="1906" y="906"/>
                  </a:cubicBezTo>
                  <a:cubicBezTo>
                    <a:pt x="1906" y="906"/>
                    <a:pt x="1906" y="907"/>
                    <a:pt x="1906" y="907"/>
                  </a:cubicBezTo>
                  <a:cubicBezTo>
                    <a:pt x="1906" y="907"/>
                    <a:pt x="1906" y="907"/>
                    <a:pt x="1906" y="907"/>
                  </a:cubicBezTo>
                  <a:cubicBezTo>
                    <a:pt x="1906" y="907"/>
                    <a:pt x="1906" y="907"/>
                    <a:pt x="1906" y="907"/>
                  </a:cubicBezTo>
                  <a:cubicBezTo>
                    <a:pt x="1907" y="905"/>
                    <a:pt x="1907" y="905"/>
                    <a:pt x="1906" y="907"/>
                  </a:cubicBezTo>
                  <a:cubicBezTo>
                    <a:pt x="1914" y="895"/>
                    <a:pt x="1922" y="883"/>
                    <a:pt x="1930" y="871"/>
                  </a:cubicBezTo>
                  <a:cubicBezTo>
                    <a:pt x="1931" y="868"/>
                    <a:pt x="1932" y="866"/>
                    <a:pt x="1934" y="864"/>
                  </a:cubicBezTo>
                  <a:cubicBezTo>
                    <a:pt x="1937" y="858"/>
                    <a:pt x="1940" y="852"/>
                    <a:pt x="1944" y="846"/>
                  </a:cubicBezTo>
                  <a:cubicBezTo>
                    <a:pt x="1952" y="833"/>
                    <a:pt x="1959" y="819"/>
                    <a:pt x="1967" y="806"/>
                  </a:cubicBezTo>
                  <a:cubicBezTo>
                    <a:pt x="1965" y="805"/>
                    <a:pt x="1970" y="785"/>
                    <a:pt x="1971" y="784"/>
                  </a:cubicBezTo>
                  <a:cubicBezTo>
                    <a:pt x="1980" y="764"/>
                    <a:pt x="1991" y="745"/>
                    <a:pt x="2001" y="726"/>
                  </a:cubicBezTo>
                  <a:cubicBezTo>
                    <a:pt x="2031" y="670"/>
                    <a:pt x="2048" y="605"/>
                    <a:pt x="2071" y="545"/>
                  </a:cubicBezTo>
                  <a:cubicBezTo>
                    <a:pt x="2074" y="534"/>
                    <a:pt x="2077" y="522"/>
                    <a:pt x="2081" y="511"/>
                  </a:cubicBezTo>
                  <a:cubicBezTo>
                    <a:pt x="2104" y="486"/>
                    <a:pt x="2115" y="408"/>
                    <a:pt x="2116" y="378"/>
                  </a:cubicBezTo>
                  <a:cubicBezTo>
                    <a:pt x="2118" y="438"/>
                    <a:pt x="2125" y="371"/>
                    <a:pt x="2128" y="355"/>
                  </a:cubicBezTo>
                  <a:cubicBezTo>
                    <a:pt x="2129" y="347"/>
                    <a:pt x="2130" y="339"/>
                    <a:pt x="2131" y="332"/>
                  </a:cubicBezTo>
                  <a:cubicBezTo>
                    <a:pt x="2134" y="305"/>
                    <a:pt x="2135" y="279"/>
                    <a:pt x="2135" y="252"/>
                  </a:cubicBezTo>
                  <a:cubicBezTo>
                    <a:pt x="2135" y="232"/>
                    <a:pt x="2144" y="171"/>
                    <a:pt x="2144" y="172"/>
                  </a:cubicBezTo>
                  <a:cubicBezTo>
                    <a:pt x="2146" y="170"/>
                    <a:pt x="2147" y="168"/>
                    <a:pt x="2148" y="165"/>
                  </a:cubicBezTo>
                  <a:cubicBezTo>
                    <a:pt x="2148" y="165"/>
                    <a:pt x="2148" y="165"/>
                    <a:pt x="2148" y="165"/>
                  </a:cubicBezTo>
                  <a:cubicBezTo>
                    <a:pt x="2148" y="165"/>
                    <a:pt x="2148" y="165"/>
                    <a:pt x="2148" y="165"/>
                  </a:cubicBezTo>
                  <a:cubicBezTo>
                    <a:pt x="2149" y="165"/>
                    <a:pt x="2149" y="164"/>
                    <a:pt x="2149" y="163"/>
                  </a:cubicBezTo>
                  <a:cubicBezTo>
                    <a:pt x="2149" y="163"/>
                    <a:pt x="2149" y="163"/>
                    <a:pt x="2149" y="163"/>
                  </a:cubicBezTo>
                  <a:cubicBezTo>
                    <a:pt x="2150" y="159"/>
                    <a:pt x="2150" y="154"/>
                    <a:pt x="2150" y="150"/>
                  </a:cubicBezTo>
                  <a:lnTo>
                    <a:pt x="2150" y="149"/>
                  </a:lnTo>
                  <a:close/>
                  <a:moveTo>
                    <a:pt x="1839" y="1094"/>
                  </a:moveTo>
                  <a:cubicBezTo>
                    <a:pt x="1835" y="1100"/>
                    <a:pt x="1831" y="1106"/>
                    <a:pt x="1827" y="1112"/>
                  </a:cubicBezTo>
                  <a:cubicBezTo>
                    <a:pt x="1831" y="1106"/>
                    <a:pt x="1834" y="1099"/>
                    <a:pt x="1839" y="1094"/>
                  </a:cubicBezTo>
                  <a:close/>
                  <a:moveTo>
                    <a:pt x="1702" y="1291"/>
                  </a:moveTo>
                  <a:cubicBezTo>
                    <a:pt x="1702" y="1290"/>
                    <a:pt x="1702" y="1289"/>
                    <a:pt x="1703" y="1289"/>
                  </a:cubicBezTo>
                  <a:cubicBezTo>
                    <a:pt x="1703" y="1288"/>
                    <a:pt x="1703" y="1288"/>
                    <a:pt x="1704" y="1288"/>
                  </a:cubicBezTo>
                  <a:cubicBezTo>
                    <a:pt x="1709" y="1279"/>
                    <a:pt x="1716" y="1271"/>
                    <a:pt x="1723" y="1264"/>
                  </a:cubicBezTo>
                  <a:cubicBezTo>
                    <a:pt x="1717" y="1271"/>
                    <a:pt x="1711" y="1279"/>
                    <a:pt x="1705" y="1286"/>
                  </a:cubicBezTo>
                  <a:cubicBezTo>
                    <a:pt x="1706" y="1285"/>
                    <a:pt x="1707" y="1284"/>
                    <a:pt x="1707" y="1284"/>
                  </a:cubicBezTo>
                  <a:cubicBezTo>
                    <a:pt x="1706" y="1285"/>
                    <a:pt x="1699" y="1295"/>
                    <a:pt x="1702" y="1290"/>
                  </a:cubicBezTo>
                  <a:cubicBezTo>
                    <a:pt x="1702" y="1290"/>
                    <a:pt x="1702" y="1290"/>
                    <a:pt x="1702" y="1291"/>
                  </a:cubicBezTo>
                  <a:close/>
                  <a:moveTo>
                    <a:pt x="1505" y="1483"/>
                  </a:moveTo>
                  <a:cubicBezTo>
                    <a:pt x="1501" y="1488"/>
                    <a:pt x="1496" y="1492"/>
                    <a:pt x="1492" y="1497"/>
                  </a:cubicBezTo>
                  <a:cubicBezTo>
                    <a:pt x="1484" y="1505"/>
                    <a:pt x="1475" y="1513"/>
                    <a:pt x="1467" y="1521"/>
                  </a:cubicBezTo>
                  <a:cubicBezTo>
                    <a:pt x="1477" y="1507"/>
                    <a:pt x="1488" y="1489"/>
                    <a:pt x="1505" y="1483"/>
                  </a:cubicBezTo>
                  <a:close/>
                  <a:moveTo>
                    <a:pt x="834" y="2146"/>
                  </a:moveTo>
                  <a:cubicBezTo>
                    <a:pt x="837" y="2155"/>
                    <a:pt x="838" y="2163"/>
                    <a:pt x="839" y="2172"/>
                  </a:cubicBezTo>
                  <a:cubicBezTo>
                    <a:pt x="838" y="2163"/>
                    <a:pt x="836" y="2155"/>
                    <a:pt x="834" y="2146"/>
                  </a:cubicBezTo>
                  <a:close/>
                  <a:moveTo>
                    <a:pt x="829" y="2149"/>
                  </a:moveTo>
                  <a:cubicBezTo>
                    <a:pt x="829" y="2150"/>
                    <a:pt x="830" y="2151"/>
                    <a:pt x="830" y="2151"/>
                  </a:cubicBezTo>
                  <a:cubicBezTo>
                    <a:pt x="830" y="2151"/>
                    <a:pt x="829" y="2150"/>
                    <a:pt x="829" y="2149"/>
                  </a:cubicBezTo>
                  <a:close/>
                  <a:moveTo>
                    <a:pt x="671" y="2173"/>
                  </a:moveTo>
                  <a:cubicBezTo>
                    <a:pt x="648" y="2166"/>
                    <a:pt x="624" y="2159"/>
                    <a:pt x="600" y="2153"/>
                  </a:cubicBezTo>
                  <a:cubicBezTo>
                    <a:pt x="625" y="2158"/>
                    <a:pt x="654" y="2163"/>
                    <a:pt x="671" y="2173"/>
                  </a:cubicBezTo>
                  <a:close/>
                  <a:moveTo>
                    <a:pt x="389" y="1720"/>
                  </a:moveTo>
                  <a:cubicBezTo>
                    <a:pt x="389" y="1720"/>
                    <a:pt x="390" y="1718"/>
                    <a:pt x="392" y="1717"/>
                  </a:cubicBezTo>
                  <a:cubicBezTo>
                    <a:pt x="392" y="1716"/>
                    <a:pt x="392" y="1716"/>
                    <a:pt x="392" y="1716"/>
                  </a:cubicBezTo>
                  <a:cubicBezTo>
                    <a:pt x="392" y="1716"/>
                    <a:pt x="392" y="1716"/>
                    <a:pt x="392" y="1716"/>
                  </a:cubicBezTo>
                  <a:cubicBezTo>
                    <a:pt x="392" y="1716"/>
                    <a:pt x="393" y="1716"/>
                    <a:pt x="393" y="1715"/>
                  </a:cubicBezTo>
                  <a:cubicBezTo>
                    <a:pt x="393" y="1716"/>
                    <a:pt x="392" y="1716"/>
                    <a:pt x="392" y="1716"/>
                  </a:cubicBezTo>
                  <a:cubicBezTo>
                    <a:pt x="400" y="1709"/>
                    <a:pt x="409" y="1703"/>
                    <a:pt x="419" y="1698"/>
                  </a:cubicBezTo>
                  <a:cubicBezTo>
                    <a:pt x="409" y="1705"/>
                    <a:pt x="399" y="1713"/>
                    <a:pt x="389" y="1720"/>
                  </a:cubicBezTo>
                  <a:cubicBezTo>
                    <a:pt x="389" y="1720"/>
                    <a:pt x="389" y="1720"/>
                    <a:pt x="389" y="1720"/>
                  </a:cubicBezTo>
                  <a:cubicBezTo>
                    <a:pt x="389" y="1720"/>
                    <a:pt x="389" y="1720"/>
                    <a:pt x="388" y="1720"/>
                  </a:cubicBezTo>
                  <a:cubicBezTo>
                    <a:pt x="389" y="1720"/>
                    <a:pt x="389" y="1720"/>
                    <a:pt x="389" y="1720"/>
                  </a:cubicBezTo>
                  <a:close/>
                  <a:moveTo>
                    <a:pt x="325" y="1776"/>
                  </a:moveTo>
                  <a:cubicBezTo>
                    <a:pt x="325" y="1776"/>
                    <a:pt x="325" y="1776"/>
                    <a:pt x="325" y="1776"/>
                  </a:cubicBezTo>
                  <a:cubicBezTo>
                    <a:pt x="325" y="1776"/>
                    <a:pt x="325" y="1776"/>
                    <a:pt x="325" y="1776"/>
                  </a:cubicBezTo>
                  <a:cubicBezTo>
                    <a:pt x="325" y="1776"/>
                    <a:pt x="325" y="1776"/>
                    <a:pt x="325" y="1776"/>
                  </a:cubicBezTo>
                  <a:cubicBezTo>
                    <a:pt x="325" y="1776"/>
                    <a:pt x="325" y="1776"/>
                    <a:pt x="325" y="1776"/>
                  </a:cubicBezTo>
                  <a:cubicBezTo>
                    <a:pt x="325" y="1776"/>
                    <a:pt x="325" y="1776"/>
                    <a:pt x="325" y="1776"/>
                  </a:cubicBezTo>
                  <a:cubicBezTo>
                    <a:pt x="325" y="1776"/>
                    <a:pt x="325" y="1776"/>
                    <a:pt x="326" y="1776"/>
                  </a:cubicBezTo>
                  <a:cubicBezTo>
                    <a:pt x="326" y="1776"/>
                    <a:pt x="326" y="1776"/>
                    <a:pt x="326" y="1776"/>
                  </a:cubicBezTo>
                  <a:cubicBezTo>
                    <a:pt x="326" y="1776"/>
                    <a:pt x="326" y="1776"/>
                    <a:pt x="326" y="1776"/>
                  </a:cubicBezTo>
                  <a:cubicBezTo>
                    <a:pt x="326" y="1776"/>
                    <a:pt x="326" y="1776"/>
                    <a:pt x="326" y="1776"/>
                  </a:cubicBezTo>
                  <a:cubicBezTo>
                    <a:pt x="326" y="1776"/>
                    <a:pt x="326" y="1776"/>
                    <a:pt x="326" y="1776"/>
                  </a:cubicBezTo>
                  <a:cubicBezTo>
                    <a:pt x="326" y="1775"/>
                    <a:pt x="326" y="1775"/>
                    <a:pt x="326" y="1775"/>
                  </a:cubicBezTo>
                  <a:cubicBezTo>
                    <a:pt x="326" y="1776"/>
                    <a:pt x="323" y="1778"/>
                    <a:pt x="321" y="1779"/>
                  </a:cubicBezTo>
                  <a:cubicBezTo>
                    <a:pt x="321" y="1779"/>
                    <a:pt x="321" y="1779"/>
                    <a:pt x="321" y="1779"/>
                  </a:cubicBezTo>
                  <a:cubicBezTo>
                    <a:pt x="321" y="1779"/>
                    <a:pt x="321" y="1779"/>
                    <a:pt x="321" y="1779"/>
                  </a:cubicBezTo>
                  <a:cubicBezTo>
                    <a:pt x="321" y="1779"/>
                    <a:pt x="321" y="1779"/>
                    <a:pt x="321" y="1779"/>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19" y="1780"/>
                  </a:cubicBezTo>
                  <a:cubicBezTo>
                    <a:pt x="319" y="1780"/>
                    <a:pt x="319" y="1780"/>
                    <a:pt x="319" y="1781"/>
                  </a:cubicBezTo>
                  <a:cubicBezTo>
                    <a:pt x="319" y="1781"/>
                    <a:pt x="319" y="1781"/>
                    <a:pt x="319" y="1781"/>
                  </a:cubicBezTo>
                  <a:cubicBezTo>
                    <a:pt x="319" y="1781"/>
                    <a:pt x="319" y="1781"/>
                    <a:pt x="319" y="1781"/>
                  </a:cubicBezTo>
                  <a:cubicBezTo>
                    <a:pt x="319" y="1781"/>
                    <a:pt x="319" y="1781"/>
                    <a:pt x="319" y="1781"/>
                  </a:cubicBezTo>
                  <a:cubicBezTo>
                    <a:pt x="318" y="1781"/>
                    <a:pt x="318" y="1781"/>
                    <a:pt x="318" y="1781"/>
                  </a:cubicBezTo>
                  <a:cubicBezTo>
                    <a:pt x="304" y="1791"/>
                    <a:pt x="289" y="1801"/>
                    <a:pt x="273" y="1811"/>
                  </a:cubicBezTo>
                  <a:cubicBezTo>
                    <a:pt x="288" y="1799"/>
                    <a:pt x="305" y="1789"/>
                    <a:pt x="322" y="1778"/>
                  </a:cubicBezTo>
                  <a:cubicBezTo>
                    <a:pt x="322" y="1778"/>
                    <a:pt x="322" y="1778"/>
                    <a:pt x="322" y="1778"/>
                  </a:cubicBezTo>
                  <a:cubicBezTo>
                    <a:pt x="322" y="1778"/>
                    <a:pt x="322" y="1778"/>
                    <a:pt x="322" y="1778"/>
                  </a:cubicBezTo>
                  <a:cubicBezTo>
                    <a:pt x="322" y="1778"/>
                    <a:pt x="322" y="1778"/>
                    <a:pt x="323" y="1778"/>
                  </a:cubicBezTo>
                  <a:cubicBezTo>
                    <a:pt x="323" y="1778"/>
                    <a:pt x="323" y="1778"/>
                    <a:pt x="323" y="1778"/>
                  </a:cubicBezTo>
                  <a:cubicBezTo>
                    <a:pt x="323" y="1778"/>
                    <a:pt x="323" y="1778"/>
                    <a:pt x="323" y="1777"/>
                  </a:cubicBezTo>
                  <a:cubicBezTo>
                    <a:pt x="323" y="1777"/>
                    <a:pt x="323" y="1777"/>
                    <a:pt x="323" y="1777"/>
                  </a:cubicBezTo>
                  <a:cubicBezTo>
                    <a:pt x="323" y="1777"/>
                    <a:pt x="323" y="1777"/>
                    <a:pt x="323" y="1777"/>
                  </a:cubicBezTo>
                  <a:cubicBezTo>
                    <a:pt x="328" y="1774"/>
                    <a:pt x="338" y="1767"/>
                    <a:pt x="341" y="1765"/>
                  </a:cubicBezTo>
                  <a:cubicBezTo>
                    <a:pt x="336" y="1769"/>
                    <a:pt x="331" y="1772"/>
                    <a:pt x="325" y="1776"/>
                  </a:cubicBezTo>
                  <a:cubicBezTo>
                    <a:pt x="325" y="1776"/>
                    <a:pt x="325" y="1776"/>
                    <a:pt x="325" y="1776"/>
                  </a:cubicBezTo>
                  <a:cubicBezTo>
                    <a:pt x="325" y="1776"/>
                    <a:pt x="325" y="1776"/>
                    <a:pt x="325" y="1776"/>
                  </a:cubicBezTo>
                  <a:close/>
                  <a:moveTo>
                    <a:pt x="402" y="1738"/>
                  </a:moveTo>
                  <a:cubicBezTo>
                    <a:pt x="401" y="1738"/>
                    <a:pt x="401" y="1738"/>
                    <a:pt x="401" y="1738"/>
                  </a:cubicBezTo>
                  <a:cubicBezTo>
                    <a:pt x="400" y="1739"/>
                    <a:pt x="400" y="1739"/>
                    <a:pt x="400" y="1739"/>
                  </a:cubicBezTo>
                  <a:cubicBezTo>
                    <a:pt x="388" y="1748"/>
                    <a:pt x="376" y="1756"/>
                    <a:pt x="364" y="1765"/>
                  </a:cubicBezTo>
                  <a:cubicBezTo>
                    <a:pt x="376" y="1756"/>
                    <a:pt x="386" y="1738"/>
                    <a:pt x="402" y="1737"/>
                  </a:cubicBezTo>
                  <a:cubicBezTo>
                    <a:pt x="402" y="1737"/>
                    <a:pt x="403" y="1737"/>
                    <a:pt x="403" y="1737"/>
                  </a:cubicBezTo>
                  <a:cubicBezTo>
                    <a:pt x="402" y="1737"/>
                    <a:pt x="402" y="1737"/>
                    <a:pt x="402" y="1738"/>
                  </a:cubicBezTo>
                  <a:close/>
                  <a:moveTo>
                    <a:pt x="435" y="1695"/>
                  </a:moveTo>
                  <a:cubicBezTo>
                    <a:pt x="424" y="1698"/>
                    <a:pt x="362" y="1746"/>
                    <a:pt x="347" y="1755"/>
                  </a:cubicBezTo>
                  <a:cubicBezTo>
                    <a:pt x="379" y="1730"/>
                    <a:pt x="454" y="1675"/>
                    <a:pt x="435" y="1695"/>
                  </a:cubicBezTo>
                  <a:close/>
                  <a:moveTo>
                    <a:pt x="705" y="1563"/>
                  </a:moveTo>
                  <a:cubicBezTo>
                    <a:pt x="705" y="1563"/>
                    <a:pt x="705" y="1561"/>
                    <a:pt x="704" y="1559"/>
                  </a:cubicBezTo>
                  <a:cubicBezTo>
                    <a:pt x="704" y="1559"/>
                    <a:pt x="704" y="1559"/>
                    <a:pt x="704" y="1559"/>
                  </a:cubicBezTo>
                  <a:cubicBezTo>
                    <a:pt x="704" y="1558"/>
                    <a:pt x="704" y="1557"/>
                    <a:pt x="704" y="1557"/>
                  </a:cubicBezTo>
                  <a:cubicBezTo>
                    <a:pt x="703" y="1556"/>
                    <a:pt x="703" y="1556"/>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0" y="1543"/>
                    <a:pt x="697" y="1530"/>
                    <a:pt x="694" y="1518"/>
                  </a:cubicBezTo>
                  <a:cubicBezTo>
                    <a:pt x="699" y="1533"/>
                    <a:pt x="703" y="1548"/>
                    <a:pt x="705" y="1563"/>
                  </a:cubicBezTo>
                  <a:close/>
                  <a:moveTo>
                    <a:pt x="708" y="1581"/>
                  </a:moveTo>
                  <a:cubicBezTo>
                    <a:pt x="707" y="1574"/>
                    <a:pt x="705" y="1568"/>
                    <a:pt x="703" y="1561"/>
                  </a:cubicBezTo>
                  <a:cubicBezTo>
                    <a:pt x="705" y="1568"/>
                    <a:pt x="707" y="1574"/>
                    <a:pt x="708" y="1581"/>
                  </a:cubicBezTo>
                  <a:close/>
                  <a:moveTo>
                    <a:pt x="720" y="1686"/>
                  </a:moveTo>
                  <a:cubicBezTo>
                    <a:pt x="722" y="1695"/>
                    <a:pt x="723" y="1704"/>
                    <a:pt x="726" y="1712"/>
                  </a:cubicBezTo>
                  <a:cubicBezTo>
                    <a:pt x="723" y="1704"/>
                    <a:pt x="721" y="1695"/>
                    <a:pt x="720" y="1686"/>
                  </a:cubicBezTo>
                  <a:close/>
                  <a:moveTo>
                    <a:pt x="717" y="1664"/>
                  </a:moveTo>
                  <a:cubicBezTo>
                    <a:pt x="717" y="1663"/>
                    <a:pt x="717" y="1662"/>
                    <a:pt x="716" y="1661"/>
                  </a:cubicBezTo>
                  <a:cubicBezTo>
                    <a:pt x="711" y="1649"/>
                    <a:pt x="707" y="1637"/>
                    <a:pt x="707" y="1625"/>
                  </a:cubicBezTo>
                  <a:cubicBezTo>
                    <a:pt x="708" y="1621"/>
                    <a:pt x="708" y="1616"/>
                    <a:pt x="707" y="1613"/>
                  </a:cubicBezTo>
                  <a:cubicBezTo>
                    <a:pt x="707" y="1613"/>
                    <a:pt x="707" y="1613"/>
                    <a:pt x="707" y="1613"/>
                  </a:cubicBezTo>
                  <a:cubicBezTo>
                    <a:pt x="707" y="1612"/>
                    <a:pt x="707" y="1612"/>
                    <a:pt x="707" y="1611"/>
                  </a:cubicBezTo>
                  <a:cubicBezTo>
                    <a:pt x="707" y="1612"/>
                    <a:pt x="706" y="1613"/>
                    <a:pt x="706" y="1616"/>
                  </a:cubicBezTo>
                  <a:cubicBezTo>
                    <a:pt x="706" y="1616"/>
                    <a:pt x="706" y="1615"/>
                    <a:pt x="706" y="1615"/>
                  </a:cubicBezTo>
                  <a:cubicBezTo>
                    <a:pt x="704" y="1606"/>
                    <a:pt x="704" y="1604"/>
                    <a:pt x="706" y="1607"/>
                  </a:cubicBezTo>
                  <a:cubicBezTo>
                    <a:pt x="706" y="1607"/>
                    <a:pt x="706" y="1607"/>
                    <a:pt x="706" y="1607"/>
                  </a:cubicBezTo>
                  <a:cubicBezTo>
                    <a:pt x="706" y="1607"/>
                    <a:pt x="706" y="1606"/>
                    <a:pt x="706" y="1606"/>
                  </a:cubicBezTo>
                  <a:cubicBezTo>
                    <a:pt x="705" y="1603"/>
                    <a:pt x="704" y="1599"/>
                    <a:pt x="703" y="1596"/>
                  </a:cubicBezTo>
                  <a:cubicBezTo>
                    <a:pt x="703" y="1596"/>
                    <a:pt x="703" y="1596"/>
                    <a:pt x="703" y="1595"/>
                  </a:cubicBezTo>
                  <a:cubicBezTo>
                    <a:pt x="701" y="1589"/>
                    <a:pt x="700" y="1583"/>
                    <a:pt x="698" y="1576"/>
                  </a:cubicBezTo>
                  <a:cubicBezTo>
                    <a:pt x="698" y="1576"/>
                    <a:pt x="698" y="1575"/>
                    <a:pt x="698" y="1575"/>
                  </a:cubicBezTo>
                  <a:cubicBezTo>
                    <a:pt x="698" y="1576"/>
                    <a:pt x="698" y="1576"/>
                    <a:pt x="699" y="1577"/>
                  </a:cubicBezTo>
                  <a:cubicBezTo>
                    <a:pt x="705" y="1595"/>
                    <a:pt x="709" y="1613"/>
                    <a:pt x="714" y="1631"/>
                  </a:cubicBezTo>
                  <a:cubicBezTo>
                    <a:pt x="719" y="1652"/>
                    <a:pt x="723" y="1672"/>
                    <a:pt x="728" y="1692"/>
                  </a:cubicBezTo>
                  <a:cubicBezTo>
                    <a:pt x="725" y="1683"/>
                    <a:pt x="721" y="1674"/>
                    <a:pt x="717" y="1664"/>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1" y="1727"/>
                    <a:pt x="981" y="1727"/>
                  </a:cubicBezTo>
                  <a:cubicBezTo>
                    <a:pt x="981" y="1727"/>
                    <a:pt x="980" y="1728"/>
                    <a:pt x="980"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8" y="1728"/>
                    <a:pt x="978" y="1728"/>
                    <a:pt x="978" y="1728"/>
                  </a:cubicBezTo>
                  <a:cubicBezTo>
                    <a:pt x="978" y="1728"/>
                    <a:pt x="978" y="1728"/>
                    <a:pt x="978" y="1729"/>
                  </a:cubicBezTo>
                  <a:cubicBezTo>
                    <a:pt x="978" y="1729"/>
                    <a:pt x="978" y="1729"/>
                    <a:pt x="978" y="1729"/>
                  </a:cubicBezTo>
                  <a:cubicBezTo>
                    <a:pt x="978"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30"/>
                    <a:pt x="975" y="1730"/>
                    <a:pt x="975" y="1730"/>
                  </a:cubicBezTo>
                  <a:cubicBezTo>
                    <a:pt x="975" y="1730"/>
                    <a:pt x="975" y="1730"/>
                    <a:pt x="975" y="1730"/>
                  </a:cubicBezTo>
                  <a:cubicBezTo>
                    <a:pt x="975" y="1730"/>
                    <a:pt x="975" y="1730"/>
                    <a:pt x="975" y="1730"/>
                  </a:cubicBezTo>
                  <a:cubicBezTo>
                    <a:pt x="975" y="1730"/>
                    <a:pt x="975" y="1730"/>
                    <a:pt x="975" y="1730"/>
                  </a:cubicBezTo>
                  <a:cubicBezTo>
                    <a:pt x="975" y="1730"/>
                    <a:pt x="975" y="1730"/>
                    <a:pt x="975" y="1730"/>
                  </a:cubicBezTo>
                  <a:cubicBezTo>
                    <a:pt x="975" y="1730"/>
                    <a:pt x="975" y="1730"/>
                    <a:pt x="974" y="1730"/>
                  </a:cubicBezTo>
                  <a:cubicBezTo>
                    <a:pt x="974" y="1730"/>
                    <a:pt x="974" y="1730"/>
                    <a:pt x="974" y="1730"/>
                  </a:cubicBezTo>
                  <a:cubicBezTo>
                    <a:pt x="974" y="1730"/>
                    <a:pt x="974" y="1730"/>
                    <a:pt x="973" y="1730"/>
                  </a:cubicBezTo>
                  <a:cubicBezTo>
                    <a:pt x="973" y="1730"/>
                    <a:pt x="973" y="1730"/>
                    <a:pt x="973" y="1730"/>
                  </a:cubicBezTo>
                  <a:cubicBezTo>
                    <a:pt x="975" y="1729"/>
                    <a:pt x="1029" y="1703"/>
                    <a:pt x="1040" y="1699"/>
                  </a:cubicBezTo>
                  <a:cubicBezTo>
                    <a:pt x="1022" y="1711"/>
                    <a:pt x="1002" y="1719"/>
                    <a:pt x="982" y="1727"/>
                  </a:cubicBezTo>
                  <a:close/>
                  <a:moveTo>
                    <a:pt x="1053" y="1690"/>
                  </a:moveTo>
                  <a:cubicBezTo>
                    <a:pt x="1053" y="1690"/>
                    <a:pt x="1053" y="1690"/>
                    <a:pt x="1053" y="1690"/>
                  </a:cubicBezTo>
                  <a:cubicBezTo>
                    <a:pt x="1053" y="1690"/>
                    <a:pt x="1053" y="1690"/>
                    <a:pt x="1053" y="1690"/>
                  </a:cubicBezTo>
                  <a:cubicBezTo>
                    <a:pt x="1053" y="1690"/>
                    <a:pt x="1053" y="1690"/>
                    <a:pt x="1053" y="1690"/>
                  </a:cubicBezTo>
                  <a:cubicBezTo>
                    <a:pt x="1053" y="1690"/>
                    <a:pt x="1053" y="1690"/>
                    <a:pt x="1053" y="1690"/>
                  </a:cubicBezTo>
                  <a:close/>
                  <a:moveTo>
                    <a:pt x="1053" y="1689"/>
                  </a:moveTo>
                  <a:cubicBezTo>
                    <a:pt x="1053" y="1689"/>
                    <a:pt x="1053" y="1689"/>
                    <a:pt x="1053" y="1689"/>
                  </a:cubicBezTo>
                  <a:cubicBezTo>
                    <a:pt x="1053" y="1689"/>
                    <a:pt x="1053" y="1689"/>
                    <a:pt x="1053" y="1689"/>
                  </a:cubicBezTo>
                  <a:cubicBezTo>
                    <a:pt x="1053" y="1689"/>
                    <a:pt x="1053" y="1689"/>
                    <a:pt x="1053"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4" y="1689"/>
                    <a:pt x="1054" y="1689"/>
                    <a:pt x="1054" y="1689"/>
                  </a:cubicBezTo>
                  <a:cubicBezTo>
                    <a:pt x="1053" y="1689"/>
                    <a:pt x="1053" y="1689"/>
                    <a:pt x="1053" y="1689"/>
                  </a:cubicBezTo>
                  <a:close/>
                  <a:moveTo>
                    <a:pt x="1059" y="1686"/>
                  </a:moveTo>
                  <a:cubicBezTo>
                    <a:pt x="1059" y="1686"/>
                    <a:pt x="1059" y="1686"/>
                    <a:pt x="1059" y="1686"/>
                  </a:cubicBezTo>
                  <a:cubicBezTo>
                    <a:pt x="1059" y="1686"/>
                    <a:pt x="1059" y="1686"/>
                    <a:pt x="1059" y="1687"/>
                  </a:cubicBezTo>
                  <a:cubicBezTo>
                    <a:pt x="1059" y="1687"/>
                    <a:pt x="1059" y="1687"/>
                    <a:pt x="1059" y="1687"/>
                  </a:cubicBezTo>
                  <a:cubicBezTo>
                    <a:pt x="1059" y="1687"/>
                    <a:pt x="1059" y="1687"/>
                    <a:pt x="1059" y="1687"/>
                  </a:cubicBezTo>
                  <a:cubicBezTo>
                    <a:pt x="1059"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7" y="1687"/>
                    <a:pt x="1057" y="1688"/>
                    <a:pt x="1056" y="1688"/>
                  </a:cubicBezTo>
                  <a:cubicBezTo>
                    <a:pt x="1056" y="1688"/>
                    <a:pt x="1056" y="1688"/>
                    <a:pt x="1056" y="1688"/>
                  </a:cubicBezTo>
                  <a:cubicBezTo>
                    <a:pt x="1056" y="1688"/>
                    <a:pt x="1056" y="1688"/>
                    <a:pt x="1056" y="1688"/>
                  </a:cubicBezTo>
                  <a:cubicBezTo>
                    <a:pt x="1056" y="1688"/>
                    <a:pt x="1056" y="1688"/>
                    <a:pt x="1056" y="1688"/>
                  </a:cubicBezTo>
                  <a:cubicBezTo>
                    <a:pt x="1055" y="1688"/>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5" y="1689"/>
                    <a:pt x="1055" y="1688"/>
                    <a:pt x="1055" y="1688"/>
                  </a:cubicBezTo>
                  <a:cubicBezTo>
                    <a:pt x="1056" y="1688"/>
                    <a:pt x="1056" y="1688"/>
                    <a:pt x="1056" y="1688"/>
                  </a:cubicBezTo>
                  <a:cubicBezTo>
                    <a:pt x="1056" y="1688"/>
                    <a:pt x="1056" y="1688"/>
                    <a:pt x="1056" y="1688"/>
                  </a:cubicBezTo>
                  <a:cubicBezTo>
                    <a:pt x="1057" y="1688"/>
                    <a:pt x="1057" y="1687"/>
                    <a:pt x="1057" y="1687"/>
                  </a:cubicBezTo>
                  <a:cubicBezTo>
                    <a:pt x="1057" y="1687"/>
                    <a:pt x="1058" y="1687"/>
                    <a:pt x="1058" y="1687"/>
                  </a:cubicBezTo>
                  <a:cubicBezTo>
                    <a:pt x="1058" y="1687"/>
                    <a:pt x="1059" y="1686"/>
                    <a:pt x="1059" y="1686"/>
                  </a:cubicBezTo>
                  <a:cubicBezTo>
                    <a:pt x="1060" y="1686"/>
                    <a:pt x="1060" y="1686"/>
                    <a:pt x="1060" y="1686"/>
                  </a:cubicBezTo>
                  <a:cubicBezTo>
                    <a:pt x="1060" y="1686"/>
                    <a:pt x="1060" y="1686"/>
                    <a:pt x="1060" y="1686"/>
                  </a:cubicBezTo>
                  <a:cubicBezTo>
                    <a:pt x="1060" y="1686"/>
                    <a:pt x="1060" y="1686"/>
                    <a:pt x="1060" y="1686"/>
                  </a:cubicBezTo>
                  <a:cubicBezTo>
                    <a:pt x="1061" y="1685"/>
                    <a:pt x="1062" y="1685"/>
                    <a:pt x="1062" y="1684"/>
                  </a:cubicBezTo>
                  <a:cubicBezTo>
                    <a:pt x="1062" y="1685"/>
                    <a:pt x="1061" y="1685"/>
                    <a:pt x="1060" y="1686"/>
                  </a:cubicBezTo>
                  <a:cubicBezTo>
                    <a:pt x="1060" y="1686"/>
                    <a:pt x="1060" y="1686"/>
                    <a:pt x="1060" y="1686"/>
                  </a:cubicBezTo>
                  <a:cubicBezTo>
                    <a:pt x="1060" y="1686"/>
                    <a:pt x="1060" y="1686"/>
                    <a:pt x="1060" y="1686"/>
                  </a:cubicBezTo>
                  <a:cubicBezTo>
                    <a:pt x="1060" y="1686"/>
                    <a:pt x="1060" y="1686"/>
                    <a:pt x="1060" y="1686"/>
                  </a:cubicBezTo>
                  <a:cubicBezTo>
                    <a:pt x="1060" y="1686"/>
                    <a:pt x="1060" y="1686"/>
                    <a:pt x="1060" y="1686"/>
                  </a:cubicBezTo>
                  <a:cubicBezTo>
                    <a:pt x="1060" y="1686"/>
                    <a:pt x="1059" y="1686"/>
                    <a:pt x="1059" y="1686"/>
                  </a:cubicBezTo>
                  <a:close/>
                  <a:moveTo>
                    <a:pt x="1110" y="1661"/>
                  </a:moveTo>
                  <a:cubicBezTo>
                    <a:pt x="1106" y="1663"/>
                    <a:pt x="1095" y="1669"/>
                    <a:pt x="1085" y="1674"/>
                  </a:cubicBezTo>
                  <a:cubicBezTo>
                    <a:pt x="1083" y="1675"/>
                    <a:pt x="1081" y="1677"/>
                    <a:pt x="1079" y="1678"/>
                  </a:cubicBezTo>
                  <a:cubicBezTo>
                    <a:pt x="1080" y="1677"/>
                    <a:pt x="1082" y="1676"/>
                    <a:pt x="1083" y="1675"/>
                  </a:cubicBezTo>
                  <a:cubicBezTo>
                    <a:pt x="1078" y="1677"/>
                    <a:pt x="1073" y="1680"/>
                    <a:pt x="1069" y="1682"/>
                  </a:cubicBezTo>
                  <a:cubicBezTo>
                    <a:pt x="1068" y="1683"/>
                    <a:pt x="1067" y="1683"/>
                    <a:pt x="1066" y="1683"/>
                  </a:cubicBezTo>
                  <a:cubicBezTo>
                    <a:pt x="1066" y="1683"/>
                    <a:pt x="1066" y="1683"/>
                    <a:pt x="1066" y="1683"/>
                  </a:cubicBezTo>
                  <a:cubicBezTo>
                    <a:pt x="1062" y="1685"/>
                    <a:pt x="1060" y="1686"/>
                    <a:pt x="1060" y="1686"/>
                  </a:cubicBezTo>
                  <a:cubicBezTo>
                    <a:pt x="1060" y="1686"/>
                    <a:pt x="1062" y="1685"/>
                    <a:pt x="1065" y="1683"/>
                  </a:cubicBezTo>
                  <a:cubicBezTo>
                    <a:pt x="1065" y="1683"/>
                    <a:pt x="1065" y="1683"/>
                    <a:pt x="1065" y="1683"/>
                  </a:cubicBezTo>
                  <a:cubicBezTo>
                    <a:pt x="1065" y="1683"/>
                    <a:pt x="1065" y="1683"/>
                    <a:pt x="1065" y="1683"/>
                  </a:cubicBezTo>
                  <a:cubicBezTo>
                    <a:pt x="1064" y="1683"/>
                    <a:pt x="1064" y="1684"/>
                    <a:pt x="1063" y="1684"/>
                  </a:cubicBezTo>
                  <a:cubicBezTo>
                    <a:pt x="1064" y="1684"/>
                    <a:pt x="1064" y="1683"/>
                    <a:pt x="1065" y="1683"/>
                  </a:cubicBezTo>
                  <a:cubicBezTo>
                    <a:pt x="1063" y="1682"/>
                    <a:pt x="1060" y="1681"/>
                    <a:pt x="1042" y="1690"/>
                  </a:cubicBezTo>
                  <a:cubicBezTo>
                    <a:pt x="1060" y="1680"/>
                    <a:pt x="1080" y="1673"/>
                    <a:pt x="1098" y="1663"/>
                  </a:cubicBezTo>
                  <a:cubicBezTo>
                    <a:pt x="1093" y="1667"/>
                    <a:pt x="1088" y="1671"/>
                    <a:pt x="1083" y="1675"/>
                  </a:cubicBezTo>
                  <a:cubicBezTo>
                    <a:pt x="1084" y="1675"/>
                    <a:pt x="1084" y="1674"/>
                    <a:pt x="1085" y="1674"/>
                  </a:cubicBezTo>
                  <a:cubicBezTo>
                    <a:pt x="1093" y="1668"/>
                    <a:pt x="1101" y="1662"/>
                    <a:pt x="1110" y="1660"/>
                  </a:cubicBezTo>
                  <a:cubicBezTo>
                    <a:pt x="1111" y="1660"/>
                    <a:pt x="1112" y="1660"/>
                    <a:pt x="1113" y="1660"/>
                  </a:cubicBezTo>
                  <a:cubicBezTo>
                    <a:pt x="1113" y="1660"/>
                    <a:pt x="1112" y="1660"/>
                    <a:pt x="1110" y="1661"/>
                  </a:cubicBezTo>
                  <a:close/>
                  <a:moveTo>
                    <a:pt x="1478" y="1400"/>
                  </a:move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7" y="1400"/>
                  </a:cubicBezTo>
                  <a:cubicBezTo>
                    <a:pt x="1477" y="1400"/>
                    <a:pt x="1477" y="1400"/>
                    <a:pt x="1477" y="1400"/>
                  </a:cubicBezTo>
                  <a:cubicBezTo>
                    <a:pt x="1476" y="1401"/>
                    <a:pt x="1475" y="1402"/>
                    <a:pt x="1475" y="1402"/>
                  </a:cubicBezTo>
                  <a:cubicBezTo>
                    <a:pt x="1475" y="1402"/>
                    <a:pt x="1475" y="1402"/>
                    <a:pt x="1475" y="1402"/>
                  </a:cubicBezTo>
                  <a:cubicBezTo>
                    <a:pt x="1475" y="1402"/>
                    <a:pt x="1475" y="1402"/>
                    <a:pt x="1475" y="1402"/>
                  </a:cubicBezTo>
                  <a:cubicBezTo>
                    <a:pt x="1475" y="1402"/>
                    <a:pt x="1475" y="1402"/>
                    <a:pt x="1475" y="1402"/>
                  </a:cubicBezTo>
                  <a:cubicBezTo>
                    <a:pt x="1475" y="1402"/>
                    <a:pt x="1475" y="1402"/>
                    <a:pt x="1475" y="1402"/>
                  </a:cubicBezTo>
                  <a:cubicBezTo>
                    <a:pt x="1476" y="1401"/>
                    <a:pt x="1476" y="1401"/>
                    <a:pt x="1476" y="1401"/>
                  </a:cubicBezTo>
                  <a:cubicBezTo>
                    <a:pt x="1464" y="1410"/>
                    <a:pt x="1451" y="1420"/>
                    <a:pt x="1439" y="1429"/>
                  </a:cubicBezTo>
                  <a:cubicBezTo>
                    <a:pt x="1454" y="1410"/>
                    <a:pt x="1476" y="1399"/>
                    <a:pt x="1494" y="1384"/>
                  </a:cubicBezTo>
                  <a:cubicBezTo>
                    <a:pt x="1487" y="1390"/>
                    <a:pt x="1479" y="1398"/>
                    <a:pt x="1478" y="1400"/>
                  </a:cubicBezTo>
                  <a:close/>
                  <a:moveTo>
                    <a:pt x="1494" y="1383"/>
                  </a:moveTo>
                  <a:cubicBezTo>
                    <a:pt x="1498" y="1380"/>
                    <a:pt x="1502" y="1376"/>
                    <a:pt x="1503" y="1375"/>
                  </a:cubicBezTo>
                  <a:cubicBezTo>
                    <a:pt x="1501" y="1378"/>
                    <a:pt x="1498" y="1381"/>
                    <a:pt x="1494" y="1383"/>
                  </a:cubicBezTo>
                  <a:close/>
                  <a:moveTo>
                    <a:pt x="1609" y="1300"/>
                  </a:moveTo>
                  <a:cubicBezTo>
                    <a:pt x="1609" y="1299"/>
                    <a:pt x="1610" y="1299"/>
                    <a:pt x="1610" y="1299"/>
                  </a:cubicBezTo>
                  <a:cubicBezTo>
                    <a:pt x="1610" y="1299"/>
                    <a:pt x="1610" y="1299"/>
                    <a:pt x="1610" y="1299"/>
                  </a:cubicBezTo>
                  <a:cubicBezTo>
                    <a:pt x="1610" y="1299"/>
                    <a:pt x="1610" y="1299"/>
                    <a:pt x="1610" y="1299"/>
                  </a:cubicBezTo>
                  <a:cubicBezTo>
                    <a:pt x="1610" y="1299"/>
                    <a:pt x="1610" y="1299"/>
                    <a:pt x="1609" y="1300"/>
                  </a:cubicBezTo>
                  <a:close/>
                  <a:moveTo>
                    <a:pt x="1612" y="1296"/>
                  </a:moveTo>
                  <a:cubicBezTo>
                    <a:pt x="1612" y="1296"/>
                    <a:pt x="1613" y="1296"/>
                    <a:pt x="1613" y="1296"/>
                  </a:cubicBezTo>
                  <a:cubicBezTo>
                    <a:pt x="1613" y="1295"/>
                    <a:pt x="1613" y="1295"/>
                    <a:pt x="1614" y="1295"/>
                  </a:cubicBezTo>
                  <a:cubicBezTo>
                    <a:pt x="1613" y="1295"/>
                    <a:pt x="1613" y="1296"/>
                    <a:pt x="1612" y="1296"/>
                  </a:cubicBezTo>
                  <a:close/>
                  <a:moveTo>
                    <a:pt x="1614" y="1295"/>
                  </a:moveTo>
                  <a:cubicBezTo>
                    <a:pt x="1614" y="1295"/>
                    <a:pt x="1614" y="1295"/>
                    <a:pt x="1614" y="1295"/>
                  </a:cubicBezTo>
                  <a:cubicBezTo>
                    <a:pt x="1614" y="1294"/>
                    <a:pt x="1615" y="1294"/>
                    <a:pt x="1615" y="1293"/>
                  </a:cubicBezTo>
                  <a:cubicBezTo>
                    <a:pt x="1615" y="1294"/>
                    <a:pt x="1614" y="1294"/>
                    <a:pt x="1614" y="1295"/>
                  </a:cubicBezTo>
                  <a:close/>
                  <a:moveTo>
                    <a:pt x="1616" y="1292"/>
                  </a:moveTo>
                  <a:cubicBezTo>
                    <a:pt x="1616" y="1292"/>
                    <a:pt x="1616" y="1293"/>
                    <a:pt x="1615" y="1293"/>
                  </a:cubicBezTo>
                  <a:cubicBezTo>
                    <a:pt x="1616" y="1292"/>
                    <a:pt x="1616" y="1292"/>
                    <a:pt x="1617" y="1291"/>
                  </a:cubicBezTo>
                  <a:cubicBezTo>
                    <a:pt x="1617" y="1291"/>
                    <a:pt x="1617" y="1291"/>
                    <a:pt x="1617" y="1291"/>
                  </a:cubicBezTo>
                  <a:cubicBezTo>
                    <a:pt x="1617" y="1291"/>
                    <a:pt x="1617" y="1292"/>
                    <a:pt x="1616" y="1292"/>
                  </a:cubicBezTo>
                  <a:close/>
                  <a:moveTo>
                    <a:pt x="1617" y="1291"/>
                  </a:moveTo>
                  <a:cubicBezTo>
                    <a:pt x="1617" y="1291"/>
                    <a:pt x="1617" y="1291"/>
                    <a:pt x="1617" y="1291"/>
                  </a:cubicBezTo>
                  <a:cubicBezTo>
                    <a:pt x="1617" y="1291"/>
                    <a:pt x="1617" y="1291"/>
                    <a:pt x="1618" y="1291"/>
                  </a:cubicBezTo>
                  <a:cubicBezTo>
                    <a:pt x="1617" y="1291"/>
                    <a:pt x="1617" y="1291"/>
                    <a:pt x="1617" y="1291"/>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20" y="1289"/>
                    <a:pt x="1620" y="1289"/>
                    <a:pt x="1620" y="1289"/>
                  </a:cubicBezTo>
                  <a:cubicBezTo>
                    <a:pt x="1619" y="1289"/>
                    <a:pt x="1619" y="1289"/>
                    <a:pt x="1619" y="1289"/>
                  </a:cubicBezTo>
                  <a:close/>
                  <a:moveTo>
                    <a:pt x="1620" y="1288"/>
                  </a:moveTo>
                  <a:cubicBezTo>
                    <a:pt x="1620" y="1288"/>
                    <a:pt x="1620" y="1288"/>
                    <a:pt x="1620" y="1288"/>
                  </a:cubicBezTo>
                  <a:cubicBezTo>
                    <a:pt x="1620" y="1288"/>
                    <a:pt x="1620" y="1288"/>
                    <a:pt x="1620" y="1288"/>
                  </a:cubicBezTo>
                  <a:cubicBezTo>
                    <a:pt x="1620" y="1288"/>
                    <a:pt x="1620" y="1288"/>
                    <a:pt x="1620" y="1288"/>
                  </a:cubicBezTo>
                  <a:cubicBezTo>
                    <a:pt x="1620" y="1288"/>
                    <a:pt x="1621" y="1287"/>
                    <a:pt x="1621" y="1287"/>
                  </a:cubicBezTo>
                  <a:cubicBezTo>
                    <a:pt x="1621" y="1287"/>
                    <a:pt x="1621" y="1287"/>
                    <a:pt x="1621" y="1287"/>
                  </a:cubicBezTo>
                  <a:cubicBezTo>
                    <a:pt x="1621" y="1287"/>
                    <a:pt x="1621" y="1287"/>
                    <a:pt x="1620" y="1288"/>
                  </a:cubicBezTo>
                  <a:close/>
                  <a:moveTo>
                    <a:pt x="1625" y="1283"/>
                  </a:moveTo>
                  <a:cubicBezTo>
                    <a:pt x="1625" y="1283"/>
                    <a:pt x="1625" y="1283"/>
                    <a:pt x="1624" y="1283"/>
                  </a:cubicBezTo>
                  <a:cubicBezTo>
                    <a:pt x="1625" y="1283"/>
                    <a:pt x="1625" y="1283"/>
                    <a:pt x="1625" y="1283"/>
                  </a:cubicBezTo>
                  <a:cubicBezTo>
                    <a:pt x="1625" y="1283"/>
                    <a:pt x="1625" y="1283"/>
                    <a:pt x="1625" y="1283"/>
                  </a:cubicBezTo>
                  <a:cubicBezTo>
                    <a:pt x="1625" y="1283"/>
                    <a:pt x="1625" y="1283"/>
                    <a:pt x="1625" y="1283"/>
                  </a:cubicBezTo>
                  <a:cubicBezTo>
                    <a:pt x="1625" y="1283"/>
                    <a:pt x="1625" y="1283"/>
                    <a:pt x="1625" y="1283"/>
                  </a:cubicBezTo>
                  <a:cubicBezTo>
                    <a:pt x="1625" y="1283"/>
                    <a:pt x="1625" y="1283"/>
                    <a:pt x="1625" y="1283"/>
                  </a:cubicBezTo>
                  <a:close/>
                  <a:moveTo>
                    <a:pt x="1626" y="1282"/>
                  </a:moveTo>
                  <a:cubicBezTo>
                    <a:pt x="1626" y="1282"/>
                    <a:pt x="1626" y="1282"/>
                    <a:pt x="1626" y="1282"/>
                  </a:cubicBezTo>
                  <a:cubicBezTo>
                    <a:pt x="1626" y="1282"/>
                    <a:pt x="1626" y="1282"/>
                    <a:pt x="1626" y="1282"/>
                  </a:cubicBezTo>
                  <a:cubicBezTo>
                    <a:pt x="1626" y="1282"/>
                    <a:pt x="1626" y="1282"/>
                    <a:pt x="1626" y="1282"/>
                  </a:cubicBezTo>
                  <a:close/>
                  <a:moveTo>
                    <a:pt x="2015" y="648"/>
                  </a:moveTo>
                  <a:cubicBezTo>
                    <a:pt x="2015" y="648"/>
                    <a:pt x="2013" y="653"/>
                    <a:pt x="2014" y="651"/>
                  </a:cubicBezTo>
                  <a:cubicBezTo>
                    <a:pt x="2011" y="657"/>
                    <a:pt x="2009" y="664"/>
                    <a:pt x="2006" y="670"/>
                  </a:cubicBezTo>
                  <a:cubicBezTo>
                    <a:pt x="2009" y="661"/>
                    <a:pt x="2013" y="652"/>
                    <a:pt x="2016" y="643"/>
                  </a:cubicBezTo>
                  <a:cubicBezTo>
                    <a:pt x="2012" y="650"/>
                    <a:pt x="2008" y="656"/>
                    <a:pt x="2002" y="663"/>
                  </a:cubicBezTo>
                  <a:cubicBezTo>
                    <a:pt x="2009" y="647"/>
                    <a:pt x="2017" y="632"/>
                    <a:pt x="2022" y="616"/>
                  </a:cubicBezTo>
                  <a:cubicBezTo>
                    <a:pt x="2020" y="621"/>
                    <a:pt x="2021" y="619"/>
                    <a:pt x="2026" y="605"/>
                  </a:cubicBezTo>
                  <a:cubicBezTo>
                    <a:pt x="2025" y="609"/>
                    <a:pt x="2024" y="613"/>
                    <a:pt x="2022" y="616"/>
                  </a:cubicBezTo>
                  <a:cubicBezTo>
                    <a:pt x="2026" y="607"/>
                    <a:pt x="2041" y="571"/>
                    <a:pt x="2042" y="569"/>
                  </a:cubicBezTo>
                  <a:cubicBezTo>
                    <a:pt x="2037" y="595"/>
                    <a:pt x="2025" y="627"/>
                    <a:pt x="2015" y="648"/>
                  </a:cubicBezTo>
                  <a:cubicBezTo>
                    <a:pt x="2015" y="648"/>
                    <a:pt x="2015" y="648"/>
                    <a:pt x="2015" y="648"/>
                  </a:cubicBezTo>
                  <a:close/>
                  <a:moveTo>
                    <a:pt x="2083" y="507"/>
                  </a:moveTo>
                  <a:cubicBezTo>
                    <a:pt x="2086" y="496"/>
                    <a:pt x="2090" y="485"/>
                    <a:pt x="2094" y="475"/>
                  </a:cubicBezTo>
                  <a:cubicBezTo>
                    <a:pt x="2092" y="486"/>
                    <a:pt x="2088" y="496"/>
                    <a:pt x="2083" y="507"/>
                  </a:cubicBezTo>
                  <a:close/>
                  <a:moveTo>
                    <a:pt x="2111" y="362"/>
                  </a:moveTo>
                  <a:cubicBezTo>
                    <a:pt x="2111" y="362"/>
                    <a:pt x="2111" y="363"/>
                    <a:pt x="2111" y="363"/>
                  </a:cubicBezTo>
                  <a:cubicBezTo>
                    <a:pt x="2111" y="362"/>
                    <a:pt x="2111" y="362"/>
                    <a:pt x="2111" y="362"/>
                  </a:cubicBezTo>
                  <a:cubicBezTo>
                    <a:pt x="2111" y="363"/>
                    <a:pt x="2110" y="363"/>
                    <a:pt x="2110" y="364"/>
                  </a:cubicBezTo>
                  <a:cubicBezTo>
                    <a:pt x="2110" y="364"/>
                    <a:pt x="2110" y="364"/>
                    <a:pt x="2110" y="364"/>
                  </a:cubicBezTo>
                  <a:cubicBezTo>
                    <a:pt x="2110" y="365"/>
                    <a:pt x="2110" y="366"/>
                    <a:pt x="2109" y="366"/>
                  </a:cubicBezTo>
                  <a:cubicBezTo>
                    <a:pt x="2107" y="374"/>
                    <a:pt x="2104" y="382"/>
                    <a:pt x="2101" y="390"/>
                  </a:cubicBezTo>
                  <a:cubicBezTo>
                    <a:pt x="2103" y="380"/>
                    <a:pt x="2107" y="371"/>
                    <a:pt x="2109" y="365"/>
                  </a:cubicBezTo>
                  <a:cubicBezTo>
                    <a:pt x="2109" y="365"/>
                    <a:pt x="2109" y="365"/>
                    <a:pt x="2109" y="365"/>
                  </a:cubicBezTo>
                  <a:cubicBezTo>
                    <a:pt x="2109" y="365"/>
                    <a:pt x="2109" y="365"/>
                    <a:pt x="2109" y="365"/>
                  </a:cubicBezTo>
                  <a:cubicBezTo>
                    <a:pt x="2109" y="365"/>
                    <a:pt x="2109" y="365"/>
                    <a:pt x="2109" y="365"/>
                  </a:cubicBezTo>
                  <a:cubicBezTo>
                    <a:pt x="2110" y="354"/>
                    <a:pt x="2111" y="354"/>
                    <a:pt x="2111" y="356"/>
                  </a:cubicBezTo>
                  <a:cubicBezTo>
                    <a:pt x="2111" y="355"/>
                    <a:pt x="2112" y="354"/>
                    <a:pt x="2112" y="354"/>
                  </a:cubicBezTo>
                  <a:cubicBezTo>
                    <a:pt x="2112" y="357"/>
                    <a:pt x="2111" y="360"/>
                    <a:pt x="2111" y="361"/>
                  </a:cubicBezTo>
                  <a:cubicBezTo>
                    <a:pt x="2113" y="359"/>
                    <a:pt x="2113" y="358"/>
                    <a:pt x="2113" y="358"/>
                  </a:cubicBezTo>
                  <a:cubicBezTo>
                    <a:pt x="2113" y="358"/>
                    <a:pt x="2113" y="359"/>
                    <a:pt x="2111" y="362"/>
                  </a:cubicBezTo>
                  <a:close/>
                  <a:moveTo>
                    <a:pt x="2133" y="359"/>
                  </a:moveTo>
                  <a:cubicBezTo>
                    <a:pt x="2137" y="332"/>
                    <a:pt x="2141" y="305"/>
                    <a:pt x="2144" y="278"/>
                  </a:cubicBezTo>
                  <a:cubicBezTo>
                    <a:pt x="2142" y="296"/>
                    <a:pt x="2135" y="314"/>
                    <a:pt x="2132" y="332"/>
                  </a:cubicBezTo>
                  <a:cubicBezTo>
                    <a:pt x="2131" y="341"/>
                    <a:pt x="2131" y="350"/>
                    <a:pt x="2133" y="359"/>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0" y="362"/>
                  </a:move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ubicBezTo>
                    <a:pt x="2111" y="359"/>
                    <a:pt x="2111" y="360"/>
                    <a:pt x="2110" y="362"/>
                  </a:cubicBezTo>
                  <a:close/>
                  <a:moveTo>
                    <a:pt x="2081" y="520"/>
                  </a:moveTo>
                  <a:cubicBezTo>
                    <a:pt x="2078" y="528"/>
                    <a:pt x="2074" y="537"/>
                    <a:pt x="2071" y="545"/>
                  </a:cubicBezTo>
                  <a:cubicBezTo>
                    <a:pt x="2070" y="547"/>
                    <a:pt x="2070" y="549"/>
                    <a:pt x="2070" y="551"/>
                  </a:cubicBezTo>
                  <a:cubicBezTo>
                    <a:pt x="2079" y="550"/>
                    <a:pt x="2079" y="527"/>
                    <a:pt x="2081" y="520"/>
                  </a:cubicBezTo>
                  <a:close/>
                  <a:moveTo>
                    <a:pt x="1972" y="797"/>
                  </a:moveTo>
                  <a:cubicBezTo>
                    <a:pt x="1970" y="800"/>
                    <a:pt x="1969" y="803"/>
                    <a:pt x="1967" y="806"/>
                  </a:cubicBezTo>
                  <a:cubicBezTo>
                    <a:pt x="1968" y="806"/>
                    <a:pt x="1969" y="804"/>
                    <a:pt x="1972" y="797"/>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9" y="1382"/>
                  </a:moveTo>
                  <a:cubicBezTo>
                    <a:pt x="1527" y="1384"/>
                    <a:pt x="1524" y="1387"/>
                    <a:pt x="1522" y="1388"/>
                  </a:cubicBezTo>
                  <a:cubicBezTo>
                    <a:pt x="1523" y="1391"/>
                    <a:pt x="1526" y="1389"/>
                    <a:pt x="1529" y="1382"/>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399"/>
                  </a:moveTo>
                  <a:cubicBezTo>
                    <a:pt x="1478" y="1399"/>
                    <a:pt x="1478" y="1399"/>
                    <a:pt x="1478" y="1400"/>
                  </a:cubicBez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lose/>
                  <a:moveTo>
                    <a:pt x="1397" y="1567"/>
                  </a:moveTo>
                  <a:cubicBezTo>
                    <a:pt x="1398" y="1566"/>
                    <a:pt x="1400" y="1565"/>
                    <a:pt x="1401" y="1564"/>
                  </a:cubicBezTo>
                  <a:cubicBezTo>
                    <a:pt x="1399" y="1565"/>
                    <a:pt x="1398" y="1566"/>
                    <a:pt x="1397" y="1567"/>
                  </a:cubicBezTo>
                  <a:close/>
                  <a:moveTo>
                    <a:pt x="1350" y="1521"/>
                  </a:move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ubicBezTo>
                    <a:pt x="1361" y="1514"/>
                    <a:pt x="1370" y="1508"/>
                    <a:pt x="1378" y="1501"/>
                  </a:cubicBezTo>
                  <a:cubicBezTo>
                    <a:pt x="1369" y="1508"/>
                    <a:pt x="1360" y="1515"/>
                    <a:pt x="1350" y="1521"/>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074" y="1678"/>
                  </a:move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ubicBezTo>
                    <a:pt x="1074" y="1678"/>
                    <a:pt x="1074" y="1678"/>
                    <a:pt x="1074" y="167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29" y="1853"/>
                  </a:move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ubicBezTo>
                    <a:pt x="929"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5" y="2220"/>
                  </a:move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lose/>
                  <a:moveTo>
                    <a:pt x="816" y="2179"/>
                  </a:moveTo>
                  <a:cubicBezTo>
                    <a:pt x="815" y="2175"/>
                    <a:pt x="815" y="2171"/>
                    <a:pt x="814" y="2167"/>
                  </a:cubicBezTo>
                  <a:cubicBezTo>
                    <a:pt x="814" y="2171"/>
                    <a:pt x="815" y="2175"/>
                    <a:pt x="816" y="2179"/>
                  </a:cubicBezTo>
                  <a:close/>
                  <a:moveTo>
                    <a:pt x="806" y="1921"/>
                  </a:moveTo>
                  <a:cubicBezTo>
                    <a:pt x="806" y="1921"/>
                    <a:pt x="807" y="1921"/>
                    <a:pt x="807" y="1921"/>
                  </a:cubicBezTo>
                  <a:cubicBezTo>
                    <a:pt x="818" y="1911"/>
                    <a:pt x="835" y="1904"/>
                    <a:pt x="856" y="1896"/>
                  </a:cubicBezTo>
                  <a:cubicBezTo>
                    <a:pt x="833" y="1901"/>
                    <a:pt x="812" y="1909"/>
                    <a:pt x="802" y="1926"/>
                  </a:cubicBezTo>
                  <a:cubicBezTo>
                    <a:pt x="801" y="1926"/>
                    <a:pt x="801" y="1927"/>
                    <a:pt x="801" y="1928"/>
                  </a:cubicBezTo>
                  <a:cubicBezTo>
                    <a:pt x="802" y="1926"/>
                    <a:pt x="804" y="1924"/>
                    <a:pt x="806" y="1922"/>
                  </a:cubicBezTo>
                  <a:cubicBezTo>
                    <a:pt x="806" y="1922"/>
                    <a:pt x="806" y="1921"/>
                    <a:pt x="806" y="1921"/>
                  </a:cubicBezTo>
                  <a:close/>
                  <a:moveTo>
                    <a:pt x="755" y="1824"/>
                  </a:moveTo>
                  <a:cubicBezTo>
                    <a:pt x="755" y="1832"/>
                    <a:pt x="762" y="1831"/>
                    <a:pt x="769" y="1829"/>
                  </a:cubicBezTo>
                  <a:cubicBezTo>
                    <a:pt x="762" y="1829"/>
                    <a:pt x="757" y="1827"/>
                    <a:pt x="755" y="1824"/>
                  </a:cubicBezTo>
                  <a:close/>
                  <a:moveTo>
                    <a:pt x="746" y="2190"/>
                  </a:moveTo>
                  <a:cubicBezTo>
                    <a:pt x="740" y="2188"/>
                    <a:pt x="734" y="2186"/>
                    <a:pt x="728" y="2185"/>
                  </a:cubicBezTo>
                  <a:cubicBezTo>
                    <a:pt x="734" y="2187"/>
                    <a:pt x="740" y="2188"/>
                    <a:pt x="746" y="2190"/>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1"/>
                  </a:moveTo>
                  <a:cubicBezTo>
                    <a:pt x="705" y="1561"/>
                    <a:pt x="705" y="1560"/>
                    <a:pt x="705" y="1560"/>
                  </a:cubicBezTo>
                  <a:cubicBezTo>
                    <a:pt x="705" y="1560"/>
                    <a:pt x="705" y="1561"/>
                    <a:pt x="705" y="1561"/>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6"/>
                  </a:moveTo>
                  <a:cubicBezTo>
                    <a:pt x="703" y="1556"/>
                    <a:pt x="703" y="1556"/>
                    <a:pt x="703" y="1555"/>
                  </a:cubicBezTo>
                  <a:cubicBezTo>
                    <a:pt x="703" y="1556"/>
                    <a:pt x="703" y="1556"/>
                    <a:pt x="703" y="1556"/>
                  </a:cubicBezTo>
                  <a:cubicBezTo>
                    <a:pt x="703" y="1556"/>
                    <a:pt x="703" y="1556"/>
                    <a:pt x="703" y="1556"/>
                  </a:cubicBezTo>
                  <a:close/>
                  <a:moveTo>
                    <a:pt x="514" y="1656"/>
                  </a:moveTo>
                  <a:cubicBezTo>
                    <a:pt x="509" y="1659"/>
                    <a:pt x="504" y="1662"/>
                    <a:pt x="498" y="1664"/>
                  </a:cubicBezTo>
                  <a:cubicBezTo>
                    <a:pt x="484" y="1676"/>
                    <a:pt x="470" y="1686"/>
                    <a:pt x="459" y="1694"/>
                  </a:cubicBezTo>
                  <a:cubicBezTo>
                    <a:pt x="473" y="1692"/>
                    <a:pt x="515" y="1664"/>
                    <a:pt x="514" y="165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0" y="1779"/>
                    <a:pt x="320" y="1779"/>
                  </a:cubicBezTo>
                  <a:cubicBezTo>
                    <a:pt x="320" y="1779"/>
                    <a:pt x="320" y="1779"/>
                    <a:pt x="321" y="1779"/>
                  </a:cubicBezTo>
                  <a:close/>
                  <a:moveTo>
                    <a:pt x="1704" y="1288"/>
                  </a:moveTo>
                  <a:cubicBezTo>
                    <a:pt x="1704" y="1288"/>
                    <a:pt x="1704" y="1288"/>
                    <a:pt x="1704" y="1288"/>
                  </a:cubicBezTo>
                  <a:cubicBezTo>
                    <a:pt x="1704" y="1288"/>
                    <a:pt x="1704" y="1288"/>
                    <a:pt x="1704" y="1288"/>
                  </a:cubicBez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49"/>
                  </a:moveTo>
                  <a:cubicBezTo>
                    <a:pt x="824" y="2149"/>
                    <a:pt x="824" y="2149"/>
                    <a:pt x="824" y="2149"/>
                  </a:cubicBezTo>
                  <a:cubicBezTo>
                    <a:pt x="824" y="2149"/>
                    <a:pt x="824" y="2149"/>
                    <a:pt x="824" y="2149"/>
                  </a:cubicBezTo>
                  <a:close/>
                  <a:moveTo>
                    <a:pt x="392" y="1716"/>
                  </a:moveTo>
                  <a:cubicBezTo>
                    <a:pt x="392" y="1716"/>
                    <a:pt x="392" y="1716"/>
                    <a:pt x="392" y="1717"/>
                  </a:cubicBezTo>
                  <a:cubicBezTo>
                    <a:pt x="392" y="1716"/>
                    <a:pt x="392" y="1716"/>
                    <a:pt x="392" y="1716"/>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ubicBezTo>
                    <a:pt x="325" y="1776"/>
                    <a:pt x="325" y="1776"/>
                    <a:pt x="325" y="177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2065" y="506"/>
                  </a:moveTo>
                  <a:cubicBezTo>
                    <a:pt x="2069" y="499"/>
                    <a:pt x="2071" y="491"/>
                    <a:pt x="2072" y="483"/>
                  </a:cubicBezTo>
                  <a:cubicBezTo>
                    <a:pt x="2070" y="491"/>
                    <a:pt x="2067" y="498"/>
                    <a:pt x="2065" y="506"/>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071" y="545"/>
                  </a:moveTo>
                  <a:cubicBezTo>
                    <a:pt x="2070" y="547"/>
                    <a:pt x="2070" y="549"/>
                    <a:pt x="2070" y="551"/>
                  </a:cubicBezTo>
                  <a:cubicBezTo>
                    <a:pt x="2079" y="550"/>
                    <a:pt x="2079" y="527"/>
                    <a:pt x="2081" y="520"/>
                  </a:cubicBezTo>
                  <a:cubicBezTo>
                    <a:pt x="2078" y="528"/>
                    <a:pt x="2074" y="537"/>
                    <a:pt x="2071" y="545"/>
                  </a:cubicBezTo>
                  <a:close/>
                  <a:moveTo>
                    <a:pt x="1967" y="806"/>
                  </a:moveTo>
                  <a:cubicBezTo>
                    <a:pt x="1968" y="806"/>
                    <a:pt x="1969" y="804"/>
                    <a:pt x="1972" y="797"/>
                  </a:cubicBezTo>
                  <a:cubicBezTo>
                    <a:pt x="1970" y="800"/>
                    <a:pt x="1969" y="803"/>
                    <a:pt x="1967" y="806"/>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2" y="1388"/>
                  </a:moveTo>
                  <a:cubicBezTo>
                    <a:pt x="1523" y="1391"/>
                    <a:pt x="1526" y="1389"/>
                    <a:pt x="1529" y="1382"/>
                  </a:cubicBezTo>
                  <a:cubicBezTo>
                    <a:pt x="1527" y="1384"/>
                    <a:pt x="1524" y="1387"/>
                    <a:pt x="1522" y="1388"/>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397" y="1567"/>
                  </a:moveTo>
                  <a:cubicBezTo>
                    <a:pt x="1398" y="1566"/>
                    <a:pt x="1400" y="1565"/>
                    <a:pt x="1401" y="1564"/>
                  </a:cubicBezTo>
                  <a:cubicBezTo>
                    <a:pt x="1399" y="1565"/>
                    <a:pt x="1398" y="1566"/>
                    <a:pt x="1397" y="1567"/>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982" y="1727"/>
                  </a:move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14" y="2167"/>
                  </a:moveTo>
                  <a:cubicBezTo>
                    <a:pt x="814" y="2171"/>
                    <a:pt x="815" y="2175"/>
                    <a:pt x="816" y="2179"/>
                  </a:cubicBezTo>
                  <a:cubicBezTo>
                    <a:pt x="815" y="2175"/>
                    <a:pt x="815" y="2171"/>
                    <a:pt x="814" y="2167"/>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755" y="1824"/>
                  </a:moveTo>
                  <a:cubicBezTo>
                    <a:pt x="755" y="1832"/>
                    <a:pt x="762" y="1831"/>
                    <a:pt x="769" y="1829"/>
                  </a:cubicBezTo>
                  <a:cubicBezTo>
                    <a:pt x="762" y="1829"/>
                    <a:pt x="757" y="1827"/>
                    <a:pt x="755" y="1824"/>
                  </a:cubicBezTo>
                  <a:close/>
                  <a:moveTo>
                    <a:pt x="728" y="2185"/>
                  </a:moveTo>
                  <a:cubicBezTo>
                    <a:pt x="734" y="2187"/>
                    <a:pt x="740" y="2188"/>
                    <a:pt x="746" y="2190"/>
                  </a:cubicBezTo>
                  <a:cubicBezTo>
                    <a:pt x="740" y="2188"/>
                    <a:pt x="734" y="2186"/>
                    <a:pt x="728" y="2185"/>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6"/>
                    <a:pt x="703" y="1556"/>
                    <a:pt x="703" y="1556"/>
                  </a:cubicBezTo>
                  <a:cubicBezTo>
                    <a:pt x="703" y="1556"/>
                    <a:pt x="703" y="1556"/>
                    <a:pt x="703" y="1556"/>
                  </a:cubicBezTo>
                  <a:cubicBezTo>
                    <a:pt x="703" y="1556"/>
                    <a:pt x="703" y="1556"/>
                    <a:pt x="703" y="1555"/>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2" y="1716"/>
                  </a:moveTo>
                  <a:cubicBezTo>
                    <a:pt x="392" y="1716"/>
                    <a:pt x="392" y="1716"/>
                    <a:pt x="392" y="1717"/>
                  </a:cubicBezTo>
                  <a:cubicBezTo>
                    <a:pt x="392" y="1716"/>
                    <a:pt x="392" y="1716"/>
                    <a:pt x="392" y="171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0" y="1779"/>
                  </a:moveTo>
                  <a:cubicBezTo>
                    <a:pt x="320" y="1779"/>
                    <a:pt x="320" y="1779"/>
                    <a:pt x="321" y="1779"/>
                  </a:cubicBezTo>
                  <a:cubicBezTo>
                    <a:pt x="321" y="1779"/>
                    <a:pt x="321" y="1779"/>
                    <a:pt x="321" y="1779"/>
                  </a:cubicBezTo>
                  <a:cubicBezTo>
                    <a:pt x="321" y="1779"/>
                    <a:pt x="320" y="1779"/>
                    <a:pt x="320" y="1779"/>
                  </a:cubicBezTo>
                  <a:close/>
                  <a:moveTo>
                    <a:pt x="1704" y="1288"/>
                  </a:moveTo>
                  <a:cubicBezTo>
                    <a:pt x="1704" y="1288"/>
                    <a:pt x="1704" y="1288"/>
                    <a:pt x="1704" y="1288"/>
                  </a:cubicBezTo>
                  <a:cubicBezTo>
                    <a:pt x="1704" y="1288"/>
                    <a:pt x="1704" y="1288"/>
                    <a:pt x="1704" y="1288"/>
                  </a:cubicBez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49"/>
                  </a:moveTo>
                  <a:cubicBezTo>
                    <a:pt x="824" y="2149"/>
                    <a:pt x="824" y="2149"/>
                    <a:pt x="824" y="2149"/>
                  </a:cubicBezTo>
                  <a:cubicBezTo>
                    <a:pt x="824" y="2149"/>
                    <a:pt x="824" y="2149"/>
                    <a:pt x="824" y="2149"/>
                  </a:cubicBezTo>
                  <a:close/>
                  <a:moveTo>
                    <a:pt x="392" y="1716"/>
                  </a:moveTo>
                  <a:cubicBezTo>
                    <a:pt x="392" y="1716"/>
                    <a:pt x="392" y="1716"/>
                    <a:pt x="392" y="1717"/>
                  </a:cubicBezTo>
                  <a:cubicBezTo>
                    <a:pt x="392" y="1716"/>
                    <a:pt x="392" y="1716"/>
                    <a:pt x="392" y="1716"/>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ubicBezTo>
                    <a:pt x="325" y="1776"/>
                    <a:pt x="325" y="1776"/>
                    <a:pt x="325" y="177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975" y="1729"/>
                  </a:moveTo>
                  <a:cubicBezTo>
                    <a:pt x="975" y="1729"/>
                    <a:pt x="975" y="1729"/>
                    <a:pt x="975" y="1729"/>
                  </a:cubicBezTo>
                  <a:cubicBezTo>
                    <a:pt x="975" y="1729"/>
                    <a:pt x="975" y="1729"/>
                    <a:pt x="975" y="1729"/>
                  </a:cubicBezTo>
                  <a:cubicBezTo>
                    <a:pt x="975" y="1729"/>
                    <a:pt x="975" y="1729"/>
                    <a:pt x="975"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071" y="545"/>
                  </a:moveTo>
                  <a:cubicBezTo>
                    <a:pt x="2070" y="547"/>
                    <a:pt x="2070" y="549"/>
                    <a:pt x="2070" y="551"/>
                  </a:cubicBezTo>
                  <a:cubicBezTo>
                    <a:pt x="2079" y="550"/>
                    <a:pt x="2079" y="527"/>
                    <a:pt x="2081" y="520"/>
                  </a:cubicBezTo>
                  <a:cubicBezTo>
                    <a:pt x="2078" y="528"/>
                    <a:pt x="2074" y="537"/>
                    <a:pt x="2071" y="545"/>
                  </a:cubicBezTo>
                  <a:close/>
                  <a:moveTo>
                    <a:pt x="1967" y="806"/>
                  </a:moveTo>
                  <a:cubicBezTo>
                    <a:pt x="1968" y="806"/>
                    <a:pt x="1969" y="804"/>
                    <a:pt x="1972" y="797"/>
                  </a:cubicBezTo>
                  <a:cubicBezTo>
                    <a:pt x="1970" y="800"/>
                    <a:pt x="1969" y="803"/>
                    <a:pt x="1967" y="806"/>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2" y="1388"/>
                  </a:moveTo>
                  <a:cubicBezTo>
                    <a:pt x="1523" y="1391"/>
                    <a:pt x="1526" y="1389"/>
                    <a:pt x="1529" y="1382"/>
                  </a:cubicBezTo>
                  <a:cubicBezTo>
                    <a:pt x="1527" y="1384"/>
                    <a:pt x="1524" y="1387"/>
                    <a:pt x="1522" y="1388"/>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397" y="1567"/>
                  </a:moveTo>
                  <a:cubicBezTo>
                    <a:pt x="1398" y="1566"/>
                    <a:pt x="1400" y="1565"/>
                    <a:pt x="1401" y="1564"/>
                  </a:cubicBezTo>
                  <a:cubicBezTo>
                    <a:pt x="1399" y="1565"/>
                    <a:pt x="1398" y="1566"/>
                    <a:pt x="1397" y="1567"/>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14" y="2167"/>
                  </a:moveTo>
                  <a:cubicBezTo>
                    <a:pt x="814" y="2171"/>
                    <a:pt x="815" y="2175"/>
                    <a:pt x="816" y="2179"/>
                  </a:cubicBezTo>
                  <a:cubicBezTo>
                    <a:pt x="815" y="2175"/>
                    <a:pt x="815" y="2171"/>
                    <a:pt x="814" y="2167"/>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755" y="1824"/>
                  </a:moveTo>
                  <a:cubicBezTo>
                    <a:pt x="755" y="1832"/>
                    <a:pt x="762" y="1831"/>
                    <a:pt x="769" y="1829"/>
                  </a:cubicBezTo>
                  <a:cubicBezTo>
                    <a:pt x="762" y="1829"/>
                    <a:pt x="757" y="1827"/>
                    <a:pt x="755" y="1824"/>
                  </a:cubicBezTo>
                  <a:close/>
                  <a:moveTo>
                    <a:pt x="728" y="2185"/>
                  </a:moveTo>
                  <a:cubicBezTo>
                    <a:pt x="734" y="2187"/>
                    <a:pt x="740" y="2188"/>
                    <a:pt x="746" y="2190"/>
                  </a:cubicBezTo>
                  <a:cubicBezTo>
                    <a:pt x="740" y="2188"/>
                    <a:pt x="734" y="2186"/>
                    <a:pt x="728" y="2185"/>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2" y="1716"/>
                  </a:moveTo>
                  <a:cubicBezTo>
                    <a:pt x="392" y="1716"/>
                    <a:pt x="392" y="1716"/>
                    <a:pt x="392" y="1717"/>
                  </a:cubicBezTo>
                  <a:cubicBezTo>
                    <a:pt x="392" y="1716"/>
                    <a:pt x="392" y="1716"/>
                    <a:pt x="392" y="171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1676" y="1306"/>
                  </a:moveTo>
                  <a:cubicBezTo>
                    <a:pt x="1676" y="1305"/>
                    <a:pt x="1675" y="1306"/>
                    <a:pt x="1674" y="1307"/>
                  </a:cubicBezTo>
                  <a:cubicBezTo>
                    <a:pt x="1668" y="1314"/>
                    <a:pt x="1661" y="1322"/>
                    <a:pt x="1655" y="1330"/>
                  </a:cubicBezTo>
                  <a:cubicBezTo>
                    <a:pt x="1666" y="1318"/>
                    <a:pt x="1676" y="1306"/>
                    <a:pt x="1687" y="1294"/>
                  </a:cubicBezTo>
                  <a:cubicBezTo>
                    <a:pt x="1673" y="1308"/>
                    <a:pt x="1677" y="1304"/>
                    <a:pt x="1676" y="1306"/>
                  </a:cubicBezTo>
                  <a:close/>
                  <a:moveTo>
                    <a:pt x="392" y="1716"/>
                  </a:moveTo>
                  <a:cubicBezTo>
                    <a:pt x="392" y="1716"/>
                    <a:pt x="392" y="1716"/>
                    <a:pt x="392" y="1717"/>
                  </a:cubicBezTo>
                  <a:cubicBezTo>
                    <a:pt x="392" y="1716"/>
                    <a:pt x="392" y="1716"/>
                    <a:pt x="392" y="171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975" y="1729"/>
                  </a:moveTo>
                  <a:cubicBezTo>
                    <a:pt x="975" y="1729"/>
                    <a:pt x="975" y="1729"/>
                    <a:pt x="975" y="1729"/>
                  </a:cubicBezTo>
                  <a:cubicBezTo>
                    <a:pt x="975" y="1729"/>
                    <a:pt x="975" y="1729"/>
                    <a:pt x="975" y="1729"/>
                  </a:cubicBezTo>
                  <a:cubicBezTo>
                    <a:pt x="975" y="1729"/>
                    <a:pt x="975" y="1729"/>
                    <a:pt x="975"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9" y="2089"/>
                  </a:moveTo>
                  <a:cubicBezTo>
                    <a:pt x="398" y="2088"/>
                    <a:pt x="398" y="2088"/>
                    <a:pt x="398" y="2088"/>
                  </a:cubicBezTo>
                  <a:cubicBezTo>
                    <a:pt x="398" y="2088"/>
                    <a:pt x="398" y="2088"/>
                    <a:pt x="398" y="2088"/>
                  </a:cubicBezTo>
                  <a:cubicBezTo>
                    <a:pt x="398" y="2088"/>
                    <a:pt x="398" y="2088"/>
                    <a:pt x="398" y="2088"/>
                  </a:cubicBezTo>
                  <a:cubicBezTo>
                    <a:pt x="395" y="2087"/>
                    <a:pt x="392" y="2087"/>
                    <a:pt x="389" y="2086"/>
                  </a:cubicBezTo>
                  <a:cubicBezTo>
                    <a:pt x="401" y="2090"/>
                    <a:pt x="413" y="2094"/>
                    <a:pt x="425" y="2099"/>
                  </a:cubicBezTo>
                  <a:cubicBezTo>
                    <a:pt x="418" y="2096"/>
                    <a:pt x="401" y="2089"/>
                    <a:pt x="399" y="2089"/>
                  </a:cubicBezTo>
                  <a:close/>
                  <a:moveTo>
                    <a:pt x="676" y="2176"/>
                  </a:moveTo>
                  <a:cubicBezTo>
                    <a:pt x="676" y="2175"/>
                    <a:pt x="676" y="2175"/>
                    <a:pt x="676" y="2174"/>
                  </a:cubicBezTo>
                  <a:cubicBezTo>
                    <a:pt x="675" y="2174"/>
                    <a:pt x="674" y="2174"/>
                    <a:pt x="673" y="2173"/>
                  </a:cubicBezTo>
                  <a:cubicBezTo>
                    <a:pt x="656" y="2161"/>
                    <a:pt x="635" y="2157"/>
                    <a:pt x="615" y="2154"/>
                  </a:cubicBezTo>
                  <a:cubicBezTo>
                    <a:pt x="614" y="2154"/>
                    <a:pt x="602" y="2150"/>
                    <a:pt x="590" y="2147"/>
                  </a:cubicBezTo>
                  <a:cubicBezTo>
                    <a:pt x="579" y="2144"/>
                    <a:pt x="568" y="2142"/>
                    <a:pt x="570" y="2143"/>
                  </a:cubicBezTo>
                  <a:cubicBezTo>
                    <a:pt x="570" y="2143"/>
                    <a:pt x="570" y="2143"/>
                    <a:pt x="570" y="2143"/>
                  </a:cubicBezTo>
                  <a:cubicBezTo>
                    <a:pt x="570" y="2143"/>
                    <a:pt x="570" y="2143"/>
                    <a:pt x="570" y="2143"/>
                  </a:cubicBezTo>
                  <a:cubicBezTo>
                    <a:pt x="570" y="2144"/>
                    <a:pt x="570" y="2144"/>
                    <a:pt x="570" y="2144"/>
                  </a:cubicBezTo>
                  <a:cubicBezTo>
                    <a:pt x="570" y="2144"/>
                    <a:pt x="570" y="2144"/>
                    <a:pt x="570" y="2144"/>
                  </a:cubicBezTo>
                  <a:cubicBezTo>
                    <a:pt x="570" y="2144"/>
                    <a:pt x="570" y="2144"/>
                    <a:pt x="571" y="2144"/>
                  </a:cubicBezTo>
                  <a:cubicBezTo>
                    <a:pt x="571" y="2144"/>
                    <a:pt x="571" y="2144"/>
                    <a:pt x="571" y="2144"/>
                  </a:cubicBezTo>
                  <a:cubicBezTo>
                    <a:pt x="571" y="2144"/>
                    <a:pt x="571" y="2144"/>
                    <a:pt x="571" y="2144"/>
                  </a:cubicBezTo>
                  <a:cubicBezTo>
                    <a:pt x="571" y="2144"/>
                    <a:pt x="571" y="2144"/>
                    <a:pt x="571" y="2144"/>
                  </a:cubicBezTo>
                  <a:cubicBezTo>
                    <a:pt x="571" y="2144"/>
                    <a:pt x="571" y="2144"/>
                    <a:pt x="571" y="2144"/>
                  </a:cubicBezTo>
                  <a:cubicBezTo>
                    <a:pt x="573" y="2145"/>
                    <a:pt x="576" y="2146"/>
                    <a:pt x="580" y="2148"/>
                  </a:cubicBezTo>
                  <a:cubicBezTo>
                    <a:pt x="580" y="2148"/>
                    <a:pt x="580" y="2148"/>
                    <a:pt x="580" y="2148"/>
                  </a:cubicBezTo>
                  <a:cubicBezTo>
                    <a:pt x="583" y="2149"/>
                    <a:pt x="585" y="2150"/>
                    <a:pt x="586" y="2151"/>
                  </a:cubicBezTo>
                  <a:cubicBezTo>
                    <a:pt x="585" y="2150"/>
                    <a:pt x="585" y="2150"/>
                    <a:pt x="584" y="2150"/>
                  </a:cubicBezTo>
                  <a:cubicBezTo>
                    <a:pt x="586" y="2151"/>
                    <a:pt x="587" y="2151"/>
                    <a:pt x="587" y="2151"/>
                  </a:cubicBezTo>
                  <a:cubicBezTo>
                    <a:pt x="587" y="2151"/>
                    <a:pt x="587" y="2151"/>
                    <a:pt x="587" y="2151"/>
                  </a:cubicBezTo>
                  <a:cubicBezTo>
                    <a:pt x="587" y="2150"/>
                    <a:pt x="582" y="2148"/>
                    <a:pt x="576" y="2146"/>
                  </a:cubicBezTo>
                  <a:cubicBezTo>
                    <a:pt x="576" y="2146"/>
                    <a:pt x="576" y="2146"/>
                    <a:pt x="575" y="2146"/>
                  </a:cubicBezTo>
                  <a:cubicBezTo>
                    <a:pt x="582" y="2148"/>
                    <a:pt x="589" y="2150"/>
                    <a:pt x="597" y="2152"/>
                  </a:cubicBezTo>
                  <a:cubicBezTo>
                    <a:pt x="598" y="2152"/>
                    <a:pt x="599" y="2152"/>
                    <a:pt x="600" y="2153"/>
                  </a:cubicBezTo>
                  <a:cubicBezTo>
                    <a:pt x="625" y="2158"/>
                    <a:pt x="654" y="2163"/>
                    <a:pt x="671" y="2173"/>
                  </a:cubicBezTo>
                  <a:cubicBezTo>
                    <a:pt x="673" y="2174"/>
                    <a:pt x="675" y="2175"/>
                    <a:pt x="676" y="2176"/>
                  </a:cubicBezTo>
                  <a:cubicBezTo>
                    <a:pt x="676" y="2176"/>
                    <a:pt x="676" y="2176"/>
                    <a:pt x="677" y="2176"/>
                  </a:cubicBezTo>
                  <a:cubicBezTo>
                    <a:pt x="676" y="2176"/>
                    <a:pt x="676" y="2176"/>
                    <a:pt x="676" y="2176"/>
                  </a:cubicBezTo>
                  <a:close/>
                  <a:moveTo>
                    <a:pt x="698" y="1576"/>
                  </a:moveTo>
                  <a:cubicBezTo>
                    <a:pt x="695" y="1571"/>
                    <a:pt x="692" y="1566"/>
                    <a:pt x="688" y="1561"/>
                  </a:cubicBezTo>
                  <a:cubicBezTo>
                    <a:pt x="694" y="1572"/>
                    <a:pt x="699" y="1583"/>
                    <a:pt x="703" y="1595"/>
                  </a:cubicBezTo>
                  <a:cubicBezTo>
                    <a:pt x="701" y="1589"/>
                    <a:pt x="700" y="1583"/>
                    <a:pt x="698" y="1576"/>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815" y="2141"/>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lose/>
                  <a:moveTo>
                    <a:pt x="813" y="2124"/>
                  </a:moveTo>
                  <a:cubicBezTo>
                    <a:pt x="813" y="2124"/>
                    <a:pt x="813" y="2125"/>
                    <a:pt x="813" y="2125"/>
                  </a:cubicBezTo>
                  <a:cubicBezTo>
                    <a:pt x="813" y="2125"/>
                    <a:pt x="813" y="2125"/>
                    <a:pt x="813" y="2125"/>
                  </a:cubicBezTo>
                  <a:cubicBezTo>
                    <a:pt x="813" y="2125"/>
                    <a:pt x="813" y="2124"/>
                    <a:pt x="813" y="2124"/>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6"/>
                    <a:pt x="814" y="2134"/>
                    <a:pt x="814" y="2132"/>
                  </a:cubicBezTo>
                  <a:cubicBezTo>
                    <a:pt x="814" y="2132"/>
                    <a:pt x="814" y="2132"/>
                    <a:pt x="814" y="2132"/>
                  </a:cubicBezTo>
                  <a:cubicBezTo>
                    <a:pt x="814" y="2131"/>
                    <a:pt x="814" y="2131"/>
                    <a:pt x="814" y="2131"/>
                  </a:cubicBezTo>
                  <a:cubicBezTo>
                    <a:pt x="814" y="2131"/>
                    <a:pt x="814" y="2131"/>
                    <a:pt x="814" y="2131"/>
                  </a:cubicBezTo>
                  <a:cubicBezTo>
                    <a:pt x="814" y="2130"/>
                    <a:pt x="814" y="2130"/>
                    <a:pt x="814" y="2129"/>
                  </a:cubicBezTo>
                  <a:cubicBezTo>
                    <a:pt x="814" y="2129"/>
                    <a:pt x="814" y="2129"/>
                    <a:pt x="814" y="2129"/>
                  </a:cubicBezTo>
                  <a:cubicBezTo>
                    <a:pt x="814" y="2129"/>
                    <a:pt x="814" y="2128"/>
                    <a:pt x="814" y="2128"/>
                  </a:cubicBezTo>
                  <a:cubicBezTo>
                    <a:pt x="814" y="2128"/>
                    <a:pt x="814" y="2128"/>
                    <a:pt x="814" y="2128"/>
                  </a:cubicBezTo>
                  <a:cubicBezTo>
                    <a:pt x="814" y="2127"/>
                    <a:pt x="814" y="2127"/>
                    <a:pt x="814" y="2127"/>
                  </a:cubicBezTo>
                  <a:cubicBezTo>
                    <a:pt x="814" y="2127"/>
                    <a:pt x="813" y="2127"/>
                    <a:pt x="813" y="2126"/>
                  </a:cubicBezTo>
                  <a:cubicBezTo>
                    <a:pt x="813" y="2126"/>
                    <a:pt x="813" y="2126"/>
                    <a:pt x="813" y="2126"/>
                  </a:cubicBezTo>
                  <a:cubicBezTo>
                    <a:pt x="813" y="2126"/>
                    <a:pt x="813" y="2125"/>
                    <a:pt x="813" y="2125"/>
                  </a:cubicBezTo>
                  <a:cubicBezTo>
                    <a:pt x="813" y="2126"/>
                    <a:pt x="813" y="2126"/>
                    <a:pt x="813" y="2127"/>
                  </a:cubicBezTo>
                  <a:cubicBezTo>
                    <a:pt x="814" y="2127"/>
                    <a:pt x="814" y="2128"/>
                    <a:pt x="814" y="2128"/>
                  </a:cubicBezTo>
                  <a:cubicBezTo>
                    <a:pt x="814" y="2128"/>
                    <a:pt x="814" y="2129"/>
                    <a:pt x="814" y="2129"/>
                  </a:cubicBezTo>
                  <a:cubicBezTo>
                    <a:pt x="814" y="2129"/>
                    <a:pt x="814" y="2130"/>
                    <a:pt x="814" y="2130"/>
                  </a:cubicBezTo>
                  <a:cubicBezTo>
                    <a:pt x="814" y="2130"/>
                    <a:pt x="814" y="2130"/>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2"/>
                  </a:cubicBezTo>
                  <a:cubicBezTo>
                    <a:pt x="814" y="2132"/>
                    <a:pt x="814" y="2132"/>
                    <a:pt x="814" y="2132"/>
                  </a:cubicBezTo>
                  <a:cubicBezTo>
                    <a:pt x="811" y="2108"/>
                    <a:pt x="806" y="2082"/>
                    <a:pt x="805" y="2058"/>
                  </a:cubicBezTo>
                  <a:cubicBezTo>
                    <a:pt x="805" y="2069"/>
                    <a:pt x="806" y="2081"/>
                    <a:pt x="808" y="2093"/>
                  </a:cubicBezTo>
                  <a:cubicBezTo>
                    <a:pt x="809" y="2097"/>
                    <a:pt x="817" y="2159"/>
                    <a:pt x="815" y="2138"/>
                  </a:cubicBezTo>
                  <a:close/>
                  <a:moveTo>
                    <a:pt x="805" y="2094"/>
                  </a:moveTo>
                  <a:cubicBezTo>
                    <a:pt x="815" y="2157"/>
                    <a:pt x="815" y="2157"/>
                    <a:pt x="815" y="2157"/>
                  </a:cubicBezTo>
                  <a:cubicBezTo>
                    <a:pt x="816" y="2153"/>
                    <a:pt x="809" y="2115"/>
                    <a:pt x="805" y="2094"/>
                  </a:cubicBezTo>
                  <a:close/>
                  <a:moveTo>
                    <a:pt x="815" y="2141"/>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6"/>
                    <a:pt x="814" y="2134"/>
                    <a:pt x="814" y="2132"/>
                  </a:cubicBezTo>
                  <a:cubicBezTo>
                    <a:pt x="814" y="2132"/>
                    <a:pt x="814" y="2132"/>
                    <a:pt x="814" y="2132"/>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2"/>
                  </a:cubicBezTo>
                  <a:cubicBezTo>
                    <a:pt x="814" y="2132"/>
                    <a:pt x="814" y="2132"/>
                    <a:pt x="814" y="2132"/>
                  </a:cubicBezTo>
                  <a:cubicBezTo>
                    <a:pt x="811" y="2108"/>
                    <a:pt x="806" y="2082"/>
                    <a:pt x="805" y="2058"/>
                  </a:cubicBezTo>
                  <a:cubicBezTo>
                    <a:pt x="805" y="2069"/>
                    <a:pt x="806" y="2081"/>
                    <a:pt x="808" y="2093"/>
                  </a:cubicBezTo>
                  <a:cubicBezTo>
                    <a:pt x="809" y="2097"/>
                    <a:pt x="817" y="2159"/>
                    <a:pt x="815" y="2138"/>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14" y="2167"/>
                  </a:moveTo>
                  <a:cubicBezTo>
                    <a:pt x="814" y="2171"/>
                    <a:pt x="815" y="2175"/>
                    <a:pt x="816" y="2179"/>
                  </a:cubicBezTo>
                  <a:cubicBezTo>
                    <a:pt x="815" y="2175"/>
                    <a:pt x="815" y="2171"/>
                    <a:pt x="814" y="2167"/>
                  </a:cubicBezTo>
                  <a:close/>
                  <a:moveTo>
                    <a:pt x="817" y="2183"/>
                  </a:moveTo>
                  <a:cubicBezTo>
                    <a:pt x="817" y="2183"/>
                    <a:pt x="817" y="2183"/>
                    <a:pt x="817" y="2183"/>
                  </a:cubicBezTo>
                  <a:cubicBezTo>
                    <a:pt x="816" y="2181"/>
                    <a:pt x="816" y="2180"/>
                    <a:pt x="816" y="2179"/>
                  </a:cubicBezTo>
                  <a:cubicBezTo>
                    <a:pt x="816" y="2182"/>
                    <a:pt x="817" y="2186"/>
                    <a:pt x="818" y="2190"/>
                  </a:cubicBezTo>
                  <a:cubicBezTo>
                    <a:pt x="817" y="2187"/>
                    <a:pt x="817" y="2185"/>
                    <a:pt x="817" y="2183"/>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05" y="2094"/>
                  </a:moveTo>
                  <a:cubicBezTo>
                    <a:pt x="815" y="2157"/>
                    <a:pt x="815" y="2157"/>
                    <a:pt x="815" y="2157"/>
                  </a:cubicBezTo>
                  <a:cubicBezTo>
                    <a:pt x="816" y="2153"/>
                    <a:pt x="809" y="2115"/>
                    <a:pt x="805" y="2094"/>
                  </a:cubicBezTo>
                  <a:close/>
                  <a:moveTo>
                    <a:pt x="814" y="2131"/>
                  </a:moveTo>
                  <a:cubicBezTo>
                    <a:pt x="814" y="2131"/>
                    <a:pt x="814" y="2131"/>
                    <a:pt x="814" y="2131"/>
                  </a:cubicBezTo>
                  <a:cubicBezTo>
                    <a:pt x="814" y="2131"/>
                    <a:pt x="814" y="2131"/>
                    <a:pt x="814" y="2131"/>
                  </a:cubicBezTo>
                  <a:cubicBezTo>
                    <a:pt x="814" y="2131"/>
                    <a:pt x="814" y="2131"/>
                    <a:pt x="814" y="2131"/>
                  </a:cubicBezTo>
                  <a:close/>
                  <a:moveTo>
                    <a:pt x="814" y="2134"/>
                  </a:moveTo>
                  <a:cubicBezTo>
                    <a:pt x="814" y="2134"/>
                    <a:pt x="814" y="2134"/>
                    <a:pt x="814" y="2134"/>
                  </a:cubicBezTo>
                  <a:cubicBezTo>
                    <a:pt x="814" y="2133"/>
                    <a:pt x="814" y="2133"/>
                    <a:pt x="814" y="2133"/>
                  </a:cubicBezTo>
                  <a:cubicBezTo>
                    <a:pt x="814" y="2133"/>
                    <a:pt x="814" y="2133"/>
                    <a:pt x="814" y="2133"/>
                  </a:cubicBezTo>
                  <a:cubicBezTo>
                    <a:pt x="814" y="2133"/>
                    <a:pt x="814" y="2133"/>
                    <a:pt x="814" y="2133"/>
                  </a:cubicBezTo>
                  <a:cubicBezTo>
                    <a:pt x="814" y="2133"/>
                    <a:pt x="814" y="2133"/>
                    <a:pt x="814" y="2132"/>
                  </a:cubicBezTo>
                  <a:cubicBezTo>
                    <a:pt x="814" y="2132"/>
                    <a:pt x="814" y="2132"/>
                    <a:pt x="814" y="2132"/>
                  </a:cubicBezTo>
                  <a:cubicBezTo>
                    <a:pt x="814" y="2132"/>
                    <a:pt x="814" y="2132"/>
                    <a:pt x="814" y="2132"/>
                  </a:cubicBezTo>
                  <a:cubicBezTo>
                    <a:pt x="814" y="2132"/>
                    <a:pt x="814" y="2133"/>
                    <a:pt x="814" y="2133"/>
                  </a:cubicBezTo>
                  <a:cubicBezTo>
                    <a:pt x="814" y="2133"/>
                    <a:pt x="814" y="2133"/>
                    <a:pt x="814" y="2133"/>
                  </a:cubicBezTo>
                  <a:cubicBezTo>
                    <a:pt x="814" y="2133"/>
                    <a:pt x="814" y="2134"/>
                    <a:pt x="814" y="2134"/>
                  </a:cubicBezTo>
                  <a:cubicBezTo>
                    <a:pt x="814" y="2134"/>
                    <a:pt x="814" y="2134"/>
                    <a:pt x="814" y="2134"/>
                  </a:cubicBezTo>
                  <a:cubicBezTo>
                    <a:pt x="814" y="2134"/>
                    <a:pt x="814" y="2134"/>
                    <a:pt x="814" y="2134"/>
                  </a:cubicBezTo>
                  <a:cubicBezTo>
                    <a:pt x="814" y="2134"/>
                    <a:pt x="814" y="2134"/>
                    <a:pt x="814" y="2134"/>
                  </a:cubicBezTo>
                  <a:close/>
                  <a:moveTo>
                    <a:pt x="814" y="2135"/>
                  </a:moveTo>
                  <a:cubicBezTo>
                    <a:pt x="814" y="2135"/>
                    <a:pt x="814" y="2135"/>
                    <a:pt x="814" y="2135"/>
                  </a:cubicBezTo>
                  <a:cubicBezTo>
                    <a:pt x="814" y="2136"/>
                    <a:pt x="815" y="2136"/>
                    <a:pt x="815" y="2136"/>
                  </a:cubicBezTo>
                  <a:cubicBezTo>
                    <a:pt x="815" y="2136"/>
                    <a:pt x="815" y="2136"/>
                    <a:pt x="815" y="2136"/>
                  </a:cubicBezTo>
                  <a:cubicBezTo>
                    <a:pt x="814" y="2136"/>
                    <a:pt x="814" y="2136"/>
                    <a:pt x="814" y="2135"/>
                  </a:cubicBezTo>
                  <a:close/>
                  <a:moveTo>
                    <a:pt x="815" y="2136"/>
                  </a:moveTo>
                  <a:cubicBezTo>
                    <a:pt x="815" y="2136"/>
                    <a:pt x="815" y="2136"/>
                    <a:pt x="815" y="2136"/>
                  </a:cubicBezTo>
                  <a:cubicBezTo>
                    <a:pt x="815" y="2136"/>
                    <a:pt x="815" y="2136"/>
                    <a:pt x="815" y="2136"/>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8"/>
                    <a:pt x="815" y="2138"/>
                    <a:pt x="815" y="2138"/>
                  </a:cubicBezTo>
                  <a:cubicBezTo>
                    <a:pt x="815" y="2138"/>
                    <a:pt x="815" y="2138"/>
                    <a:pt x="815" y="2138"/>
                  </a:cubicBezTo>
                  <a:close/>
                  <a:moveTo>
                    <a:pt x="815" y="2140"/>
                  </a:moveTo>
                  <a:cubicBezTo>
                    <a:pt x="815" y="2140"/>
                    <a:pt x="815" y="2140"/>
                    <a:pt x="815" y="2140"/>
                  </a:cubicBezTo>
                  <a:cubicBezTo>
                    <a:pt x="815" y="2140"/>
                    <a:pt x="815" y="2140"/>
                    <a:pt x="815" y="2140"/>
                  </a:cubicBezTo>
                  <a:close/>
                  <a:moveTo>
                    <a:pt x="815" y="2140"/>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lose/>
                  <a:moveTo>
                    <a:pt x="862" y="1877"/>
                  </a:moveTo>
                  <a:cubicBezTo>
                    <a:pt x="860" y="1878"/>
                    <a:pt x="857" y="1879"/>
                    <a:pt x="855" y="1880"/>
                  </a:cubicBezTo>
                  <a:cubicBezTo>
                    <a:pt x="858" y="1880"/>
                    <a:pt x="860" y="1879"/>
                    <a:pt x="862" y="1879"/>
                  </a:cubicBezTo>
                  <a:cubicBezTo>
                    <a:pt x="862" y="1879"/>
                    <a:pt x="862" y="1879"/>
                    <a:pt x="862" y="1879"/>
                  </a:cubicBezTo>
                  <a:cubicBezTo>
                    <a:pt x="862" y="1879"/>
                    <a:pt x="862" y="1879"/>
                    <a:pt x="862" y="1879"/>
                  </a:cubicBezTo>
                  <a:cubicBezTo>
                    <a:pt x="866" y="1877"/>
                    <a:pt x="869" y="1876"/>
                    <a:pt x="873" y="1875"/>
                  </a:cubicBezTo>
                  <a:cubicBezTo>
                    <a:pt x="876" y="1873"/>
                    <a:pt x="878" y="1871"/>
                    <a:pt x="880" y="1869"/>
                  </a:cubicBezTo>
                  <a:cubicBezTo>
                    <a:pt x="874" y="1871"/>
                    <a:pt x="868" y="1873"/>
                    <a:pt x="862" y="1877"/>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704" y="1288"/>
                  </a:moveTo>
                  <a:cubicBezTo>
                    <a:pt x="1704" y="1288"/>
                    <a:pt x="1704" y="1288"/>
                    <a:pt x="1704" y="1288"/>
                  </a:cubicBezTo>
                  <a:cubicBezTo>
                    <a:pt x="1704" y="1288"/>
                    <a:pt x="1704" y="1288"/>
                    <a:pt x="1704" y="1288"/>
                  </a:cubicBezTo>
                  <a:close/>
                  <a:moveTo>
                    <a:pt x="1505" y="1483"/>
                  </a:moveTo>
                  <a:cubicBezTo>
                    <a:pt x="1475" y="1491"/>
                    <a:pt x="1441" y="1529"/>
                    <a:pt x="1411" y="1563"/>
                  </a:cubicBezTo>
                  <a:cubicBezTo>
                    <a:pt x="1408" y="1566"/>
                    <a:pt x="1405" y="1570"/>
                    <a:pt x="1401" y="1574"/>
                  </a:cubicBezTo>
                  <a:cubicBezTo>
                    <a:pt x="1395" y="1578"/>
                    <a:pt x="1388" y="1583"/>
                    <a:pt x="1383" y="1588"/>
                  </a:cubicBezTo>
                  <a:cubicBezTo>
                    <a:pt x="1386" y="1586"/>
                    <a:pt x="1389" y="1583"/>
                    <a:pt x="1392" y="1581"/>
                  </a:cubicBezTo>
                  <a:cubicBezTo>
                    <a:pt x="1391" y="1582"/>
                    <a:pt x="1388" y="1585"/>
                    <a:pt x="1384" y="1589"/>
                  </a:cubicBezTo>
                  <a:cubicBezTo>
                    <a:pt x="1384" y="1590"/>
                    <a:pt x="1384" y="1590"/>
                    <a:pt x="1384" y="1590"/>
                  </a:cubicBezTo>
                  <a:cubicBezTo>
                    <a:pt x="1377" y="1595"/>
                    <a:pt x="1369" y="1600"/>
                    <a:pt x="1362" y="1606"/>
                  </a:cubicBezTo>
                  <a:cubicBezTo>
                    <a:pt x="1367" y="1603"/>
                    <a:pt x="1371" y="1601"/>
                    <a:pt x="1375" y="1599"/>
                  </a:cubicBezTo>
                  <a:cubicBezTo>
                    <a:pt x="1375" y="1599"/>
                    <a:pt x="1375" y="1599"/>
                    <a:pt x="1375" y="1600"/>
                  </a:cubicBezTo>
                  <a:cubicBezTo>
                    <a:pt x="1375" y="1600"/>
                    <a:pt x="1375" y="1600"/>
                    <a:pt x="1375" y="1599"/>
                  </a:cubicBezTo>
                  <a:cubicBezTo>
                    <a:pt x="1375" y="1600"/>
                    <a:pt x="1375" y="1600"/>
                    <a:pt x="1375" y="1599"/>
                  </a:cubicBezTo>
                  <a:cubicBezTo>
                    <a:pt x="1373" y="1602"/>
                    <a:pt x="1371" y="1604"/>
                    <a:pt x="1368" y="1606"/>
                  </a:cubicBezTo>
                  <a:cubicBezTo>
                    <a:pt x="1375" y="1601"/>
                    <a:pt x="1383" y="1593"/>
                    <a:pt x="1392" y="1584"/>
                  </a:cubicBezTo>
                  <a:cubicBezTo>
                    <a:pt x="1390" y="1585"/>
                    <a:pt x="1388" y="1587"/>
                    <a:pt x="1386" y="1588"/>
                  </a:cubicBezTo>
                  <a:cubicBezTo>
                    <a:pt x="1387" y="1587"/>
                    <a:pt x="1388" y="1586"/>
                    <a:pt x="1389" y="1585"/>
                  </a:cubicBezTo>
                  <a:cubicBezTo>
                    <a:pt x="1392" y="1582"/>
                    <a:pt x="1393" y="1581"/>
                    <a:pt x="1392" y="1581"/>
                  </a:cubicBezTo>
                  <a:cubicBezTo>
                    <a:pt x="1395" y="1579"/>
                    <a:pt x="1398" y="1577"/>
                    <a:pt x="1400" y="1575"/>
                  </a:cubicBezTo>
                  <a:cubicBezTo>
                    <a:pt x="1397" y="1578"/>
                    <a:pt x="1395" y="1581"/>
                    <a:pt x="1392" y="1584"/>
                  </a:cubicBezTo>
                  <a:cubicBezTo>
                    <a:pt x="1400" y="1577"/>
                    <a:pt x="1409" y="1571"/>
                    <a:pt x="1417" y="1564"/>
                  </a:cubicBezTo>
                  <a:cubicBezTo>
                    <a:pt x="1432" y="1554"/>
                    <a:pt x="1448" y="1544"/>
                    <a:pt x="1460" y="1530"/>
                  </a:cubicBezTo>
                  <a:cubicBezTo>
                    <a:pt x="1463" y="1527"/>
                    <a:pt x="1465" y="1524"/>
                    <a:pt x="1467" y="1521"/>
                  </a:cubicBezTo>
                  <a:cubicBezTo>
                    <a:pt x="1477" y="1507"/>
                    <a:pt x="1488" y="1489"/>
                    <a:pt x="1505" y="1483"/>
                  </a:cubicBezTo>
                  <a:cubicBezTo>
                    <a:pt x="1506" y="1483"/>
                    <a:pt x="1506" y="1483"/>
                    <a:pt x="1507" y="1483"/>
                  </a:cubicBezTo>
                  <a:cubicBezTo>
                    <a:pt x="1506" y="1483"/>
                    <a:pt x="1506" y="1483"/>
                    <a:pt x="1505" y="148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2" y="1892"/>
                    <a:pt x="852" y="1892"/>
                    <a:pt x="852" y="1892"/>
                  </a:cubicBezTo>
                  <a:cubicBezTo>
                    <a:pt x="852" y="1892"/>
                    <a:pt x="852" y="1892"/>
                    <a:pt x="851" y="1892"/>
                  </a:cubicBezTo>
                  <a:close/>
                  <a:moveTo>
                    <a:pt x="850" y="1893"/>
                  </a:moveTo>
                  <a:cubicBezTo>
                    <a:pt x="850" y="1893"/>
                    <a:pt x="851" y="1893"/>
                    <a:pt x="851" y="1893"/>
                  </a:cubicBezTo>
                  <a:cubicBezTo>
                    <a:pt x="851" y="1893"/>
                    <a:pt x="851" y="1893"/>
                    <a:pt x="851" y="1893"/>
                  </a:cubicBezTo>
                  <a:cubicBezTo>
                    <a:pt x="851" y="1893"/>
                    <a:pt x="851" y="1893"/>
                    <a:pt x="851" y="1893"/>
                  </a:cubicBezTo>
                  <a:cubicBezTo>
                    <a:pt x="851" y="1893"/>
                    <a:pt x="850" y="1893"/>
                    <a:pt x="850" y="1893"/>
                  </a:cubicBezTo>
                  <a:close/>
                  <a:moveTo>
                    <a:pt x="849" y="1893"/>
                  </a:moveTo>
                  <a:cubicBezTo>
                    <a:pt x="850" y="1893"/>
                    <a:pt x="850" y="1893"/>
                    <a:pt x="850" y="1893"/>
                  </a:cubicBezTo>
                  <a:cubicBezTo>
                    <a:pt x="850" y="1893"/>
                    <a:pt x="850" y="1893"/>
                    <a:pt x="850" y="1893"/>
                  </a:cubicBezTo>
                  <a:cubicBezTo>
                    <a:pt x="850" y="1893"/>
                    <a:pt x="850" y="1893"/>
                    <a:pt x="849" y="1893"/>
                  </a:cubicBezTo>
                  <a:close/>
                  <a:moveTo>
                    <a:pt x="856" y="1891"/>
                  </a:moveTo>
                  <a:cubicBezTo>
                    <a:pt x="856" y="1891"/>
                    <a:pt x="856" y="1891"/>
                    <a:pt x="856" y="1891"/>
                  </a:cubicBezTo>
                  <a:cubicBezTo>
                    <a:pt x="841" y="1896"/>
                    <a:pt x="823" y="1893"/>
                    <a:pt x="810" y="1903"/>
                  </a:cubicBezTo>
                  <a:cubicBezTo>
                    <a:pt x="824" y="1898"/>
                    <a:pt x="839" y="1896"/>
                    <a:pt x="854" y="1892"/>
                  </a:cubicBezTo>
                  <a:cubicBezTo>
                    <a:pt x="854" y="1892"/>
                    <a:pt x="853" y="1892"/>
                    <a:pt x="853" y="1892"/>
                  </a:cubicBezTo>
                  <a:cubicBezTo>
                    <a:pt x="853" y="1892"/>
                    <a:pt x="853" y="1892"/>
                    <a:pt x="853" y="1892"/>
                  </a:cubicBezTo>
                  <a:cubicBezTo>
                    <a:pt x="853" y="1892"/>
                    <a:pt x="853" y="1892"/>
                    <a:pt x="854" y="1892"/>
                  </a:cubicBezTo>
                  <a:cubicBezTo>
                    <a:pt x="854" y="1892"/>
                    <a:pt x="854" y="1892"/>
                    <a:pt x="854" y="1892"/>
                  </a:cubicBezTo>
                  <a:cubicBezTo>
                    <a:pt x="854" y="1892"/>
                    <a:pt x="854" y="1892"/>
                    <a:pt x="854" y="1892"/>
                  </a:cubicBezTo>
                  <a:cubicBezTo>
                    <a:pt x="854" y="1892"/>
                    <a:pt x="854" y="1891"/>
                    <a:pt x="854" y="1891"/>
                  </a:cubicBezTo>
                  <a:cubicBezTo>
                    <a:pt x="854"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6" y="1891"/>
                    <a:pt x="856" y="1891"/>
                  </a:cubicBezTo>
                  <a:cubicBezTo>
                    <a:pt x="856" y="1891"/>
                    <a:pt x="856" y="1891"/>
                    <a:pt x="856" y="1891"/>
                  </a:cubicBezTo>
                  <a:cubicBezTo>
                    <a:pt x="856" y="1891"/>
                    <a:pt x="856" y="1891"/>
                    <a:pt x="856" y="1891"/>
                  </a:cubicBezTo>
                  <a:cubicBezTo>
                    <a:pt x="856" y="1891"/>
                    <a:pt x="856" y="1891"/>
                    <a:pt x="856" y="1891"/>
                  </a:cubicBezTo>
                  <a:cubicBezTo>
                    <a:pt x="856" y="1891"/>
                    <a:pt x="856" y="1891"/>
                    <a:pt x="856" y="1891"/>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02" y="1926"/>
                  </a:moveTo>
                  <a:cubicBezTo>
                    <a:pt x="801" y="1926"/>
                    <a:pt x="801" y="1927"/>
                    <a:pt x="801" y="1928"/>
                  </a:cubicBezTo>
                  <a:cubicBezTo>
                    <a:pt x="802" y="1926"/>
                    <a:pt x="804" y="1924"/>
                    <a:pt x="806" y="1922"/>
                  </a:cubicBezTo>
                  <a:cubicBezTo>
                    <a:pt x="806" y="1922"/>
                    <a:pt x="807" y="1921"/>
                    <a:pt x="807" y="1921"/>
                  </a:cubicBezTo>
                  <a:cubicBezTo>
                    <a:pt x="818" y="1911"/>
                    <a:pt x="835" y="1904"/>
                    <a:pt x="856" y="1896"/>
                  </a:cubicBezTo>
                  <a:cubicBezTo>
                    <a:pt x="833" y="1901"/>
                    <a:pt x="812" y="1909"/>
                    <a:pt x="802" y="1926"/>
                  </a:cubicBezTo>
                  <a:close/>
                  <a:moveTo>
                    <a:pt x="797" y="2003"/>
                  </a:moveTo>
                  <a:cubicBezTo>
                    <a:pt x="798" y="2002"/>
                    <a:pt x="798" y="2002"/>
                    <a:pt x="798" y="2002"/>
                  </a:cubicBezTo>
                  <a:cubicBezTo>
                    <a:pt x="797" y="2002"/>
                    <a:pt x="797" y="2003"/>
                    <a:pt x="797" y="2003"/>
                  </a:cubicBezTo>
                  <a:close/>
                  <a:moveTo>
                    <a:pt x="799" y="2001"/>
                  </a:moveTo>
                  <a:cubicBezTo>
                    <a:pt x="799" y="2002"/>
                    <a:pt x="799" y="2002"/>
                    <a:pt x="799" y="2002"/>
                  </a:cubicBezTo>
                  <a:cubicBezTo>
                    <a:pt x="799" y="2002"/>
                    <a:pt x="799" y="2002"/>
                    <a:pt x="799" y="2002"/>
                  </a:cubicBezTo>
                  <a:cubicBezTo>
                    <a:pt x="800" y="2002"/>
                    <a:pt x="800" y="2001"/>
                    <a:pt x="799" y="2001"/>
                  </a:cubicBezTo>
                  <a:close/>
                  <a:moveTo>
                    <a:pt x="805" y="1984"/>
                  </a:moveTo>
                  <a:cubicBezTo>
                    <a:pt x="806" y="1988"/>
                    <a:pt x="807" y="1992"/>
                    <a:pt x="808" y="1995"/>
                  </a:cubicBezTo>
                  <a:cubicBezTo>
                    <a:pt x="808" y="1993"/>
                    <a:pt x="807" y="1989"/>
                    <a:pt x="805" y="1984"/>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247" y="2053"/>
                  </a:moveTo>
                  <a:cubicBezTo>
                    <a:pt x="251" y="2055"/>
                    <a:pt x="256" y="2056"/>
                    <a:pt x="260" y="2058"/>
                  </a:cubicBezTo>
                  <a:cubicBezTo>
                    <a:pt x="261" y="2058"/>
                    <a:pt x="262" y="2058"/>
                    <a:pt x="263" y="2058"/>
                  </a:cubicBezTo>
                  <a:cubicBezTo>
                    <a:pt x="258" y="2057"/>
                    <a:pt x="252" y="2055"/>
                    <a:pt x="247" y="2053"/>
                  </a:cubicBezTo>
                  <a:close/>
                  <a:moveTo>
                    <a:pt x="332" y="2081"/>
                  </a:moveTo>
                  <a:cubicBezTo>
                    <a:pt x="308" y="2074"/>
                    <a:pt x="284" y="2066"/>
                    <a:pt x="260" y="2058"/>
                  </a:cubicBezTo>
                  <a:cubicBezTo>
                    <a:pt x="256" y="2057"/>
                    <a:pt x="252" y="2057"/>
                    <a:pt x="249" y="2057"/>
                  </a:cubicBezTo>
                  <a:cubicBezTo>
                    <a:pt x="246" y="2056"/>
                    <a:pt x="244" y="2056"/>
                    <a:pt x="242" y="2055"/>
                  </a:cubicBezTo>
                  <a:cubicBezTo>
                    <a:pt x="244" y="2056"/>
                    <a:pt x="245" y="2056"/>
                    <a:pt x="247" y="2057"/>
                  </a:cubicBezTo>
                  <a:cubicBezTo>
                    <a:pt x="244" y="2056"/>
                    <a:pt x="241" y="2056"/>
                    <a:pt x="238" y="2056"/>
                  </a:cubicBezTo>
                  <a:cubicBezTo>
                    <a:pt x="266" y="2068"/>
                    <a:pt x="297" y="2082"/>
                    <a:pt x="298" y="2075"/>
                  </a:cubicBezTo>
                  <a:cubicBezTo>
                    <a:pt x="299" y="2074"/>
                    <a:pt x="298" y="2074"/>
                    <a:pt x="298" y="2073"/>
                  </a:cubicBezTo>
                  <a:cubicBezTo>
                    <a:pt x="309" y="2076"/>
                    <a:pt x="321" y="2079"/>
                    <a:pt x="332" y="2081"/>
                  </a:cubicBezTo>
                  <a:close/>
                  <a:moveTo>
                    <a:pt x="263" y="2058"/>
                  </a:moveTo>
                  <a:cubicBezTo>
                    <a:pt x="272" y="2061"/>
                    <a:pt x="281" y="2064"/>
                    <a:pt x="290" y="2066"/>
                  </a:cubicBezTo>
                  <a:cubicBezTo>
                    <a:pt x="281" y="2062"/>
                    <a:pt x="272" y="2060"/>
                    <a:pt x="263" y="2058"/>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7"/>
                  </a:moveTo>
                  <a:cubicBezTo>
                    <a:pt x="276"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4" y="1808"/>
                    <a:pt x="274" y="1808"/>
                    <a:pt x="274" y="1808"/>
                  </a:cubicBezTo>
                  <a:cubicBezTo>
                    <a:pt x="274" y="1808"/>
                    <a:pt x="274" y="1808"/>
                    <a:pt x="273" y="1808"/>
                  </a:cubicBezTo>
                  <a:cubicBezTo>
                    <a:pt x="273" y="1808"/>
                    <a:pt x="273" y="1808"/>
                    <a:pt x="273" y="1808"/>
                  </a:cubicBezTo>
                  <a:cubicBezTo>
                    <a:pt x="273" y="1809"/>
                    <a:pt x="273" y="1809"/>
                    <a:pt x="273" y="1809"/>
                  </a:cubicBezTo>
                  <a:cubicBezTo>
                    <a:pt x="273" y="1809"/>
                    <a:pt x="273" y="1809"/>
                    <a:pt x="272" y="1809"/>
                  </a:cubicBezTo>
                  <a:cubicBezTo>
                    <a:pt x="272" y="1809"/>
                    <a:pt x="272" y="1809"/>
                    <a:pt x="272" y="1809"/>
                  </a:cubicBezTo>
                  <a:cubicBezTo>
                    <a:pt x="272" y="1810"/>
                    <a:pt x="271" y="1810"/>
                    <a:pt x="271" y="1810"/>
                  </a:cubicBezTo>
                  <a:cubicBezTo>
                    <a:pt x="271" y="1810"/>
                    <a:pt x="271" y="1810"/>
                    <a:pt x="270" y="1811"/>
                  </a:cubicBezTo>
                  <a:cubicBezTo>
                    <a:pt x="270" y="1811"/>
                    <a:pt x="270" y="1811"/>
                    <a:pt x="270" y="1811"/>
                  </a:cubicBezTo>
                  <a:cubicBezTo>
                    <a:pt x="270" y="1811"/>
                    <a:pt x="269" y="1811"/>
                    <a:pt x="269" y="1811"/>
                  </a:cubicBezTo>
                  <a:cubicBezTo>
                    <a:pt x="271" y="1811"/>
                    <a:pt x="282" y="1803"/>
                    <a:pt x="276" y="1807"/>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320" y="1779"/>
                  </a:moveTo>
                  <a:cubicBezTo>
                    <a:pt x="320" y="1779"/>
                    <a:pt x="320" y="1779"/>
                    <a:pt x="321" y="1779"/>
                  </a:cubicBezTo>
                  <a:cubicBezTo>
                    <a:pt x="321" y="1779"/>
                    <a:pt x="321" y="1779"/>
                    <a:pt x="321" y="1779"/>
                  </a:cubicBezTo>
                  <a:cubicBezTo>
                    <a:pt x="321" y="1779"/>
                    <a:pt x="320" y="1779"/>
                    <a:pt x="320" y="1779"/>
                  </a:cubicBezTo>
                  <a:close/>
                  <a:moveTo>
                    <a:pt x="1335" y="1507"/>
                  </a:moveTo>
                  <a:cubicBezTo>
                    <a:pt x="1333" y="1509"/>
                    <a:pt x="1331" y="1511"/>
                    <a:pt x="1329" y="1512"/>
                  </a:cubicBezTo>
                  <a:cubicBezTo>
                    <a:pt x="1328" y="1512"/>
                    <a:pt x="1327" y="1512"/>
                    <a:pt x="1325" y="1513"/>
                  </a:cubicBezTo>
                  <a:cubicBezTo>
                    <a:pt x="1327" y="1510"/>
                    <a:pt x="1328" y="1507"/>
                    <a:pt x="1319" y="1516"/>
                  </a:cubicBezTo>
                  <a:cubicBezTo>
                    <a:pt x="1320" y="1516"/>
                    <a:pt x="1320" y="1516"/>
                    <a:pt x="1321" y="1516"/>
                  </a:cubicBezTo>
                  <a:cubicBezTo>
                    <a:pt x="1322" y="1515"/>
                    <a:pt x="1323" y="1515"/>
                    <a:pt x="1324" y="1515"/>
                  </a:cubicBezTo>
                  <a:cubicBezTo>
                    <a:pt x="1324" y="1516"/>
                    <a:pt x="1325" y="1516"/>
                    <a:pt x="1327" y="1514"/>
                  </a:cubicBezTo>
                  <a:cubicBezTo>
                    <a:pt x="1331" y="1513"/>
                    <a:pt x="1331" y="1513"/>
                    <a:pt x="1331" y="1513"/>
                  </a:cubicBezTo>
                  <a:cubicBezTo>
                    <a:pt x="1331" y="1512"/>
                    <a:pt x="1331" y="1512"/>
                    <a:pt x="1331" y="1512"/>
                  </a:cubicBezTo>
                  <a:cubicBezTo>
                    <a:pt x="1345" y="1505"/>
                    <a:pt x="1357" y="1490"/>
                    <a:pt x="1370" y="1478"/>
                  </a:cubicBezTo>
                  <a:cubicBezTo>
                    <a:pt x="1358" y="1487"/>
                    <a:pt x="1346" y="1496"/>
                    <a:pt x="1335" y="1507"/>
                  </a:cubicBezTo>
                  <a:close/>
                  <a:moveTo>
                    <a:pt x="1370" y="1478"/>
                  </a:moveTo>
                  <a:cubicBezTo>
                    <a:pt x="1376" y="1473"/>
                    <a:pt x="1383" y="1468"/>
                    <a:pt x="1390" y="1463"/>
                  </a:cubicBezTo>
                  <a:cubicBezTo>
                    <a:pt x="1383" y="1466"/>
                    <a:pt x="1376" y="1472"/>
                    <a:pt x="1370" y="1478"/>
                  </a:cubicBezTo>
                  <a:close/>
                  <a:moveTo>
                    <a:pt x="1722" y="1141"/>
                  </a:moveTo>
                  <a:cubicBezTo>
                    <a:pt x="1734" y="1127"/>
                    <a:pt x="1746" y="1112"/>
                    <a:pt x="1758" y="1097"/>
                  </a:cubicBezTo>
                  <a:cubicBezTo>
                    <a:pt x="1758" y="1097"/>
                    <a:pt x="1758" y="1097"/>
                    <a:pt x="1759" y="1096"/>
                  </a:cubicBezTo>
                  <a:cubicBezTo>
                    <a:pt x="1759" y="1096"/>
                    <a:pt x="1759" y="1096"/>
                    <a:pt x="1759" y="1096"/>
                  </a:cubicBezTo>
                  <a:cubicBezTo>
                    <a:pt x="1759" y="1096"/>
                    <a:pt x="1759" y="1096"/>
                    <a:pt x="1759" y="1096"/>
                  </a:cubicBezTo>
                  <a:cubicBezTo>
                    <a:pt x="1759" y="1096"/>
                    <a:pt x="1759" y="1096"/>
                    <a:pt x="1759" y="1096"/>
                  </a:cubicBezTo>
                  <a:cubicBezTo>
                    <a:pt x="1759" y="1096"/>
                    <a:pt x="1759" y="1095"/>
                    <a:pt x="1760" y="1095"/>
                  </a:cubicBezTo>
                  <a:cubicBezTo>
                    <a:pt x="1760" y="1095"/>
                    <a:pt x="1760" y="1095"/>
                    <a:pt x="1760" y="1095"/>
                  </a:cubicBezTo>
                  <a:cubicBezTo>
                    <a:pt x="1760" y="1094"/>
                    <a:pt x="1760" y="1094"/>
                    <a:pt x="1760" y="1094"/>
                  </a:cubicBezTo>
                  <a:cubicBezTo>
                    <a:pt x="1761" y="1093"/>
                    <a:pt x="1761" y="1092"/>
                    <a:pt x="1762" y="1091"/>
                  </a:cubicBezTo>
                  <a:cubicBezTo>
                    <a:pt x="1763" y="1089"/>
                    <a:pt x="1764" y="1087"/>
                    <a:pt x="1766" y="1085"/>
                  </a:cubicBezTo>
                  <a:cubicBezTo>
                    <a:pt x="1750" y="1103"/>
                    <a:pt x="1731" y="1118"/>
                    <a:pt x="1722" y="1141"/>
                  </a:cubicBezTo>
                  <a:close/>
                  <a:moveTo>
                    <a:pt x="1968" y="741"/>
                  </a:moveTo>
                  <a:cubicBezTo>
                    <a:pt x="1973" y="738"/>
                    <a:pt x="1989" y="721"/>
                    <a:pt x="1983" y="727"/>
                  </a:cubicBezTo>
                  <a:cubicBezTo>
                    <a:pt x="1983" y="727"/>
                    <a:pt x="1983" y="726"/>
                    <a:pt x="1983" y="726"/>
                  </a:cubicBezTo>
                  <a:cubicBezTo>
                    <a:pt x="1983" y="726"/>
                    <a:pt x="1983" y="726"/>
                    <a:pt x="1983" y="726"/>
                  </a:cubicBezTo>
                  <a:cubicBezTo>
                    <a:pt x="1983" y="726"/>
                    <a:pt x="1984" y="726"/>
                    <a:pt x="1984" y="726"/>
                  </a:cubicBezTo>
                  <a:cubicBezTo>
                    <a:pt x="1984" y="725"/>
                    <a:pt x="1984" y="725"/>
                    <a:pt x="1984" y="725"/>
                  </a:cubicBezTo>
                  <a:cubicBezTo>
                    <a:pt x="1984" y="725"/>
                    <a:pt x="1984" y="725"/>
                    <a:pt x="1984" y="725"/>
                  </a:cubicBezTo>
                  <a:cubicBezTo>
                    <a:pt x="1984" y="725"/>
                    <a:pt x="1984" y="725"/>
                    <a:pt x="1984" y="725"/>
                  </a:cubicBezTo>
                  <a:cubicBezTo>
                    <a:pt x="1984" y="724"/>
                    <a:pt x="1984" y="724"/>
                    <a:pt x="1984" y="724"/>
                  </a:cubicBezTo>
                  <a:cubicBezTo>
                    <a:pt x="1984" y="724"/>
                    <a:pt x="1984" y="724"/>
                    <a:pt x="1984" y="724"/>
                  </a:cubicBezTo>
                  <a:cubicBezTo>
                    <a:pt x="1987" y="719"/>
                    <a:pt x="1989" y="714"/>
                    <a:pt x="1992" y="709"/>
                  </a:cubicBezTo>
                  <a:cubicBezTo>
                    <a:pt x="1988" y="714"/>
                    <a:pt x="1971" y="738"/>
                    <a:pt x="1968" y="741"/>
                  </a:cubicBezTo>
                  <a:close/>
                  <a:moveTo>
                    <a:pt x="1992" y="708"/>
                  </a:moveTo>
                  <a:cubicBezTo>
                    <a:pt x="1992" y="708"/>
                    <a:pt x="1992" y="709"/>
                    <a:pt x="1992" y="709"/>
                  </a:cubicBezTo>
                  <a:cubicBezTo>
                    <a:pt x="1992" y="708"/>
                    <a:pt x="1992" y="708"/>
                    <a:pt x="1992" y="708"/>
                  </a:cubicBezTo>
                  <a:cubicBezTo>
                    <a:pt x="1992" y="708"/>
                    <a:pt x="1992" y="708"/>
                    <a:pt x="1992" y="708"/>
                  </a:cubicBezTo>
                  <a:close/>
                  <a:moveTo>
                    <a:pt x="1945" y="787"/>
                  </a:moveTo>
                  <a:cubicBezTo>
                    <a:pt x="1952" y="775"/>
                    <a:pt x="1959" y="763"/>
                    <a:pt x="1966" y="751"/>
                  </a:cubicBezTo>
                  <a:cubicBezTo>
                    <a:pt x="1970" y="738"/>
                    <a:pt x="1950" y="778"/>
                    <a:pt x="1945" y="787"/>
                  </a:cubicBezTo>
                  <a:close/>
                  <a:moveTo>
                    <a:pt x="2091" y="390"/>
                  </a:moveTo>
                  <a:cubicBezTo>
                    <a:pt x="2091" y="391"/>
                    <a:pt x="2091" y="391"/>
                    <a:pt x="2091" y="391"/>
                  </a:cubicBezTo>
                  <a:cubicBezTo>
                    <a:pt x="2091" y="392"/>
                    <a:pt x="2091" y="392"/>
                    <a:pt x="2091" y="392"/>
                  </a:cubicBezTo>
                  <a:cubicBezTo>
                    <a:pt x="2089" y="400"/>
                    <a:pt x="2087" y="408"/>
                    <a:pt x="2085" y="417"/>
                  </a:cubicBezTo>
                  <a:cubicBezTo>
                    <a:pt x="2091" y="407"/>
                    <a:pt x="2091" y="391"/>
                    <a:pt x="2091" y="390"/>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65" y="506"/>
                  </a:moveTo>
                  <a:cubicBezTo>
                    <a:pt x="2069" y="499"/>
                    <a:pt x="2071" y="491"/>
                    <a:pt x="2072" y="483"/>
                  </a:cubicBezTo>
                  <a:cubicBezTo>
                    <a:pt x="2070" y="491"/>
                    <a:pt x="2067" y="498"/>
                    <a:pt x="2065" y="50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86" y="434"/>
                  </a:moveTo>
                  <a:cubicBezTo>
                    <a:pt x="2087" y="430"/>
                    <a:pt x="2089" y="425"/>
                    <a:pt x="2090" y="421"/>
                  </a:cubicBezTo>
                  <a:cubicBezTo>
                    <a:pt x="2087" y="425"/>
                    <a:pt x="2084" y="430"/>
                    <a:pt x="2081" y="435"/>
                  </a:cubicBezTo>
                  <a:cubicBezTo>
                    <a:pt x="2080" y="437"/>
                    <a:pt x="2079" y="439"/>
                    <a:pt x="2078" y="441"/>
                  </a:cubicBezTo>
                  <a:cubicBezTo>
                    <a:pt x="2078" y="441"/>
                    <a:pt x="2078" y="441"/>
                    <a:pt x="2078" y="441"/>
                  </a:cubicBezTo>
                  <a:cubicBezTo>
                    <a:pt x="2077" y="442"/>
                    <a:pt x="2077" y="442"/>
                    <a:pt x="2078" y="442"/>
                  </a:cubicBezTo>
                  <a:cubicBezTo>
                    <a:pt x="2078" y="442"/>
                    <a:pt x="2078" y="442"/>
                    <a:pt x="2078" y="442"/>
                  </a:cubicBezTo>
                  <a:cubicBezTo>
                    <a:pt x="2078" y="442"/>
                    <a:pt x="2078" y="442"/>
                    <a:pt x="2077" y="442"/>
                  </a:cubicBezTo>
                  <a:cubicBezTo>
                    <a:pt x="2078" y="442"/>
                    <a:pt x="2078" y="442"/>
                    <a:pt x="2078" y="442"/>
                  </a:cubicBezTo>
                  <a:cubicBezTo>
                    <a:pt x="2079" y="441"/>
                    <a:pt x="2080" y="441"/>
                    <a:pt x="2080" y="440"/>
                  </a:cubicBezTo>
                  <a:cubicBezTo>
                    <a:pt x="2075" y="450"/>
                    <a:pt x="2074" y="461"/>
                    <a:pt x="2073" y="472"/>
                  </a:cubicBezTo>
                  <a:cubicBezTo>
                    <a:pt x="2077" y="460"/>
                    <a:pt x="2081" y="448"/>
                    <a:pt x="2085" y="436"/>
                  </a:cubicBezTo>
                  <a:cubicBezTo>
                    <a:pt x="2085" y="436"/>
                    <a:pt x="2085" y="436"/>
                    <a:pt x="2085" y="436"/>
                  </a:cubicBezTo>
                  <a:cubicBezTo>
                    <a:pt x="2095" y="428"/>
                    <a:pt x="2091" y="431"/>
                    <a:pt x="2086" y="434"/>
                  </a:cubicBezTo>
                  <a:close/>
                  <a:moveTo>
                    <a:pt x="2072" y="479"/>
                  </a:moveTo>
                  <a:cubicBezTo>
                    <a:pt x="2072" y="480"/>
                    <a:pt x="2072" y="481"/>
                    <a:pt x="2072" y="483"/>
                  </a:cubicBezTo>
                  <a:cubicBezTo>
                    <a:pt x="2073" y="477"/>
                    <a:pt x="2075" y="471"/>
                    <a:pt x="2076" y="466"/>
                  </a:cubicBez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897" y="1757"/>
                  </a:moveTo>
                  <a:cubicBezTo>
                    <a:pt x="888" y="1760"/>
                    <a:pt x="877" y="1764"/>
                    <a:pt x="869" y="1768"/>
                  </a:cubicBezTo>
                  <a:cubicBezTo>
                    <a:pt x="863" y="1770"/>
                    <a:pt x="858" y="1772"/>
                    <a:pt x="857" y="1772"/>
                  </a:cubicBezTo>
                  <a:cubicBezTo>
                    <a:pt x="857" y="1772"/>
                    <a:pt x="857" y="1773"/>
                    <a:pt x="857" y="1773"/>
                  </a:cubicBezTo>
                  <a:cubicBezTo>
                    <a:pt x="856" y="1773"/>
                    <a:pt x="856" y="1773"/>
                    <a:pt x="856" y="1773"/>
                  </a:cubicBezTo>
                  <a:cubicBezTo>
                    <a:pt x="856" y="1773"/>
                    <a:pt x="856" y="1773"/>
                    <a:pt x="856" y="1773"/>
                  </a:cubicBezTo>
                  <a:cubicBezTo>
                    <a:pt x="856" y="1773"/>
                    <a:pt x="856" y="1773"/>
                    <a:pt x="856" y="1773"/>
                  </a:cubicBezTo>
                  <a:cubicBezTo>
                    <a:pt x="856" y="1773"/>
                    <a:pt x="856" y="1773"/>
                    <a:pt x="856"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4" y="1773"/>
                    <a:pt x="854" y="1773"/>
                    <a:pt x="854" y="1773"/>
                  </a:cubicBezTo>
                  <a:cubicBezTo>
                    <a:pt x="854" y="1773"/>
                    <a:pt x="854" y="1773"/>
                    <a:pt x="854" y="1773"/>
                  </a:cubicBezTo>
                  <a:cubicBezTo>
                    <a:pt x="854" y="1773"/>
                    <a:pt x="854" y="1774"/>
                    <a:pt x="854" y="1774"/>
                  </a:cubicBezTo>
                  <a:cubicBezTo>
                    <a:pt x="854" y="1774"/>
                    <a:pt x="854" y="1774"/>
                    <a:pt x="854" y="1774"/>
                  </a:cubicBezTo>
                  <a:cubicBezTo>
                    <a:pt x="854" y="1774"/>
                    <a:pt x="854" y="1774"/>
                    <a:pt x="854"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2" y="1774"/>
                  </a:cubicBezTo>
                  <a:cubicBezTo>
                    <a:pt x="852" y="1774"/>
                    <a:pt x="852" y="1774"/>
                    <a:pt x="852" y="1774"/>
                  </a:cubicBezTo>
                  <a:cubicBezTo>
                    <a:pt x="853" y="1774"/>
                    <a:pt x="855" y="1774"/>
                    <a:pt x="856" y="1773"/>
                  </a:cubicBezTo>
                  <a:cubicBezTo>
                    <a:pt x="856" y="1773"/>
                    <a:pt x="856" y="1773"/>
                    <a:pt x="857" y="1773"/>
                  </a:cubicBezTo>
                  <a:cubicBezTo>
                    <a:pt x="857" y="1773"/>
                    <a:pt x="857" y="1773"/>
                    <a:pt x="857" y="1773"/>
                  </a:cubicBezTo>
                  <a:cubicBezTo>
                    <a:pt x="858" y="1773"/>
                    <a:pt x="858" y="1773"/>
                    <a:pt x="858" y="1773"/>
                  </a:cubicBezTo>
                  <a:cubicBezTo>
                    <a:pt x="858" y="1773"/>
                    <a:pt x="859" y="1773"/>
                    <a:pt x="859" y="1772"/>
                  </a:cubicBezTo>
                  <a:cubicBezTo>
                    <a:pt x="859" y="1772"/>
                    <a:pt x="860" y="1772"/>
                    <a:pt x="860" y="1772"/>
                  </a:cubicBezTo>
                  <a:cubicBezTo>
                    <a:pt x="860" y="1772"/>
                    <a:pt x="860" y="1772"/>
                    <a:pt x="860" y="1772"/>
                  </a:cubicBezTo>
                  <a:cubicBezTo>
                    <a:pt x="861" y="1772"/>
                    <a:pt x="861" y="1772"/>
                    <a:pt x="861" y="1772"/>
                  </a:cubicBezTo>
                  <a:cubicBezTo>
                    <a:pt x="861" y="1772"/>
                    <a:pt x="861" y="1772"/>
                    <a:pt x="862" y="1772"/>
                  </a:cubicBezTo>
                  <a:cubicBezTo>
                    <a:pt x="862" y="1771"/>
                    <a:pt x="863" y="1771"/>
                    <a:pt x="864" y="1771"/>
                  </a:cubicBezTo>
                  <a:cubicBezTo>
                    <a:pt x="864" y="1771"/>
                    <a:pt x="864" y="1771"/>
                    <a:pt x="864" y="1771"/>
                  </a:cubicBezTo>
                  <a:cubicBezTo>
                    <a:pt x="866" y="1770"/>
                    <a:pt x="867" y="1770"/>
                    <a:pt x="868" y="1770"/>
                  </a:cubicBezTo>
                  <a:cubicBezTo>
                    <a:pt x="868" y="1770"/>
                    <a:pt x="868" y="1770"/>
                    <a:pt x="868" y="1770"/>
                  </a:cubicBezTo>
                  <a:cubicBezTo>
                    <a:pt x="868" y="1769"/>
                    <a:pt x="868" y="1769"/>
                    <a:pt x="868" y="1769"/>
                  </a:cubicBezTo>
                  <a:cubicBezTo>
                    <a:pt x="869" y="1769"/>
                    <a:pt x="869" y="1769"/>
                    <a:pt x="869" y="1769"/>
                  </a:cubicBezTo>
                  <a:cubicBezTo>
                    <a:pt x="879" y="1766"/>
                    <a:pt x="888" y="1762"/>
                    <a:pt x="897" y="1758"/>
                  </a:cubicBezTo>
                  <a:cubicBezTo>
                    <a:pt x="905" y="1755"/>
                    <a:pt x="912" y="1752"/>
                    <a:pt x="919" y="1748"/>
                  </a:cubicBezTo>
                  <a:cubicBezTo>
                    <a:pt x="916" y="1750"/>
                    <a:pt x="907" y="1753"/>
                    <a:pt x="897" y="1757"/>
                  </a:cubicBezTo>
                  <a:close/>
                  <a:moveTo>
                    <a:pt x="1257" y="1568"/>
                  </a:moveTo>
                  <a:cubicBezTo>
                    <a:pt x="1258" y="1567"/>
                    <a:pt x="1258" y="1567"/>
                    <a:pt x="1259" y="1566"/>
                  </a:cubicBezTo>
                  <a:cubicBezTo>
                    <a:pt x="1258" y="1567"/>
                    <a:pt x="1257" y="1567"/>
                    <a:pt x="1257" y="1568"/>
                  </a:cubicBezTo>
                  <a:close/>
                  <a:moveTo>
                    <a:pt x="1277" y="1560"/>
                  </a:moveTo>
                  <a:cubicBezTo>
                    <a:pt x="1273" y="1562"/>
                    <a:pt x="1269" y="1564"/>
                    <a:pt x="1265" y="1567"/>
                  </a:cubicBezTo>
                  <a:cubicBezTo>
                    <a:pt x="1279" y="1561"/>
                    <a:pt x="1280" y="1559"/>
                    <a:pt x="1277" y="1560"/>
                  </a:cubicBezTo>
                  <a:close/>
                  <a:moveTo>
                    <a:pt x="1285" y="1556"/>
                  </a:moveTo>
                  <a:cubicBezTo>
                    <a:pt x="1302" y="1551"/>
                    <a:pt x="1312" y="1533"/>
                    <a:pt x="1328" y="1524"/>
                  </a:cubicBezTo>
                  <a:cubicBezTo>
                    <a:pt x="1299" y="1524"/>
                    <a:pt x="1281" y="1551"/>
                    <a:pt x="1259" y="1566"/>
                  </a:cubicBezTo>
                  <a:cubicBezTo>
                    <a:pt x="1264" y="1564"/>
                    <a:pt x="1272" y="1561"/>
                    <a:pt x="1276" y="1560"/>
                  </a:cubicBezTo>
                  <a:cubicBezTo>
                    <a:pt x="1276" y="1560"/>
                    <a:pt x="1276" y="1560"/>
                    <a:pt x="1276" y="1560"/>
                  </a:cubicBezTo>
                  <a:cubicBezTo>
                    <a:pt x="1276" y="1560"/>
                    <a:pt x="1276" y="1560"/>
                    <a:pt x="1276" y="1560"/>
                  </a:cubicBezTo>
                  <a:cubicBezTo>
                    <a:pt x="1276" y="1560"/>
                    <a:pt x="1276" y="1560"/>
                    <a:pt x="1276" y="1560"/>
                  </a:cubicBezTo>
                  <a:cubicBezTo>
                    <a:pt x="1276" y="1560"/>
                    <a:pt x="1276" y="1560"/>
                    <a:pt x="1277" y="1560"/>
                  </a:cubicBezTo>
                  <a:cubicBezTo>
                    <a:pt x="1278" y="1559"/>
                    <a:pt x="1279" y="1558"/>
                    <a:pt x="1280" y="1557"/>
                  </a:cubicBezTo>
                  <a:cubicBezTo>
                    <a:pt x="1281" y="1557"/>
                    <a:pt x="1281" y="1557"/>
                    <a:pt x="1281" y="1557"/>
                  </a:cubicBezTo>
                  <a:cubicBezTo>
                    <a:pt x="1281" y="1557"/>
                    <a:pt x="1281" y="1557"/>
                    <a:pt x="1282" y="1557"/>
                  </a:cubicBezTo>
                  <a:cubicBezTo>
                    <a:pt x="1282" y="1557"/>
                    <a:pt x="1283" y="1557"/>
                    <a:pt x="1283" y="1557"/>
                  </a:cubicBezTo>
                  <a:cubicBezTo>
                    <a:pt x="1283" y="1557"/>
                    <a:pt x="1283" y="1557"/>
                    <a:pt x="1283" y="1557"/>
                  </a:cubicBezTo>
                  <a:cubicBezTo>
                    <a:pt x="1283" y="1557"/>
                    <a:pt x="1283" y="1557"/>
                    <a:pt x="1283" y="1557"/>
                  </a:cubicBezTo>
                  <a:cubicBezTo>
                    <a:pt x="1283" y="1557"/>
                    <a:pt x="1284" y="1557"/>
                    <a:pt x="1284" y="1557"/>
                  </a:cubicBezTo>
                  <a:cubicBezTo>
                    <a:pt x="1284" y="1557"/>
                    <a:pt x="1285" y="1557"/>
                    <a:pt x="1285" y="1557"/>
                  </a:cubicBezTo>
                  <a:cubicBezTo>
                    <a:pt x="1285" y="1557"/>
                    <a:pt x="1285" y="1557"/>
                    <a:pt x="1285" y="1557"/>
                  </a:cubicBezTo>
                  <a:cubicBezTo>
                    <a:pt x="1285" y="1557"/>
                    <a:pt x="1285" y="1557"/>
                    <a:pt x="1285" y="1557"/>
                  </a:cubicBezTo>
                  <a:cubicBezTo>
                    <a:pt x="1293" y="1556"/>
                    <a:pt x="1289" y="1556"/>
                    <a:pt x="1285" y="1556"/>
                  </a:cubicBezTo>
                  <a:close/>
                  <a:moveTo>
                    <a:pt x="1899" y="915"/>
                  </a:moveTo>
                  <a:cubicBezTo>
                    <a:pt x="1899" y="915"/>
                    <a:pt x="1899" y="915"/>
                    <a:pt x="1899" y="915"/>
                  </a:cubicBezTo>
                  <a:cubicBezTo>
                    <a:pt x="1899" y="915"/>
                    <a:pt x="1899" y="915"/>
                    <a:pt x="1899" y="916"/>
                  </a:cubicBezTo>
                  <a:cubicBezTo>
                    <a:pt x="1900" y="915"/>
                    <a:pt x="1900" y="914"/>
                    <a:pt x="1900" y="914"/>
                  </a:cubicBezTo>
                  <a:cubicBezTo>
                    <a:pt x="1900" y="914"/>
                    <a:pt x="1900" y="914"/>
                    <a:pt x="1899" y="915"/>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9" y="1687"/>
                  </a:moveTo>
                  <a:cubicBezTo>
                    <a:pt x="1059" y="1687"/>
                    <a:pt x="1059" y="1687"/>
                    <a:pt x="1059" y="1687"/>
                  </a:cubicBezTo>
                  <a:cubicBezTo>
                    <a:pt x="1059" y="1687"/>
                    <a:pt x="1059" y="1687"/>
                    <a:pt x="1059" y="1687"/>
                  </a:cubicBezTo>
                  <a:cubicBezTo>
                    <a:pt x="1059" y="1687"/>
                    <a:pt x="1059" y="1687"/>
                    <a:pt x="1059" y="1687"/>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899" y="915"/>
                  </a:moveTo>
                  <a:cubicBezTo>
                    <a:pt x="1899" y="915"/>
                    <a:pt x="1899" y="915"/>
                    <a:pt x="1899" y="915"/>
                  </a:cubicBezTo>
                  <a:cubicBezTo>
                    <a:pt x="1899" y="915"/>
                    <a:pt x="1899" y="915"/>
                    <a:pt x="1899" y="916"/>
                  </a:cubicBezTo>
                  <a:cubicBezTo>
                    <a:pt x="1900" y="915"/>
                    <a:pt x="1900" y="914"/>
                    <a:pt x="1900" y="914"/>
                  </a:cubicBezTo>
                  <a:cubicBezTo>
                    <a:pt x="1900" y="914"/>
                    <a:pt x="1900" y="914"/>
                    <a:pt x="1899" y="915"/>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734">
              <a:extLst>
                <a:ext uri="{FF2B5EF4-FFF2-40B4-BE49-F238E27FC236}">
                  <a16:creationId xmlns:a16="http://schemas.microsoft.com/office/drawing/2014/main" id="{B142D77F-392C-4DA5-892C-B514B634C85A}"/>
                </a:ext>
              </a:extLst>
            </p:cNvPr>
            <p:cNvSpPr>
              <a:spLocks/>
            </p:cNvSpPr>
            <p:nvPr userDrawn="1"/>
          </p:nvSpPr>
          <p:spPr bwMode="auto">
            <a:xfrm>
              <a:off x="4075" y="1199"/>
              <a:ext cx="19" cy="35"/>
            </a:xfrm>
            <a:custGeom>
              <a:avLst/>
              <a:gdLst>
                <a:gd name="T0" fmla="*/ 0 w 13"/>
                <a:gd name="T1" fmla="*/ 24 h 24"/>
                <a:gd name="T2" fmla="*/ 13 w 13"/>
                <a:gd name="T3" fmla="*/ 0 h 24"/>
                <a:gd name="T4" fmla="*/ 0 w 13"/>
                <a:gd name="T5" fmla="*/ 24 h 24"/>
              </a:gdLst>
              <a:ahLst/>
              <a:cxnLst>
                <a:cxn ang="0">
                  <a:pos x="T0" y="T1"/>
                </a:cxn>
                <a:cxn ang="0">
                  <a:pos x="T2" y="T3"/>
                </a:cxn>
                <a:cxn ang="0">
                  <a:pos x="T4" y="T5"/>
                </a:cxn>
              </a:cxnLst>
              <a:rect l="0" t="0" r="r" b="b"/>
              <a:pathLst>
                <a:path w="13" h="24">
                  <a:moveTo>
                    <a:pt x="0" y="24"/>
                  </a:moveTo>
                  <a:cubicBezTo>
                    <a:pt x="6" y="13"/>
                    <a:pt x="10" y="6"/>
                    <a:pt x="13" y="0"/>
                  </a:cubicBezTo>
                  <a:cubicBezTo>
                    <a:pt x="9" y="8"/>
                    <a:pt x="5" y="16"/>
                    <a:pt x="0" y="24"/>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735">
              <a:extLst>
                <a:ext uri="{FF2B5EF4-FFF2-40B4-BE49-F238E27FC236}">
                  <a16:creationId xmlns:a16="http://schemas.microsoft.com/office/drawing/2014/main" id="{8F050F72-E04F-4CBD-8510-291C91E08C09}"/>
                </a:ext>
              </a:extLst>
            </p:cNvPr>
            <p:cNvSpPr>
              <a:spLocks/>
            </p:cNvSpPr>
            <p:nvPr userDrawn="1"/>
          </p:nvSpPr>
          <p:spPr bwMode="auto">
            <a:xfrm>
              <a:off x="1625" y="2647"/>
              <a:ext cx="13" cy="11"/>
            </a:xfrm>
            <a:custGeom>
              <a:avLst/>
              <a:gdLst>
                <a:gd name="T0" fmla="*/ 9 w 9"/>
                <a:gd name="T1" fmla="*/ 0 h 7"/>
                <a:gd name="T2" fmla="*/ 0 w 9"/>
                <a:gd name="T3" fmla="*/ 7 h 7"/>
                <a:gd name="T4" fmla="*/ 9 w 9"/>
                <a:gd name="T5" fmla="*/ 0 h 7"/>
              </a:gdLst>
              <a:ahLst/>
              <a:cxnLst>
                <a:cxn ang="0">
                  <a:pos x="T0" y="T1"/>
                </a:cxn>
                <a:cxn ang="0">
                  <a:pos x="T2" y="T3"/>
                </a:cxn>
                <a:cxn ang="0">
                  <a:pos x="T4" y="T5"/>
                </a:cxn>
              </a:cxnLst>
              <a:rect l="0" t="0" r="r" b="b"/>
              <a:pathLst>
                <a:path w="9" h="7">
                  <a:moveTo>
                    <a:pt x="9" y="0"/>
                  </a:moveTo>
                  <a:cubicBezTo>
                    <a:pt x="9" y="1"/>
                    <a:pt x="5" y="4"/>
                    <a:pt x="0" y="7"/>
                  </a:cubicBezTo>
                  <a:cubicBezTo>
                    <a:pt x="1" y="7"/>
                    <a:pt x="3" y="5"/>
                    <a:pt x="9"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736">
              <a:extLst>
                <a:ext uri="{FF2B5EF4-FFF2-40B4-BE49-F238E27FC236}">
                  <a16:creationId xmlns:a16="http://schemas.microsoft.com/office/drawing/2014/main" id="{86C59B09-7647-4457-BFD2-6DECDA729395}"/>
                </a:ext>
              </a:extLst>
            </p:cNvPr>
            <p:cNvSpPr>
              <a:spLocks/>
            </p:cNvSpPr>
            <p:nvPr userDrawn="1"/>
          </p:nvSpPr>
          <p:spPr bwMode="auto">
            <a:xfrm>
              <a:off x="4401" y="510"/>
              <a:ext cx="16" cy="84"/>
            </a:xfrm>
            <a:custGeom>
              <a:avLst/>
              <a:gdLst>
                <a:gd name="T0" fmla="*/ 5 w 11"/>
                <a:gd name="T1" fmla="*/ 21 h 58"/>
                <a:gd name="T2" fmla="*/ 0 w 11"/>
                <a:gd name="T3" fmla="*/ 58 h 58"/>
                <a:gd name="T4" fmla="*/ 5 w 11"/>
                <a:gd name="T5" fmla="*/ 21 h 58"/>
              </a:gdLst>
              <a:ahLst/>
              <a:cxnLst>
                <a:cxn ang="0">
                  <a:pos x="T0" y="T1"/>
                </a:cxn>
                <a:cxn ang="0">
                  <a:pos x="T2" y="T3"/>
                </a:cxn>
                <a:cxn ang="0">
                  <a:pos x="T4" y="T5"/>
                </a:cxn>
              </a:cxnLst>
              <a:rect l="0" t="0" r="r" b="b"/>
              <a:pathLst>
                <a:path w="11" h="58">
                  <a:moveTo>
                    <a:pt x="5" y="21"/>
                  </a:moveTo>
                  <a:cubicBezTo>
                    <a:pt x="11" y="0"/>
                    <a:pt x="3" y="41"/>
                    <a:pt x="0" y="58"/>
                  </a:cubicBezTo>
                  <a:cubicBezTo>
                    <a:pt x="2" y="41"/>
                    <a:pt x="1" y="34"/>
                    <a:pt x="5" y="21"/>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737">
              <a:extLst>
                <a:ext uri="{FF2B5EF4-FFF2-40B4-BE49-F238E27FC236}">
                  <a16:creationId xmlns:a16="http://schemas.microsoft.com/office/drawing/2014/main" id="{9E44674E-36AF-4B4F-9BBB-97C2F59B5141}"/>
                </a:ext>
              </a:extLst>
            </p:cNvPr>
            <p:cNvSpPr>
              <a:spLocks/>
            </p:cNvSpPr>
            <p:nvPr userDrawn="1"/>
          </p:nvSpPr>
          <p:spPr bwMode="auto">
            <a:xfrm>
              <a:off x="4365" y="672"/>
              <a:ext cx="16" cy="59"/>
            </a:xfrm>
            <a:custGeom>
              <a:avLst/>
              <a:gdLst>
                <a:gd name="T0" fmla="*/ 0 w 11"/>
                <a:gd name="T1" fmla="*/ 41 h 41"/>
                <a:gd name="T2" fmla="*/ 11 w 11"/>
                <a:gd name="T3" fmla="*/ 0 h 41"/>
                <a:gd name="T4" fmla="*/ 0 w 11"/>
                <a:gd name="T5" fmla="*/ 41 h 41"/>
              </a:gdLst>
              <a:ahLst/>
              <a:cxnLst>
                <a:cxn ang="0">
                  <a:pos x="T0" y="T1"/>
                </a:cxn>
                <a:cxn ang="0">
                  <a:pos x="T2" y="T3"/>
                </a:cxn>
                <a:cxn ang="0">
                  <a:pos x="T4" y="T5"/>
                </a:cxn>
              </a:cxnLst>
              <a:rect l="0" t="0" r="r" b="b"/>
              <a:pathLst>
                <a:path w="11" h="41">
                  <a:moveTo>
                    <a:pt x="0" y="41"/>
                  </a:moveTo>
                  <a:cubicBezTo>
                    <a:pt x="4" y="31"/>
                    <a:pt x="7" y="17"/>
                    <a:pt x="11" y="0"/>
                  </a:cubicBezTo>
                  <a:cubicBezTo>
                    <a:pt x="9" y="11"/>
                    <a:pt x="6" y="23"/>
                    <a:pt x="0" y="41"/>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738">
              <a:extLst>
                <a:ext uri="{FF2B5EF4-FFF2-40B4-BE49-F238E27FC236}">
                  <a16:creationId xmlns:a16="http://schemas.microsoft.com/office/drawing/2014/main" id="{6FF38F91-D495-4F43-BAA5-F2F56921D423}"/>
                </a:ext>
              </a:extLst>
            </p:cNvPr>
            <p:cNvSpPr>
              <a:spLocks/>
            </p:cNvSpPr>
            <p:nvPr userDrawn="1"/>
          </p:nvSpPr>
          <p:spPr bwMode="auto">
            <a:xfrm>
              <a:off x="4381" y="575"/>
              <a:ext cx="17" cy="97"/>
            </a:xfrm>
            <a:custGeom>
              <a:avLst/>
              <a:gdLst>
                <a:gd name="T0" fmla="*/ 12 w 12"/>
                <a:gd name="T1" fmla="*/ 0 h 67"/>
                <a:gd name="T2" fmla="*/ 0 w 12"/>
                <a:gd name="T3" fmla="*/ 67 h 67"/>
                <a:gd name="T4" fmla="*/ 12 w 12"/>
                <a:gd name="T5" fmla="*/ 0 h 67"/>
              </a:gdLst>
              <a:ahLst/>
              <a:cxnLst>
                <a:cxn ang="0">
                  <a:pos x="T0" y="T1"/>
                </a:cxn>
                <a:cxn ang="0">
                  <a:pos x="T2" y="T3"/>
                </a:cxn>
                <a:cxn ang="0">
                  <a:pos x="T4" y="T5"/>
                </a:cxn>
              </a:cxnLst>
              <a:rect l="0" t="0" r="r" b="b"/>
              <a:pathLst>
                <a:path w="12" h="67">
                  <a:moveTo>
                    <a:pt x="12" y="0"/>
                  </a:moveTo>
                  <a:cubicBezTo>
                    <a:pt x="8" y="26"/>
                    <a:pt x="4" y="49"/>
                    <a:pt x="0" y="67"/>
                  </a:cubicBezTo>
                  <a:cubicBezTo>
                    <a:pt x="3" y="50"/>
                    <a:pt x="5" y="35"/>
                    <a:pt x="12"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739">
              <a:extLst>
                <a:ext uri="{FF2B5EF4-FFF2-40B4-BE49-F238E27FC236}">
                  <a16:creationId xmlns:a16="http://schemas.microsoft.com/office/drawing/2014/main" id="{1A82C7A7-9FFC-4B4D-964A-2A7CBA524DE8}"/>
                </a:ext>
              </a:extLst>
            </p:cNvPr>
            <p:cNvSpPr>
              <a:spLocks/>
            </p:cNvSpPr>
            <p:nvPr userDrawn="1"/>
          </p:nvSpPr>
          <p:spPr bwMode="auto">
            <a:xfrm>
              <a:off x="4190" y="1112"/>
              <a:ext cx="62" cy="118"/>
            </a:xfrm>
            <a:custGeom>
              <a:avLst/>
              <a:gdLst>
                <a:gd name="T0" fmla="*/ 3 w 43"/>
                <a:gd name="T1" fmla="*/ 78 h 82"/>
                <a:gd name="T2" fmla="*/ 29 w 43"/>
                <a:gd name="T3" fmla="*/ 22 h 82"/>
                <a:gd name="T4" fmla="*/ 16 w 43"/>
                <a:gd name="T5" fmla="*/ 54 h 82"/>
                <a:gd name="T6" fmla="*/ 43 w 43"/>
                <a:gd name="T7" fmla="*/ 0 h 82"/>
                <a:gd name="T8" fmla="*/ 3 w 43"/>
                <a:gd name="T9" fmla="*/ 78 h 82"/>
                <a:gd name="T10" fmla="*/ 10 w 43"/>
                <a:gd name="T11" fmla="*/ 66 h 82"/>
                <a:gd name="T12" fmla="*/ 7 w 43"/>
                <a:gd name="T13" fmla="*/ 71 h 82"/>
                <a:gd name="T14" fmla="*/ 6 w 43"/>
                <a:gd name="T15" fmla="*/ 73 h 82"/>
                <a:gd name="T16" fmla="*/ 3 w 43"/>
                <a:gd name="T17" fmla="*/ 78 h 82"/>
                <a:gd name="T18" fmla="*/ 3 w 43"/>
                <a:gd name="T19" fmla="*/ 78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82">
                  <a:moveTo>
                    <a:pt x="3" y="78"/>
                  </a:moveTo>
                  <a:cubicBezTo>
                    <a:pt x="6" y="73"/>
                    <a:pt x="26" y="21"/>
                    <a:pt x="29" y="22"/>
                  </a:cubicBezTo>
                  <a:cubicBezTo>
                    <a:pt x="24" y="32"/>
                    <a:pt x="20" y="43"/>
                    <a:pt x="16" y="54"/>
                  </a:cubicBezTo>
                  <a:cubicBezTo>
                    <a:pt x="21" y="34"/>
                    <a:pt x="33" y="17"/>
                    <a:pt x="43" y="0"/>
                  </a:cubicBezTo>
                  <a:cubicBezTo>
                    <a:pt x="32" y="27"/>
                    <a:pt x="16" y="52"/>
                    <a:pt x="3" y="78"/>
                  </a:cubicBezTo>
                  <a:cubicBezTo>
                    <a:pt x="6" y="74"/>
                    <a:pt x="8" y="70"/>
                    <a:pt x="10" y="66"/>
                  </a:cubicBezTo>
                  <a:cubicBezTo>
                    <a:pt x="1" y="80"/>
                    <a:pt x="0" y="82"/>
                    <a:pt x="7" y="71"/>
                  </a:cubicBezTo>
                  <a:cubicBezTo>
                    <a:pt x="2" y="80"/>
                    <a:pt x="1" y="80"/>
                    <a:pt x="6" y="73"/>
                  </a:cubicBezTo>
                  <a:cubicBezTo>
                    <a:pt x="8" y="68"/>
                    <a:pt x="7" y="70"/>
                    <a:pt x="3" y="78"/>
                  </a:cubicBezTo>
                  <a:cubicBezTo>
                    <a:pt x="6" y="73"/>
                    <a:pt x="11" y="64"/>
                    <a:pt x="3" y="78"/>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740">
              <a:extLst>
                <a:ext uri="{FF2B5EF4-FFF2-40B4-BE49-F238E27FC236}">
                  <a16:creationId xmlns:a16="http://schemas.microsoft.com/office/drawing/2014/main" id="{E36DA0F3-44FB-4881-9293-7B32C3FCD9D2}"/>
                </a:ext>
              </a:extLst>
            </p:cNvPr>
            <p:cNvSpPr>
              <a:spLocks/>
            </p:cNvSpPr>
            <p:nvPr userDrawn="1"/>
          </p:nvSpPr>
          <p:spPr bwMode="auto">
            <a:xfrm>
              <a:off x="4117" y="1343"/>
              <a:ext cx="15" cy="32"/>
            </a:xfrm>
            <a:custGeom>
              <a:avLst/>
              <a:gdLst>
                <a:gd name="T0" fmla="*/ 0 w 11"/>
                <a:gd name="T1" fmla="*/ 22 h 22"/>
                <a:gd name="T2" fmla="*/ 11 w 11"/>
                <a:gd name="T3" fmla="*/ 0 h 22"/>
                <a:gd name="T4" fmla="*/ 0 w 11"/>
                <a:gd name="T5" fmla="*/ 22 h 22"/>
              </a:gdLst>
              <a:ahLst/>
              <a:cxnLst>
                <a:cxn ang="0">
                  <a:pos x="T0" y="T1"/>
                </a:cxn>
                <a:cxn ang="0">
                  <a:pos x="T2" y="T3"/>
                </a:cxn>
                <a:cxn ang="0">
                  <a:pos x="T4" y="T5"/>
                </a:cxn>
              </a:cxnLst>
              <a:rect l="0" t="0" r="r" b="b"/>
              <a:pathLst>
                <a:path w="11" h="22">
                  <a:moveTo>
                    <a:pt x="0" y="22"/>
                  </a:moveTo>
                  <a:cubicBezTo>
                    <a:pt x="4" y="14"/>
                    <a:pt x="8" y="6"/>
                    <a:pt x="11" y="0"/>
                  </a:cubicBezTo>
                  <a:cubicBezTo>
                    <a:pt x="7" y="8"/>
                    <a:pt x="4" y="15"/>
                    <a:pt x="0" y="22"/>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741">
              <a:extLst>
                <a:ext uri="{FF2B5EF4-FFF2-40B4-BE49-F238E27FC236}">
                  <a16:creationId xmlns:a16="http://schemas.microsoft.com/office/drawing/2014/main" id="{A4284AFB-1AE7-4204-BAE1-C2771CE3E57D}"/>
                </a:ext>
              </a:extLst>
            </p:cNvPr>
            <p:cNvSpPr>
              <a:spLocks/>
            </p:cNvSpPr>
            <p:nvPr userDrawn="1"/>
          </p:nvSpPr>
          <p:spPr bwMode="auto">
            <a:xfrm>
              <a:off x="4085" y="1415"/>
              <a:ext cx="1" cy="7"/>
            </a:xfrm>
            <a:custGeom>
              <a:avLst/>
              <a:gdLst>
                <a:gd name="T0" fmla="*/ 0 w 1"/>
                <a:gd name="T1" fmla="*/ 4 h 5"/>
                <a:gd name="T2" fmla="*/ 0 w 1"/>
                <a:gd name="T3" fmla="*/ 5 h 5"/>
                <a:gd name="T4" fmla="*/ 0 w 1"/>
                <a:gd name="T5" fmla="*/ 4 h 5"/>
                <a:gd name="T6" fmla="*/ 0 w 1"/>
                <a:gd name="T7" fmla="*/ 4 h 5"/>
                <a:gd name="T8" fmla="*/ 0 w 1"/>
                <a:gd name="T9" fmla="*/ 4 h 5"/>
                <a:gd name="T10" fmla="*/ 0 w 1"/>
                <a:gd name="T11" fmla="*/ 4 h 5"/>
              </a:gdLst>
              <a:ahLst/>
              <a:cxnLst>
                <a:cxn ang="0">
                  <a:pos x="T0" y="T1"/>
                </a:cxn>
                <a:cxn ang="0">
                  <a:pos x="T2" y="T3"/>
                </a:cxn>
                <a:cxn ang="0">
                  <a:pos x="T4" y="T5"/>
                </a:cxn>
                <a:cxn ang="0">
                  <a:pos x="T6" y="T7"/>
                </a:cxn>
                <a:cxn ang="0">
                  <a:pos x="T8" y="T9"/>
                </a:cxn>
                <a:cxn ang="0">
                  <a:pos x="T10" y="T11"/>
                </a:cxn>
              </a:cxnLst>
              <a:rect l="0" t="0" r="r" b="b"/>
              <a:pathLst>
                <a:path w="1" h="5">
                  <a:moveTo>
                    <a:pt x="0" y="4"/>
                  </a:moveTo>
                  <a:cubicBezTo>
                    <a:pt x="0" y="4"/>
                    <a:pt x="0" y="5"/>
                    <a:pt x="0" y="5"/>
                  </a:cubicBezTo>
                  <a:cubicBezTo>
                    <a:pt x="0" y="5"/>
                    <a:pt x="0" y="5"/>
                    <a:pt x="0" y="4"/>
                  </a:cubicBezTo>
                  <a:cubicBezTo>
                    <a:pt x="0" y="4"/>
                    <a:pt x="0" y="4"/>
                    <a:pt x="0" y="4"/>
                  </a:cubicBezTo>
                  <a:cubicBezTo>
                    <a:pt x="0" y="2"/>
                    <a:pt x="1" y="0"/>
                    <a:pt x="0" y="4"/>
                  </a:cubicBezTo>
                  <a:cubicBezTo>
                    <a:pt x="0" y="4"/>
                    <a:pt x="0" y="4"/>
                    <a:pt x="0" y="4"/>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742">
              <a:extLst>
                <a:ext uri="{FF2B5EF4-FFF2-40B4-BE49-F238E27FC236}">
                  <a16:creationId xmlns:a16="http://schemas.microsoft.com/office/drawing/2014/main" id="{1982C2F5-FDA8-410E-9C59-EE36EB7D402A}"/>
                </a:ext>
              </a:extLst>
            </p:cNvPr>
            <p:cNvSpPr>
              <a:spLocks/>
            </p:cNvSpPr>
            <p:nvPr userDrawn="1"/>
          </p:nvSpPr>
          <p:spPr bwMode="auto">
            <a:xfrm>
              <a:off x="4049" y="1375"/>
              <a:ext cx="66" cy="109"/>
            </a:xfrm>
            <a:custGeom>
              <a:avLst/>
              <a:gdLst>
                <a:gd name="T0" fmla="*/ 32 w 46"/>
                <a:gd name="T1" fmla="*/ 24 h 76"/>
                <a:gd name="T2" fmla="*/ 25 w 46"/>
                <a:gd name="T3" fmla="*/ 34 h 76"/>
                <a:gd name="T4" fmla="*/ 25 w 46"/>
                <a:gd name="T5" fmla="*/ 34 h 76"/>
                <a:gd name="T6" fmla="*/ 25 w 46"/>
                <a:gd name="T7" fmla="*/ 35 h 76"/>
                <a:gd name="T8" fmla="*/ 25 w 46"/>
                <a:gd name="T9" fmla="*/ 34 h 76"/>
                <a:gd name="T10" fmla="*/ 25 w 46"/>
                <a:gd name="T11" fmla="*/ 35 h 76"/>
                <a:gd name="T12" fmla="*/ 31 w 46"/>
                <a:gd name="T13" fmla="*/ 30 h 76"/>
                <a:gd name="T14" fmla="*/ 32 w 46"/>
                <a:gd name="T15" fmla="*/ 30 h 76"/>
                <a:gd name="T16" fmla="*/ 32 w 46"/>
                <a:gd name="T17" fmla="*/ 30 h 76"/>
                <a:gd name="T18" fmla="*/ 31 w 46"/>
                <a:gd name="T19" fmla="*/ 32 h 76"/>
                <a:gd name="T20" fmla="*/ 26 w 46"/>
                <a:gd name="T21" fmla="*/ 39 h 76"/>
                <a:gd name="T22" fmla="*/ 21 w 46"/>
                <a:gd name="T23" fmla="*/ 48 h 76"/>
                <a:gd name="T24" fmla="*/ 8 w 46"/>
                <a:gd name="T25" fmla="*/ 66 h 76"/>
                <a:gd name="T26" fmla="*/ 2 w 46"/>
                <a:gd name="T27" fmla="*/ 74 h 76"/>
                <a:gd name="T28" fmla="*/ 2 w 46"/>
                <a:gd name="T29" fmla="*/ 74 h 76"/>
                <a:gd name="T30" fmla="*/ 0 w 46"/>
                <a:gd name="T31" fmla="*/ 76 h 76"/>
                <a:gd name="T32" fmla="*/ 7 w 46"/>
                <a:gd name="T33" fmla="*/ 64 h 76"/>
                <a:gd name="T34" fmla="*/ 20 w 46"/>
                <a:gd name="T35" fmla="*/ 42 h 76"/>
                <a:gd name="T36" fmla="*/ 24 w 46"/>
                <a:gd name="T37" fmla="*/ 36 h 76"/>
                <a:gd name="T38" fmla="*/ 24 w 46"/>
                <a:gd name="T39" fmla="*/ 35 h 76"/>
                <a:gd name="T40" fmla="*/ 25 w 46"/>
                <a:gd name="T41" fmla="*/ 33 h 76"/>
                <a:gd name="T42" fmla="*/ 25 w 46"/>
                <a:gd name="T43" fmla="*/ 34 h 76"/>
                <a:gd name="T44" fmla="*/ 38 w 46"/>
                <a:gd name="T45" fmla="*/ 13 h 76"/>
                <a:gd name="T46" fmla="*/ 46 w 46"/>
                <a:gd name="T47" fmla="*/ 0 h 76"/>
                <a:gd name="T48" fmla="*/ 32 w 46"/>
                <a:gd name="T49" fmla="*/ 2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6" h="76">
                  <a:moveTo>
                    <a:pt x="32" y="24"/>
                  </a:moveTo>
                  <a:cubicBezTo>
                    <a:pt x="30" y="27"/>
                    <a:pt x="27" y="31"/>
                    <a:pt x="25" y="34"/>
                  </a:cubicBezTo>
                  <a:cubicBezTo>
                    <a:pt x="25" y="34"/>
                    <a:pt x="25" y="34"/>
                    <a:pt x="25" y="34"/>
                  </a:cubicBezTo>
                  <a:cubicBezTo>
                    <a:pt x="25" y="34"/>
                    <a:pt x="25" y="35"/>
                    <a:pt x="25" y="35"/>
                  </a:cubicBezTo>
                  <a:cubicBezTo>
                    <a:pt x="25" y="35"/>
                    <a:pt x="25" y="34"/>
                    <a:pt x="25" y="34"/>
                  </a:cubicBezTo>
                  <a:cubicBezTo>
                    <a:pt x="25" y="34"/>
                    <a:pt x="25" y="35"/>
                    <a:pt x="25" y="35"/>
                  </a:cubicBezTo>
                  <a:cubicBezTo>
                    <a:pt x="26" y="35"/>
                    <a:pt x="28" y="34"/>
                    <a:pt x="31" y="30"/>
                  </a:cubicBezTo>
                  <a:cubicBezTo>
                    <a:pt x="32" y="30"/>
                    <a:pt x="32" y="30"/>
                    <a:pt x="32" y="30"/>
                  </a:cubicBezTo>
                  <a:cubicBezTo>
                    <a:pt x="32" y="30"/>
                    <a:pt x="32" y="30"/>
                    <a:pt x="32" y="30"/>
                  </a:cubicBezTo>
                  <a:cubicBezTo>
                    <a:pt x="32" y="30"/>
                    <a:pt x="31" y="31"/>
                    <a:pt x="31" y="32"/>
                  </a:cubicBezTo>
                  <a:cubicBezTo>
                    <a:pt x="28" y="37"/>
                    <a:pt x="26" y="39"/>
                    <a:pt x="26" y="39"/>
                  </a:cubicBezTo>
                  <a:cubicBezTo>
                    <a:pt x="24" y="42"/>
                    <a:pt x="23" y="45"/>
                    <a:pt x="21" y="48"/>
                  </a:cubicBezTo>
                  <a:cubicBezTo>
                    <a:pt x="17" y="54"/>
                    <a:pt x="12" y="60"/>
                    <a:pt x="8" y="66"/>
                  </a:cubicBezTo>
                  <a:cubicBezTo>
                    <a:pt x="6" y="68"/>
                    <a:pt x="4" y="71"/>
                    <a:pt x="2" y="74"/>
                  </a:cubicBezTo>
                  <a:cubicBezTo>
                    <a:pt x="2" y="74"/>
                    <a:pt x="2" y="74"/>
                    <a:pt x="2" y="74"/>
                  </a:cubicBezTo>
                  <a:cubicBezTo>
                    <a:pt x="1" y="75"/>
                    <a:pt x="1" y="75"/>
                    <a:pt x="0" y="76"/>
                  </a:cubicBezTo>
                  <a:cubicBezTo>
                    <a:pt x="3" y="72"/>
                    <a:pt x="5" y="68"/>
                    <a:pt x="7" y="64"/>
                  </a:cubicBezTo>
                  <a:cubicBezTo>
                    <a:pt x="11" y="57"/>
                    <a:pt x="16" y="49"/>
                    <a:pt x="20" y="42"/>
                  </a:cubicBezTo>
                  <a:cubicBezTo>
                    <a:pt x="21" y="40"/>
                    <a:pt x="23" y="38"/>
                    <a:pt x="24" y="36"/>
                  </a:cubicBezTo>
                  <a:cubicBezTo>
                    <a:pt x="24" y="35"/>
                    <a:pt x="24" y="35"/>
                    <a:pt x="24" y="35"/>
                  </a:cubicBezTo>
                  <a:cubicBezTo>
                    <a:pt x="25" y="34"/>
                    <a:pt x="25" y="34"/>
                    <a:pt x="25" y="33"/>
                  </a:cubicBezTo>
                  <a:cubicBezTo>
                    <a:pt x="25" y="33"/>
                    <a:pt x="25" y="34"/>
                    <a:pt x="25" y="34"/>
                  </a:cubicBezTo>
                  <a:cubicBezTo>
                    <a:pt x="28" y="27"/>
                    <a:pt x="33" y="19"/>
                    <a:pt x="38" y="13"/>
                  </a:cubicBezTo>
                  <a:cubicBezTo>
                    <a:pt x="41" y="8"/>
                    <a:pt x="44" y="4"/>
                    <a:pt x="46" y="0"/>
                  </a:cubicBezTo>
                  <a:cubicBezTo>
                    <a:pt x="42" y="8"/>
                    <a:pt x="37" y="16"/>
                    <a:pt x="32" y="24"/>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743">
              <a:extLst>
                <a:ext uri="{FF2B5EF4-FFF2-40B4-BE49-F238E27FC236}">
                  <a16:creationId xmlns:a16="http://schemas.microsoft.com/office/drawing/2014/main" id="{29E93E5A-EC37-4A9B-8029-8A963CFDBC6B}"/>
                </a:ext>
              </a:extLst>
            </p:cNvPr>
            <p:cNvSpPr>
              <a:spLocks/>
            </p:cNvSpPr>
            <p:nvPr userDrawn="1"/>
          </p:nvSpPr>
          <p:spPr bwMode="auto">
            <a:xfrm>
              <a:off x="3143" y="2403"/>
              <a:ext cx="69" cy="47"/>
            </a:xfrm>
            <a:custGeom>
              <a:avLst/>
              <a:gdLst>
                <a:gd name="T0" fmla="*/ 27 w 48"/>
                <a:gd name="T1" fmla="*/ 14 h 33"/>
                <a:gd name="T2" fmla="*/ 48 w 48"/>
                <a:gd name="T3" fmla="*/ 0 h 33"/>
                <a:gd name="T4" fmla="*/ 0 w 48"/>
                <a:gd name="T5" fmla="*/ 33 h 33"/>
                <a:gd name="T6" fmla="*/ 27 w 48"/>
                <a:gd name="T7" fmla="*/ 13 h 33"/>
                <a:gd name="T8" fmla="*/ 27 w 48"/>
                <a:gd name="T9" fmla="*/ 14 h 33"/>
                <a:gd name="T10" fmla="*/ 27 w 48"/>
                <a:gd name="T11" fmla="*/ 14 h 33"/>
              </a:gdLst>
              <a:ahLst/>
              <a:cxnLst>
                <a:cxn ang="0">
                  <a:pos x="T0" y="T1"/>
                </a:cxn>
                <a:cxn ang="0">
                  <a:pos x="T2" y="T3"/>
                </a:cxn>
                <a:cxn ang="0">
                  <a:pos x="T4" y="T5"/>
                </a:cxn>
                <a:cxn ang="0">
                  <a:pos x="T6" y="T7"/>
                </a:cxn>
                <a:cxn ang="0">
                  <a:pos x="T8" y="T9"/>
                </a:cxn>
                <a:cxn ang="0">
                  <a:pos x="T10" y="T11"/>
                </a:cxn>
              </a:cxnLst>
              <a:rect l="0" t="0" r="r" b="b"/>
              <a:pathLst>
                <a:path w="48" h="33">
                  <a:moveTo>
                    <a:pt x="27" y="14"/>
                  </a:moveTo>
                  <a:cubicBezTo>
                    <a:pt x="34" y="9"/>
                    <a:pt x="41" y="5"/>
                    <a:pt x="48" y="0"/>
                  </a:cubicBezTo>
                  <a:cubicBezTo>
                    <a:pt x="33" y="11"/>
                    <a:pt x="21" y="33"/>
                    <a:pt x="0" y="33"/>
                  </a:cubicBezTo>
                  <a:cubicBezTo>
                    <a:pt x="11" y="33"/>
                    <a:pt x="20" y="19"/>
                    <a:pt x="27" y="13"/>
                  </a:cubicBezTo>
                  <a:cubicBezTo>
                    <a:pt x="26" y="14"/>
                    <a:pt x="26" y="14"/>
                    <a:pt x="27" y="14"/>
                  </a:cubicBezTo>
                  <a:cubicBezTo>
                    <a:pt x="34" y="9"/>
                    <a:pt x="18" y="20"/>
                    <a:pt x="27" y="14"/>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744">
              <a:extLst>
                <a:ext uri="{FF2B5EF4-FFF2-40B4-BE49-F238E27FC236}">
                  <a16:creationId xmlns:a16="http://schemas.microsoft.com/office/drawing/2014/main" id="{C41EFABB-6A81-4B37-93E0-28BDF6C5ABA3}"/>
                </a:ext>
              </a:extLst>
            </p:cNvPr>
            <p:cNvSpPr>
              <a:spLocks/>
            </p:cNvSpPr>
            <p:nvPr userDrawn="1"/>
          </p:nvSpPr>
          <p:spPr bwMode="auto">
            <a:xfrm>
              <a:off x="2959" y="2512"/>
              <a:ext cx="16" cy="9"/>
            </a:xfrm>
            <a:custGeom>
              <a:avLst/>
              <a:gdLst>
                <a:gd name="T0" fmla="*/ 0 w 11"/>
                <a:gd name="T1" fmla="*/ 6 h 6"/>
                <a:gd name="T2" fmla="*/ 11 w 11"/>
                <a:gd name="T3" fmla="*/ 0 h 6"/>
                <a:gd name="T4" fmla="*/ 0 w 11"/>
                <a:gd name="T5" fmla="*/ 6 h 6"/>
                <a:gd name="T6" fmla="*/ 0 w 11"/>
                <a:gd name="T7" fmla="*/ 6 h 6"/>
              </a:gdLst>
              <a:ahLst/>
              <a:cxnLst>
                <a:cxn ang="0">
                  <a:pos x="T0" y="T1"/>
                </a:cxn>
                <a:cxn ang="0">
                  <a:pos x="T2" y="T3"/>
                </a:cxn>
                <a:cxn ang="0">
                  <a:pos x="T4" y="T5"/>
                </a:cxn>
                <a:cxn ang="0">
                  <a:pos x="T6" y="T7"/>
                </a:cxn>
              </a:cxnLst>
              <a:rect l="0" t="0" r="r" b="b"/>
              <a:pathLst>
                <a:path w="11" h="6">
                  <a:moveTo>
                    <a:pt x="0" y="6"/>
                  </a:moveTo>
                  <a:cubicBezTo>
                    <a:pt x="4" y="4"/>
                    <a:pt x="7" y="2"/>
                    <a:pt x="11" y="0"/>
                  </a:cubicBezTo>
                  <a:cubicBezTo>
                    <a:pt x="7" y="3"/>
                    <a:pt x="1" y="6"/>
                    <a:pt x="0" y="6"/>
                  </a:cubicBezTo>
                  <a:cubicBezTo>
                    <a:pt x="4" y="4"/>
                    <a:pt x="0" y="6"/>
                    <a:pt x="0" y="6"/>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745">
              <a:extLst>
                <a:ext uri="{FF2B5EF4-FFF2-40B4-BE49-F238E27FC236}">
                  <a16:creationId xmlns:a16="http://schemas.microsoft.com/office/drawing/2014/main" id="{002890AD-88EB-459D-8D92-F95444C71B98}"/>
                </a:ext>
              </a:extLst>
            </p:cNvPr>
            <p:cNvSpPr>
              <a:spLocks/>
            </p:cNvSpPr>
            <p:nvPr userDrawn="1"/>
          </p:nvSpPr>
          <p:spPr bwMode="auto">
            <a:xfrm>
              <a:off x="2477" y="2764"/>
              <a:ext cx="33" cy="53"/>
            </a:xfrm>
            <a:custGeom>
              <a:avLst/>
              <a:gdLst>
                <a:gd name="T0" fmla="*/ 7 w 23"/>
                <a:gd name="T1" fmla="*/ 4 h 37"/>
                <a:gd name="T2" fmla="*/ 23 w 23"/>
                <a:gd name="T3" fmla="*/ 0 h 37"/>
                <a:gd name="T4" fmla="*/ 8 w 23"/>
                <a:gd name="T5" fmla="*/ 37 h 37"/>
                <a:gd name="T6" fmla="*/ 7 w 23"/>
                <a:gd name="T7" fmla="*/ 4 h 37"/>
                <a:gd name="T8" fmla="*/ 7 w 23"/>
                <a:gd name="T9" fmla="*/ 4 h 37"/>
              </a:gdLst>
              <a:ahLst/>
              <a:cxnLst>
                <a:cxn ang="0">
                  <a:pos x="T0" y="T1"/>
                </a:cxn>
                <a:cxn ang="0">
                  <a:pos x="T2" y="T3"/>
                </a:cxn>
                <a:cxn ang="0">
                  <a:pos x="T4" y="T5"/>
                </a:cxn>
                <a:cxn ang="0">
                  <a:pos x="T6" y="T7"/>
                </a:cxn>
                <a:cxn ang="0">
                  <a:pos x="T8" y="T9"/>
                </a:cxn>
              </a:cxnLst>
              <a:rect l="0" t="0" r="r" b="b"/>
              <a:pathLst>
                <a:path w="23" h="37">
                  <a:moveTo>
                    <a:pt x="7" y="4"/>
                  </a:moveTo>
                  <a:cubicBezTo>
                    <a:pt x="12" y="3"/>
                    <a:pt x="18" y="1"/>
                    <a:pt x="23" y="0"/>
                  </a:cubicBezTo>
                  <a:cubicBezTo>
                    <a:pt x="0" y="0"/>
                    <a:pt x="5" y="23"/>
                    <a:pt x="8" y="37"/>
                  </a:cubicBezTo>
                  <a:cubicBezTo>
                    <a:pt x="6" y="29"/>
                    <a:pt x="7" y="5"/>
                    <a:pt x="7" y="4"/>
                  </a:cubicBezTo>
                  <a:cubicBezTo>
                    <a:pt x="12" y="3"/>
                    <a:pt x="7" y="4"/>
                    <a:pt x="7" y="4"/>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746">
              <a:extLst>
                <a:ext uri="{FF2B5EF4-FFF2-40B4-BE49-F238E27FC236}">
                  <a16:creationId xmlns:a16="http://schemas.microsoft.com/office/drawing/2014/main" id="{779696C3-3970-4E16-8166-3FF8D043135D}"/>
                </a:ext>
              </a:extLst>
            </p:cNvPr>
            <p:cNvSpPr>
              <a:spLocks/>
            </p:cNvSpPr>
            <p:nvPr userDrawn="1"/>
          </p:nvSpPr>
          <p:spPr bwMode="auto">
            <a:xfrm>
              <a:off x="2518" y="3013"/>
              <a:ext cx="13" cy="83"/>
            </a:xfrm>
            <a:custGeom>
              <a:avLst/>
              <a:gdLst>
                <a:gd name="T0" fmla="*/ 0 w 9"/>
                <a:gd name="T1" fmla="*/ 0 h 58"/>
                <a:gd name="T2" fmla="*/ 9 w 9"/>
                <a:gd name="T3" fmla="*/ 58 h 58"/>
                <a:gd name="T4" fmla="*/ 0 w 9"/>
                <a:gd name="T5" fmla="*/ 0 h 58"/>
                <a:gd name="T6" fmla="*/ 0 w 9"/>
                <a:gd name="T7" fmla="*/ 0 h 58"/>
                <a:gd name="T8" fmla="*/ 0 w 9"/>
                <a:gd name="T9" fmla="*/ 0 h 58"/>
              </a:gdLst>
              <a:ahLst/>
              <a:cxnLst>
                <a:cxn ang="0">
                  <a:pos x="T0" y="T1"/>
                </a:cxn>
                <a:cxn ang="0">
                  <a:pos x="T2" y="T3"/>
                </a:cxn>
                <a:cxn ang="0">
                  <a:pos x="T4" y="T5"/>
                </a:cxn>
                <a:cxn ang="0">
                  <a:pos x="T6" y="T7"/>
                </a:cxn>
                <a:cxn ang="0">
                  <a:pos x="T8" y="T9"/>
                </a:cxn>
              </a:cxnLst>
              <a:rect l="0" t="0" r="r" b="b"/>
              <a:pathLst>
                <a:path w="9" h="58">
                  <a:moveTo>
                    <a:pt x="0" y="0"/>
                  </a:moveTo>
                  <a:cubicBezTo>
                    <a:pt x="5" y="20"/>
                    <a:pt x="8" y="39"/>
                    <a:pt x="9" y="58"/>
                  </a:cubicBezTo>
                  <a:cubicBezTo>
                    <a:pt x="6" y="38"/>
                    <a:pt x="2" y="8"/>
                    <a:pt x="0" y="0"/>
                  </a:cubicBezTo>
                  <a:cubicBezTo>
                    <a:pt x="7" y="24"/>
                    <a:pt x="0" y="0"/>
                    <a:pt x="0" y="0"/>
                  </a:cubicBezTo>
                  <a:cubicBezTo>
                    <a:pt x="5" y="19"/>
                    <a:pt x="0" y="0"/>
                    <a:pt x="0"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747">
              <a:extLst>
                <a:ext uri="{FF2B5EF4-FFF2-40B4-BE49-F238E27FC236}">
                  <a16:creationId xmlns:a16="http://schemas.microsoft.com/office/drawing/2014/main" id="{1F9C1C8E-6AB8-49AD-8271-E1F56E903EAD}"/>
                </a:ext>
              </a:extLst>
            </p:cNvPr>
            <p:cNvSpPr>
              <a:spLocks/>
            </p:cNvSpPr>
            <p:nvPr userDrawn="1"/>
          </p:nvSpPr>
          <p:spPr bwMode="auto">
            <a:xfrm>
              <a:off x="2381" y="2387"/>
              <a:ext cx="43" cy="148"/>
            </a:xfrm>
            <a:custGeom>
              <a:avLst/>
              <a:gdLst>
                <a:gd name="T0" fmla="*/ 30 w 30"/>
                <a:gd name="T1" fmla="*/ 94 h 103"/>
                <a:gd name="T2" fmla="*/ 0 w 30"/>
                <a:gd name="T3" fmla="*/ 0 h 103"/>
                <a:gd name="T4" fmla="*/ 30 w 30"/>
                <a:gd name="T5" fmla="*/ 94 h 103"/>
              </a:gdLst>
              <a:ahLst/>
              <a:cxnLst>
                <a:cxn ang="0">
                  <a:pos x="T0" y="T1"/>
                </a:cxn>
                <a:cxn ang="0">
                  <a:pos x="T2" y="T3"/>
                </a:cxn>
                <a:cxn ang="0">
                  <a:pos x="T4" y="T5"/>
                </a:cxn>
              </a:cxnLst>
              <a:rect l="0" t="0" r="r" b="b"/>
              <a:pathLst>
                <a:path w="30" h="103">
                  <a:moveTo>
                    <a:pt x="30" y="94"/>
                  </a:moveTo>
                  <a:cubicBezTo>
                    <a:pt x="29" y="103"/>
                    <a:pt x="8" y="23"/>
                    <a:pt x="0" y="0"/>
                  </a:cubicBezTo>
                  <a:cubicBezTo>
                    <a:pt x="9" y="15"/>
                    <a:pt x="17" y="64"/>
                    <a:pt x="30" y="94"/>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748">
              <a:extLst>
                <a:ext uri="{FF2B5EF4-FFF2-40B4-BE49-F238E27FC236}">
                  <a16:creationId xmlns:a16="http://schemas.microsoft.com/office/drawing/2014/main" id="{E43190C7-F632-42FD-9AE9-CA1D167D10AD}"/>
                </a:ext>
              </a:extLst>
            </p:cNvPr>
            <p:cNvSpPr>
              <a:spLocks/>
            </p:cNvSpPr>
            <p:nvPr userDrawn="1"/>
          </p:nvSpPr>
          <p:spPr bwMode="auto">
            <a:xfrm>
              <a:off x="3963" y="1278"/>
              <a:ext cx="90" cy="141"/>
            </a:xfrm>
            <a:custGeom>
              <a:avLst/>
              <a:gdLst>
                <a:gd name="T0" fmla="*/ 43 w 63"/>
                <a:gd name="T1" fmla="*/ 32 h 98"/>
                <a:gd name="T2" fmla="*/ 0 w 63"/>
                <a:gd name="T3" fmla="*/ 98 h 98"/>
                <a:gd name="T4" fmla="*/ 32 w 63"/>
                <a:gd name="T5" fmla="*/ 50 h 98"/>
                <a:gd name="T6" fmla="*/ 32 w 63"/>
                <a:gd name="T7" fmla="*/ 50 h 98"/>
                <a:gd name="T8" fmla="*/ 43 w 63"/>
                <a:gd name="T9" fmla="*/ 32 h 98"/>
                <a:gd name="T10" fmla="*/ 33 w 63"/>
                <a:gd name="T11" fmla="*/ 48 h 98"/>
                <a:gd name="T12" fmla="*/ 43 w 63"/>
                <a:gd name="T13" fmla="*/ 32 h 98"/>
                <a:gd name="T14" fmla="*/ 43 w 63"/>
                <a:gd name="T15" fmla="*/ 32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98">
                  <a:moveTo>
                    <a:pt x="43" y="32"/>
                  </a:moveTo>
                  <a:cubicBezTo>
                    <a:pt x="29" y="54"/>
                    <a:pt x="15" y="76"/>
                    <a:pt x="0" y="98"/>
                  </a:cubicBezTo>
                  <a:cubicBezTo>
                    <a:pt x="6" y="89"/>
                    <a:pt x="63" y="0"/>
                    <a:pt x="32" y="50"/>
                  </a:cubicBezTo>
                  <a:cubicBezTo>
                    <a:pt x="47" y="26"/>
                    <a:pt x="47" y="26"/>
                    <a:pt x="32" y="50"/>
                  </a:cubicBezTo>
                  <a:cubicBezTo>
                    <a:pt x="36" y="44"/>
                    <a:pt x="39" y="38"/>
                    <a:pt x="43" y="32"/>
                  </a:cubicBezTo>
                  <a:cubicBezTo>
                    <a:pt x="40" y="38"/>
                    <a:pt x="36" y="43"/>
                    <a:pt x="33" y="48"/>
                  </a:cubicBezTo>
                  <a:cubicBezTo>
                    <a:pt x="36" y="43"/>
                    <a:pt x="40" y="37"/>
                    <a:pt x="43" y="32"/>
                  </a:cubicBezTo>
                  <a:cubicBezTo>
                    <a:pt x="29" y="54"/>
                    <a:pt x="27" y="58"/>
                    <a:pt x="43" y="32"/>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749">
              <a:extLst>
                <a:ext uri="{FF2B5EF4-FFF2-40B4-BE49-F238E27FC236}">
                  <a16:creationId xmlns:a16="http://schemas.microsoft.com/office/drawing/2014/main" id="{3D10C2C2-E838-4CDF-AE0F-F1BBEE738961}"/>
                </a:ext>
              </a:extLst>
            </p:cNvPr>
            <p:cNvSpPr>
              <a:spLocks/>
            </p:cNvSpPr>
            <p:nvPr userDrawn="1"/>
          </p:nvSpPr>
          <p:spPr bwMode="auto">
            <a:xfrm>
              <a:off x="1722" y="2604"/>
              <a:ext cx="5" cy="3"/>
            </a:xfrm>
            <a:custGeom>
              <a:avLst/>
              <a:gdLst>
                <a:gd name="T0" fmla="*/ 0 w 3"/>
                <a:gd name="T1" fmla="*/ 2 h 2"/>
                <a:gd name="T2" fmla="*/ 2 w 3"/>
                <a:gd name="T3" fmla="*/ 0 h 2"/>
                <a:gd name="T4" fmla="*/ 0 w 3"/>
                <a:gd name="T5" fmla="*/ 2 h 2"/>
              </a:gdLst>
              <a:ahLst/>
              <a:cxnLst>
                <a:cxn ang="0">
                  <a:pos x="T0" y="T1"/>
                </a:cxn>
                <a:cxn ang="0">
                  <a:pos x="T2" y="T3"/>
                </a:cxn>
                <a:cxn ang="0">
                  <a:pos x="T4" y="T5"/>
                </a:cxn>
              </a:cxnLst>
              <a:rect l="0" t="0" r="r" b="b"/>
              <a:pathLst>
                <a:path w="3" h="2">
                  <a:moveTo>
                    <a:pt x="0" y="2"/>
                  </a:moveTo>
                  <a:cubicBezTo>
                    <a:pt x="2" y="0"/>
                    <a:pt x="2" y="0"/>
                    <a:pt x="2" y="0"/>
                  </a:cubicBezTo>
                  <a:cubicBezTo>
                    <a:pt x="3" y="2"/>
                    <a:pt x="1" y="1"/>
                    <a:pt x="0" y="2"/>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750">
              <a:extLst>
                <a:ext uri="{FF2B5EF4-FFF2-40B4-BE49-F238E27FC236}">
                  <a16:creationId xmlns:a16="http://schemas.microsoft.com/office/drawing/2014/main" id="{F5585157-FDE0-4DCD-9557-3C881B23F6A7}"/>
                </a:ext>
              </a:extLst>
            </p:cNvPr>
            <p:cNvSpPr>
              <a:spLocks/>
            </p:cNvSpPr>
            <p:nvPr userDrawn="1"/>
          </p:nvSpPr>
          <p:spPr bwMode="auto">
            <a:xfrm>
              <a:off x="1735" y="2676"/>
              <a:ext cx="6" cy="3"/>
            </a:xfrm>
            <a:custGeom>
              <a:avLst/>
              <a:gdLst>
                <a:gd name="T0" fmla="*/ 0 w 4"/>
                <a:gd name="T1" fmla="*/ 2 h 2"/>
                <a:gd name="T2" fmla="*/ 3 w 4"/>
                <a:gd name="T3" fmla="*/ 0 h 2"/>
                <a:gd name="T4" fmla="*/ 0 w 4"/>
                <a:gd name="T5" fmla="*/ 2 h 2"/>
              </a:gdLst>
              <a:ahLst/>
              <a:cxnLst>
                <a:cxn ang="0">
                  <a:pos x="T0" y="T1"/>
                </a:cxn>
                <a:cxn ang="0">
                  <a:pos x="T2" y="T3"/>
                </a:cxn>
                <a:cxn ang="0">
                  <a:pos x="T4" y="T5"/>
                </a:cxn>
              </a:cxnLst>
              <a:rect l="0" t="0" r="r" b="b"/>
              <a:pathLst>
                <a:path w="4" h="2">
                  <a:moveTo>
                    <a:pt x="0" y="2"/>
                  </a:moveTo>
                  <a:cubicBezTo>
                    <a:pt x="1" y="1"/>
                    <a:pt x="2" y="0"/>
                    <a:pt x="3" y="0"/>
                  </a:cubicBezTo>
                  <a:cubicBezTo>
                    <a:pt x="4" y="1"/>
                    <a:pt x="2" y="1"/>
                    <a:pt x="0" y="2"/>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751">
              <a:extLst>
                <a:ext uri="{FF2B5EF4-FFF2-40B4-BE49-F238E27FC236}">
                  <a16:creationId xmlns:a16="http://schemas.microsoft.com/office/drawing/2014/main" id="{54531E51-0886-49FE-AE91-ADAD7EAD8571}"/>
                </a:ext>
              </a:extLst>
            </p:cNvPr>
            <p:cNvSpPr>
              <a:spLocks/>
            </p:cNvSpPr>
            <p:nvPr userDrawn="1"/>
          </p:nvSpPr>
          <p:spPr bwMode="auto">
            <a:xfrm>
              <a:off x="1734" y="2679"/>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1" y="0"/>
                    <a:pt x="1"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752">
              <a:extLst>
                <a:ext uri="{FF2B5EF4-FFF2-40B4-BE49-F238E27FC236}">
                  <a16:creationId xmlns:a16="http://schemas.microsoft.com/office/drawing/2014/main" id="{8150287F-D338-4BAA-88BF-74DCBA85F372}"/>
                </a:ext>
              </a:extLst>
            </p:cNvPr>
            <p:cNvSpPr>
              <a:spLocks/>
            </p:cNvSpPr>
            <p:nvPr userDrawn="1"/>
          </p:nvSpPr>
          <p:spPr bwMode="auto">
            <a:xfrm>
              <a:off x="1734" y="2617"/>
              <a:ext cx="3" cy="0"/>
            </a:xfrm>
            <a:custGeom>
              <a:avLst/>
              <a:gdLst>
                <a:gd name="T0" fmla="*/ 2 w 2"/>
                <a:gd name="T1" fmla="*/ 0 w 2"/>
                <a:gd name="T2" fmla="*/ 2 w 2"/>
              </a:gdLst>
              <a:ahLst/>
              <a:cxnLst>
                <a:cxn ang="0">
                  <a:pos x="T0" y="0"/>
                </a:cxn>
                <a:cxn ang="0">
                  <a:pos x="T1" y="0"/>
                </a:cxn>
                <a:cxn ang="0">
                  <a:pos x="T2" y="0"/>
                </a:cxn>
              </a:cxnLst>
              <a:rect l="0" t="0" r="r" b="b"/>
              <a:pathLst>
                <a:path w="2">
                  <a:moveTo>
                    <a:pt x="2" y="0"/>
                  </a:moveTo>
                  <a:cubicBezTo>
                    <a:pt x="1" y="0"/>
                    <a:pt x="1" y="0"/>
                    <a:pt x="0" y="0"/>
                  </a:cubicBezTo>
                  <a:cubicBezTo>
                    <a:pt x="0" y="0"/>
                    <a:pt x="1" y="0"/>
                    <a:pt x="2"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753">
              <a:extLst>
                <a:ext uri="{FF2B5EF4-FFF2-40B4-BE49-F238E27FC236}">
                  <a16:creationId xmlns:a16="http://schemas.microsoft.com/office/drawing/2014/main" id="{131EBA70-C9CD-4956-ACF7-7D797B6EE2E0}"/>
                </a:ext>
              </a:extLst>
            </p:cNvPr>
            <p:cNvSpPr>
              <a:spLocks/>
            </p:cNvSpPr>
            <p:nvPr userDrawn="1"/>
          </p:nvSpPr>
          <p:spPr bwMode="auto">
            <a:xfrm>
              <a:off x="1731" y="2971"/>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754">
              <a:extLst>
                <a:ext uri="{FF2B5EF4-FFF2-40B4-BE49-F238E27FC236}">
                  <a16:creationId xmlns:a16="http://schemas.microsoft.com/office/drawing/2014/main" id="{E1106D50-A9AB-44B1-A243-484BA27F658B}"/>
                </a:ext>
              </a:extLst>
            </p:cNvPr>
            <p:cNvSpPr>
              <a:spLocks noEditPoints="1"/>
            </p:cNvSpPr>
            <p:nvPr userDrawn="1"/>
          </p:nvSpPr>
          <p:spPr bwMode="auto">
            <a:xfrm>
              <a:off x="1671" y="2613"/>
              <a:ext cx="97" cy="403"/>
            </a:xfrm>
            <a:custGeom>
              <a:avLst/>
              <a:gdLst>
                <a:gd name="T0" fmla="*/ 15 w 68"/>
                <a:gd name="T1" fmla="*/ 198 h 280"/>
                <a:gd name="T2" fmla="*/ 58 w 68"/>
                <a:gd name="T3" fmla="*/ 244 h 280"/>
                <a:gd name="T4" fmla="*/ 51 w 68"/>
                <a:gd name="T5" fmla="*/ 139 h 280"/>
                <a:gd name="T6" fmla="*/ 41 w 68"/>
                <a:gd name="T7" fmla="*/ 121 h 280"/>
                <a:gd name="T8" fmla="*/ 46 w 68"/>
                <a:gd name="T9" fmla="*/ 134 h 280"/>
                <a:gd name="T10" fmla="*/ 39 w 68"/>
                <a:gd name="T11" fmla="*/ 109 h 280"/>
                <a:gd name="T12" fmla="*/ 46 w 68"/>
                <a:gd name="T13" fmla="*/ 54 h 280"/>
                <a:gd name="T14" fmla="*/ 47 w 68"/>
                <a:gd name="T15" fmla="*/ 45 h 280"/>
                <a:gd name="T16" fmla="*/ 35 w 68"/>
                <a:gd name="T17" fmla="*/ 12 h 280"/>
                <a:gd name="T18" fmla="*/ 40 w 68"/>
                <a:gd name="T19" fmla="*/ 18 h 280"/>
                <a:gd name="T20" fmla="*/ 45 w 68"/>
                <a:gd name="T21" fmla="*/ 0 h 280"/>
                <a:gd name="T22" fmla="*/ 15 w 68"/>
                <a:gd name="T23" fmla="*/ 198 h 280"/>
                <a:gd name="T24" fmla="*/ 15 w 68"/>
                <a:gd name="T25" fmla="*/ 198 h 280"/>
                <a:gd name="T26" fmla="*/ 35 w 68"/>
                <a:gd name="T27" fmla="*/ 117 h 280"/>
                <a:gd name="T28" fmla="*/ 45 w 68"/>
                <a:gd name="T29" fmla="*/ 114 h 280"/>
                <a:gd name="T30" fmla="*/ 35 w 68"/>
                <a:gd name="T31" fmla="*/ 117 h 280"/>
                <a:gd name="T32" fmla="*/ 35 w 68"/>
                <a:gd name="T33" fmla="*/ 117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8" h="280">
                  <a:moveTo>
                    <a:pt x="15" y="198"/>
                  </a:moveTo>
                  <a:cubicBezTo>
                    <a:pt x="27" y="211"/>
                    <a:pt x="24" y="280"/>
                    <a:pt x="58" y="244"/>
                  </a:cubicBezTo>
                  <a:cubicBezTo>
                    <a:pt x="16" y="253"/>
                    <a:pt x="52" y="142"/>
                    <a:pt x="51" y="139"/>
                  </a:cubicBezTo>
                  <a:cubicBezTo>
                    <a:pt x="48" y="132"/>
                    <a:pt x="45" y="136"/>
                    <a:pt x="41" y="121"/>
                  </a:cubicBezTo>
                  <a:cubicBezTo>
                    <a:pt x="38" y="123"/>
                    <a:pt x="48" y="134"/>
                    <a:pt x="46" y="134"/>
                  </a:cubicBezTo>
                  <a:cubicBezTo>
                    <a:pt x="10" y="130"/>
                    <a:pt x="68" y="128"/>
                    <a:pt x="39" y="109"/>
                  </a:cubicBezTo>
                  <a:cubicBezTo>
                    <a:pt x="58" y="106"/>
                    <a:pt x="44" y="66"/>
                    <a:pt x="46" y="54"/>
                  </a:cubicBezTo>
                  <a:cubicBezTo>
                    <a:pt x="35" y="73"/>
                    <a:pt x="48" y="44"/>
                    <a:pt x="47" y="45"/>
                  </a:cubicBezTo>
                  <a:cubicBezTo>
                    <a:pt x="23" y="63"/>
                    <a:pt x="62" y="11"/>
                    <a:pt x="35" y="12"/>
                  </a:cubicBezTo>
                  <a:cubicBezTo>
                    <a:pt x="36" y="14"/>
                    <a:pt x="38" y="16"/>
                    <a:pt x="40" y="18"/>
                  </a:cubicBezTo>
                  <a:cubicBezTo>
                    <a:pt x="40" y="11"/>
                    <a:pt x="41" y="6"/>
                    <a:pt x="45" y="0"/>
                  </a:cubicBezTo>
                  <a:cubicBezTo>
                    <a:pt x="21" y="22"/>
                    <a:pt x="0" y="172"/>
                    <a:pt x="15" y="198"/>
                  </a:cubicBezTo>
                  <a:cubicBezTo>
                    <a:pt x="24" y="208"/>
                    <a:pt x="15" y="199"/>
                    <a:pt x="15" y="198"/>
                  </a:cubicBezTo>
                  <a:close/>
                  <a:moveTo>
                    <a:pt x="35" y="117"/>
                  </a:moveTo>
                  <a:cubicBezTo>
                    <a:pt x="39" y="117"/>
                    <a:pt x="42" y="116"/>
                    <a:pt x="45" y="114"/>
                  </a:cubicBezTo>
                  <a:cubicBezTo>
                    <a:pt x="36" y="113"/>
                    <a:pt x="36" y="116"/>
                    <a:pt x="35" y="117"/>
                  </a:cubicBezTo>
                  <a:cubicBezTo>
                    <a:pt x="39" y="117"/>
                    <a:pt x="37" y="116"/>
                    <a:pt x="35" y="117"/>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755">
              <a:extLst>
                <a:ext uri="{FF2B5EF4-FFF2-40B4-BE49-F238E27FC236}">
                  <a16:creationId xmlns:a16="http://schemas.microsoft.com/office/drawing/2014/main" id="{572F5252-6A31-46A7-AAAD-996B79A5BB09}"/>
                </a:ext>
              </a:extLst>
            </p:cNvPr>
            <p:cNvSpPr>
              <a:spLocks/>
            </p:cNvSpPr>
            <p:nvPr userDrawn="1"/>
          </p:nvSpPr>
          <p:spPr bwMode="auto">
            <a:xfrm>
              <a:off x="2433" y="2817"/>
              <a:ext cx="3" cy="3"/>
            </a:xfrm>
            <a:custGeom>
              <a:avLst/>
              <a:gdLst>
                <a:gd name="T0" fmla="*/ 0 w 2"/>
                <a:gd name="T1" fmla="*/ 2 h 2"/>
                <a:gd name="T2" fmla="*/ 1 w 2"/>
                <a:gd name="T3" fmla="*/ 0 h 2"/>
                <a:gd name="T4" fmla="*/ 0 w 2"/>
                <a:gd name="T5" fmla="*/ 2 h 2"/>
              </a:gdLst>
              <a:ahLst/>
              <a:cxnLst>
                <a:cxn ang="0">
                  <a:pos x="T0" y="T1"/>
                </a:cxn>
                <a:cxn ang="0">
                  <a:pos x="T2" y="T3"/>
                </a:cxn>
                <a:cxn ang="0">
                  <a:pos x="T4" y="T5"/>
                </a:cxn>
              </a:cxnLst>
              <a:rect l="0" t="0" r="r" b="b"/>
              <a:pathLst>
                <a:path w="2" h="2">
                  <a:moveTo>
                    <a:pt x="0" y="2"/>
                  </a:moveTo>
                  <a:cubicBezTo>
                    <a:pt x="1" y="0"/>
                    <a:pt x="1" y="0"/>
                    <a:pt x="1" y="0"/>
                  </a:cubicBezTo>
                  <a:cubicBezTo>
                    <a:pt x="2" y="1"/>
                    <a:pt x="0" y="1"/>
                    <a:pt x="0" y="2"/>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756">
              <a:extLst>
                <a:ext uri="{FF2B5EF4-FFF2-40B4-BE49-F238E27FC236}">
                  <a16:creationId xmlns:a16="http://schemas.microsoft.com/office/drawing/2014/main" id="{F688FD47-4EA9-444F-B3EC-E8BC7B680753}"/>
                </a:ext>
              </a:extLst>
            </p:cNvPr>
            <p:cNvSpPr>
              <a:spLocks/>
            </p:cNvSpPr>
            <p:nvPr userDrawn="1"/>
          </p:nvSpPr>
          <p:spPr bwMode="auto">
            <a:xfrm>
              <a:off x="2446" y="2889"/>
              <a:ext cx="5" cy="1"/>
            </a:xfrm>
            <a:custGeom>
              <a:avLst/>
              <a:gdLst>
                <a:gd name="T0" fmla="*/ 0 w 4"/>
                <a:gd name="T1" fmla="*/ 1 h 1"/>
                <a:gd name="T2" fmla="*/ 3 w 4"/>
                <a:gd name="T3" fmla="*/ 0 h 1"/>
                <a:gd name="T4" fmla="*/ 0 w 4"/>
                <a:gd name="T5" fmla="*/ 1 h 1"/>
              </a:gdLst>
              <a:ahLst/>
              <a:cxnLst>
                <a:cxn ang="0">
                  <a:pos x="T0" y="T1"/>
                </a:cxn>
                <a:cxn ang="0">
                  <a:pos x="T2" y="T3"/>
                </a:cxn>
                <a:cxn ang="0">
                  <a:pos x="T4" y="T5"/>
                </a:cxn>
              </a:cxnLst>
              <a:rect l="0" t="0" r="r" b="b"/>
              <a:pathLst>
                <a:path w="4" h="1">
                  <a:moveTo>
                    <a:pt x="0" y="1"/>
                  </a:moveTo>
                  <a:cubicBezTo>
                    <a:pt x="1" y="1"/>
                    <a:pt x="2" y="0"/>
                    <a:pt x="3" y="0"/>
                  </a:cubicBezTo>
                  <a:cubicBezTo>
                    <a:pt x="4" y="1"/>
                    <a:pt x="1" y="1"/>
                    <a:pt x="0" y="1"/>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757">
              <a:extLst>
                <a:ext uri="{FF2B5EF4-FFF2-40B4-BE49-F238E27FC236}">
                  <a16:creationId xmlns:a16="http://schemas.microsoft.com/office/drawing/2014/main" id="{B16FAEC2-10ED-4189-8930-C747A1DA9824}"/>
                </a:ext>
              </a:extLst>
            </p:cNvPr>
            <p:cNvSpPr>
              <a:spLocks/>
            </p:cNvSpPr>
            <p:nvPr userDrawn="1"/>
          </p:nvSpPr>
          <p:spPr bwMode="auto">
            <a:xfrm>
              <a:off x="2444" y="2890"/>
              <a:ext cx="2" cy="2"/>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1"/>
                    <a:pt x="0" y="1"/>
                    <a:pt x="0" y="1"/>
                  </a:cubicBezTo>
                  <a:cubicBezTo>
                    <a:pt x="0" y="1"/>
                    <a:pt x="0" y="1"/>
                    <a:pt x="1"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758">
              <a:extLst>
                <a:ext uri="{FF2B5EF4-FFF2-40B4-BE49-F238E27FC236}">
                  <a16:creationId xmlns:a16="http://schemas.microsoft.com/office/drawing/2014/main" id="{36B450B1-6BCF-4917-AE9E-FC0A22D5E44A}"/>
                </a:ext>
              </a:extLst>
            </p:cNvPr>
            <p:cNvSpPr>
              <a:spLocks/>
            </p:cNvSpPr>
            <p:nvPr userDrawn="1"/>
          </p:nvSpPr>
          <p:spPr bwMode="auto">
            <a:xfrm>
              <a:off x="2443" y="2829"/>
              <a:ext cx="3"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1" y="1"/>
                    <a:pt x="0" y="1"/>
                  </a:cubicBezTo>
                  <a:cubicBezTo>
                    <a:pt x="1" y="1"/>
                    <a:pt x="1" y="1"/>
                    <a:pt x="2"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759">
              <a:extLst>
                <a:ext uri="{FF2B5EF4-FFF2-40B4-BE49-F238E27FC236}">
                  <a16:creationId xmlns:a16="http://schemas.microsoft.com/office/drawing/2014/main" id="{D13F713C-0EBD-4F09-8419-966FE24B70B8}"/>
                </a:ext>
              </a:extLst>
            </p:cNvPr>
            <p:cNvSpPr>
              <a:spLocks/>
            </p:cNvSpPr>
            <p:nvPr userDrawn="1"/>
          </p:nvSpPr>
          <p:spPr bwMode="auto">
            <a:xfrm>
              <a:off x="2441" y="318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760">
              <a:extLst>
                <a:ext uri="{FF2B5EF4-FFF2-40B4-BE49-F238E27FC236}">
                  <a16:creationId xmlns:a16="http://schemas.microsoft.com/office/drawing/2014/main" id="{822374C8-54F6-480A-84AC-1233D4CED08B}"/>
                </a:ext>
              </a:extLst>
            </p:cNvPr>
            <p:cNvSpPr>
              <a:spLocks noEditPoints="1"/>
            </p:cNvSpPr>
            <p:nvPr userDrawn="1"/>
          </p:nvSpPr>
          <p:spPr bwMode="auto">
            <a:xfrm>
              <a:off x="2385" y="2826"/>
              <a:ext cx="78" cy="369"/>
            </a:xfrm>
            <a:custGeom>
              <a:avLst/>
              <a:gdLst>
                <a:gd name="T0" fmla="*/ 32 w 54"/>
                <a:gd name="T1" fmla="*/ 117 h 257"/>
                <a:gd name="T2" fmla="*/ 33 w 54"/>
                <a:gd name="T3" fmla="*/ 117 h 257"/>
                <a:gd name="T4" fmla="*/ 41 w 54"/>
                <a:gd name="T5" fmla="*/ 113 h 257"/>
                <a:gd name="T6" fmla="*/ 32 w 54"/>
                <a:gd name="T7" fmla="*/ 117 h 257"/>
                <a:gd name="T8" fmla="*/ 43 w 54"/>
                <a:gd name="T9" fmla="*/ 133 h 257"/>
                <a:gd name="T10" fmla="*/ 40 w 54"/>
                <a:gd name="T11" fmla="*/ 128 h 257"/>
                <a:gd name="T12" fmla="*/ 43 w 54"/>
                <a:gd name="T13" fmla="*/ 133 h 257"/>
                <a:gd name="T14" fmla="*/ 47 w 54"/>
                <a:gd name="T15" fmla="*/ 141 h 257"/>
                <a:gd name="T16" fmla="*/ 47 w 54"/>
                <a:gd name="T17" fmla="*/ 139 h 257"/>
                <a:gd name="T18" fmla="*/ 46 w 54"/>
                <a:gd name="T19" fmla="*/ 137 h 257"/>
                <a:gd name="T20" fmla="*/ 43 w 54"/>
                <a:gd name="T21" fmla="*/ 133 h 257"/>
                <a:gd name="T22" fmla="*/ 43 w 54"/>
                <a:gd name="T23" fmla="*/ 134 h 257"/>
                <a:gd name="T24" fmla="*/ 39 w 54"/>
                <a:gd name="T25" fmla="*/ 126 h 257"/>
                <a:gd name="T26" fmla="*/ 40 w 54"/>
                <a:gd name="T27" fmla="*/ 128 h 257"/>
                <a:gd name="T28" fmla="*/ 39 w 54"/>
                <a:gd name="T29" fmla="*/ 126 h 257"/>
                <a:gd name="T30" fmla="*/ 44 w 54"/>
                <a:gd name="T31" fmla="*/ 121 h 257"/>
                <a:gd name="T32" fmla="*/ 42 w 54"/>
                <a:gd name="T33" fmla="*/ 114 h 257"/>
                <a:gd name="T34" fmla="*/ 36 w 54"/>
                <a:gd name="T35" fmla="*/ 109 h 257"/>
                <a:gd name="T36" fmla="*/ 41 w 54"/>
                <a:gd name="T37" fmla="*/ 107 h 257"/>
                <a:gd name="T38" fmla="*/ 42 w 54"/>
                <a:gd name="T39" fmla="*/ 54 h 257"/>
                <a:gd name="T40" fmla="*/ 43 w 54"/>
                <a:gd name="T41" fmla="*/ 45 h 257"/>
                <a:gd name="T42" fmla="*/ 43 w 54"/>
                <a:gd name="T43" fmla="*/ 45 h 257"/>
                <a:gd name="T44" fmla="*/ 42 w 54"/>
                <a:gd name="T45" fmla="*/ 45 h 257"/>
                <a:gd name="T46" fmla="*/ 37 w 54"/>
                <a:gd name="T47" fmla="*/ 13 h 257"/>
                <a:gd name="T48" fmla="*/ 40 w 54"/>
                <a:gd name="T49" fmla="*/ 3 h 257"/>
                <a:gd name="T50" fmla="*/ 40 w 54"/>
                <a:gd name="T51" fmla="*/ 3 h 257"/>
                <a:gd name="T52" fmla="*/ 40 w 54"/>
                <a:gd name="T53" fmla="*/ 2 h 257"/>
                <a:gd name="T54" fmla="*/ 42 w 54"/>
                <a:gd name="T55" fmla="*/ 0 h 257"/>
                <a:gd name="T56" fmla="*/ 34 w 54"/>
                <a:gd name="T57" fmla="*/ 12 h 257"/>
                <a:gd name="T58" fmla="*/ 31 w 54"/>
                <a:gd name="T59" fmla="*/ 12 h 257"/>
                <a:gd name="T60" fmla="*/ 33 w 54"/>
                <a:gd name="T61" fmla="*/ 14 h 257"/>
                <a:gd name="T62" fmla="*/ 27 w 54"/>
                <a:gd name="T63" fmla="*/ 29 h 257"/>
                <a:gd name="T64" fmla="*/ 11 w 54"/>
                <a:gd name="T65" fmla="*/ 198 h 257"/>
                <a:gd name="T66" fmla="*/ 11 w 54"/>
                <a:gd name="T67" fmla="*/ 198 h 257"/>
                <a:gd name="T68" fmla="*/ 11 w 54"/>
                <a:gd name="T69" fmla="*/ 199 h 257"/>
                <a:gd name="T70" fmla="*/ 12 w 54"/>
                <a:gd name="T71" fmla="*/ 199 h 257"/>
                <a:gd name="T72" fmla="*/ 27 w 54"/>
                <a:gd name="T73" fmla="*/ 244 h 257"/>
                <a:gd name="T74" fmla="*/ 46 w 54"/>
                <a:gd name="T75" fmla="*/ 251 h 257"/>
                <a:gd name="T76" fmla="*/ 46 w 54"/>
                <a:gd name="T77" fmla="*/ 251 h 257"/>
                <a:gd name="T78" fmla="*/ 54 w 54"/>
                <a:gd name="T79" fmla="*/ 243 h 257"/>
                <a:gd name="T80" fmla="*/ 47 w 54"/>
                <a:gd name="T81" fmla="*/ 141 h 257"/>
                <a:gd name="T82" fmla="*/ 12 w 54"/>
                <a:gd name="T83" fmla="*/ 199 h 257"/>
                <a:gd name="T84" fmla="*/ 11 w 54"/>
                <a:gd name="T85" fmla="*/ 199 h 257"/>
                <a:gd name="T86" fmla="*/ 11 w 54"/>
                <a:gd name="T87" fmla="*/ 199 h 257"/>
                <a:gd name="T88" fmla="*/ 12 w 54"/>
                <a:gd name="T89" fmla="*/ 199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4" h="257">
                  <a:moveTo>
                    <a:pt x="32" y="117"/>
                  </a:moveTo>
                  <a:cubicBezTo>
                    <a:pt x="32" y="117"/>
                    <a:pt x="33" y="117"/>
                    <a:pt x="33" y="117"/>
                  </a:cubicBezTo>
                  <a:cubicBezTo>
                    <a:pt x="36" y="117"/>
                    <a:pt x="39" y="116"/>
                    <a:pt x="41" y="113"/>
                  </a:cubicBezTo>
                  <a:cubicBezTo>
                    <a:pt x="33" y="113"/>
                    <a:pt x="33" y="116"/>
                    <a:pt x="32" y="117"/>
                  </a:cubicBezTo>
                  <a:close/>
                  <a:moveTo>
                    <a:pt x="43" y="133"/>
                  </a:moveTo>
                  <a:cubicBezTo>
                    <a:pt x="42" y="132"/>
                    <a:pt x="41" y="130"/>
                    <a:pt x="40" y="128"/>
                  </a:cubicBezTo>
                  <a:cubicBezTo>
                    <a:pt x="41" y="131"/>
                    <a:pt x="42" y="132"/>
                    <a:pt x="43" y="133"/>
                  </a:cubicBezTo>
                  <a:close/>
                  <a:moveTo>
                    <a:pt x="47" y="141"/>
                  </a:moveTo>
                  <a:cubicBezTo>
                    <a:pt x="47" y="140"/>
                    <a:pt x="47" y="139"/>
                    <a:pt x="47" y="139"/>
                  </a:cubicBezTo>
                  <a:cubicBezTo>
                    <a:pt x="47" y="138"/>
                    <a:pt x="47" y="138"/>
                    <a:pt x="46" y="137"/>
                  </a:cubicBezTo>
                  <a:cubicBezTo>
                    <a:pt x="45" y="135"/>
                    <a:pt x="44" y="134"/>
                    <a:pt x="43" y="133"/>
                  </a:cubicBezTo>
                  <a:cubicBezTo>
                    <a:pt x="43" y="134"/>
                    <a:pt x="43" y="134"/>
                    <a:pt x="43" y="134"/>
                  </a:cubicBezTo>
                  <a:cubicBezTo>
                    <a:pt x="23" y="132"/>
                    <a:pt x="32" y="130"/>
                    <a:pt x="39" y="126"/>
                  </a:cubicBezTo>
                  <a:cubicBezTo>
                    <a:pt x="39" y="126"/>
                    <a:pt x="39" y="127"/>
                    <a:pt x="40" y="128"/>
                  </a:cubicBezTo>
                  <a:cubicBezTo>
                    <a:pt x="39" y="127"/>
                    <a:pt x="39" y="126"/>
                    <a:pt x="39" y="126"/>
                  </a:cubicBezTo>
                  <a:cubicBezTo>
                    <a:pt x="41" y="125"/>
                    <a:pt x="43" y="123"/>
                    <a:pt x="44" y="121"/>
                  </a:cubicBezTo>
                  <a:cubicBezTo>
                    <a:pt x="45" y="120"/>
                    <a:pt x="45" y="117"/>
                    <a:pt x="42" y="114"/>
                  </a:cubicBezTo>
                  <a:cubicBezTo>
                    <a:pt x="41" y="113"/>
                    <a:pt x="39" y="111"/>
                    <a:pt x="36" y="109"/>
                  </a:cubicBezTo>
                  <a:cubicBezTo>
                    <a:pt x="38" y="109"/>
                    <a:pt x="39" y="108"/>
                    <a:pt x="41" y="107"/>
                  </a:cubicBezTo>
                  <a:cubicBezTo>
                    <a:pt x="52" y="98"/>
                    <a:pt x="41" y="64"/>
                    <a:pt x="42" y="54"/>
                  </a:cubicBezTo>
                  <a:cubicBezTo>
                    <a:pt x="33" y="71"/>
                    <a:pt x="42" y="49"/>
                    <a:pt x="43" y="45"/>
                  </a:cubicBezTo>
                  <a:cubicBezTo>
                    <a:pt x="43" y="45"/>
                    <a:pt x="44" y="45"/>
                    <a:pt x="43" y="45"/>
                  </a:cubicBezTo>
                  <a:cubicBezTo>
                    <a:pt x="43" y="45"/>
                    <a:pt x="43" y="45"/>
                    <a:pt x="42" y="45"/>
                  </a:cubicBezTo>
                  <a:cubicBezTo>
                    <a:pt x="22" y="60"/>
                    <a:pt x="51" y="19"/>
                    <a:pt x="37" y="13"/>
                  </a:cubicBezTo>
                  <a:cubicBezTo>
                    <a:pt x="37" y="9"/>
                    <a:pt x="38" y="6"/>
                    <a:pt x="40" y="3"/>
                  </a:cubicBezTo>
                  <a:cubicBezTo>
                    <a:pt x="40" y="3"/>
                    <a:pt x="40" y="3"/>
                    <a:pt x="40" y="3"/>
                  </a:cubicBezTo>
                  <a:cubicBezTo>
                    <a:pt x="40" y="3"/>
                    <a:pt x="40" y="2"/>
                    <a:pt x="40" y="2"/>
                  </a:cubicBezTo>
                  <a:cubicBezTo>
                    <a:pt x="41" y="2"/>
                    <a:pt x="41" y="1"/>
                    <a:pt x="42" y="0"/>
                  </a:cubicBezTo>
                  <a:cubicBezTo>
                    <a:pt x="39" y="3"/>
                    <a:pt x="36" y="7"/>
                    <a:pt x="34" y="12"/>
                  </a:cubicBezTo>
                  <a:cubicBezTo>
                    <a:pt x="33" y="12"/>
                    <a:pt x="32" y="12"/>
                    <a:pt x="31" y="12"/>
                  </a:cubicBezTo>
                  <a:cubicBezTo>
                    <a:pt x="32" y="13"/>
                    <a:pt x="32" y="13"/>
                    <a:pt x="33" y="14"/>
                  </a:cubicBezTo>
                  <a:cubicBezTo>
                    <a:pt x="31" y="18"/>
                    <a:pt x="29" y="24"/>
                    <a:pt x="27" y="29"/>
                  </a:cubicBezTo>
                  <a:cubicBezTo>
                    <a:pt x="10" y="80"/>
                    <a:pt x="0" y="177"/>
                    <a:pt x="11" y="198"/>
                  </a:cubicBezTo>
                  <a:cubicBezTo>
                    <a:pt x="11" y="198"/>
                    <a:pt x="11" y="198"/>
                    <a:pt x="11" y="198"/>
                  </a:cubicBezTo>
                  <a:cubicBezTo>
                    <a:pt x="11" y="198"/>
                    <a:pt x="11" y="198"/>
                    <a:pt x="11" y="199"/>
                  </a:cubicBezTo>
                  <a:cubicBezTo>
                    <a:pt x="19" y="206"/>
                    <a:pt x="14" y="202"/>
                    <a:pt x="12" y="199"/>
                  </a:cubicBezTo>
                  <a:cubicBezTo>
                    <a:pt x="19" y="208"/>
                    <a:pt x="21" y="231"/>
                    <a:pt x="27" y="244"/>
                  </a:cubicBezTo>
                  <a:cubicBezTo>
                    <a:pt x="31" y="253"/>
                    <a:pt x="36" y="257"/>
                    <a:pt x="46" y="251"/>
                  </a:cubicBezTo>
                  <a:cubicBezTo>
                    <a:pt x="46" y="251"/>
                    <a:pt x="46" y="251"/>
                    <a:pt x="46" y="251"/>
                  </a:cubicBezTo>
                  <a:cubicBezTo>
                    <a:pt x="48" y="249"/>
                    <a:pt x="51" y="247"/>
                    <a:pt x="54" y="243"/>
                  </a:cubicBezTo>
                  <a:cubicBezTo>
                    <a:pt x="15" y="252"/>
                    <a:pt x="44" y="156"/>
                    <a:pt x="47" y="141"/>
                  </a:cubicBezTo>
                  <a:close/>
                  <a:moveTo>
                    <a:pt x="12" y="199"/>
                  </a:moveTo>
                  <a:cubicBezTo>
                    <a:pt x="12" y="199"/>
                    <a:pt x="12" y="199"/>
                    <a:pt x="11" y="199"/>
                  </a:cubicBezTo>
                  <a:cubicBezTo>
                    <a:pt x="11" y="199"/>
                    <a:pt x="11" y="199"/>
                    <a:pt x="11" y="199"/>
                  </a:cubicBezTo>
                  <a:cubicBezTo>
                    <a:pt x="11" y="199"/>
                    <a:pt x="12" y="199"/>
                    <a:pt x="12" y="199"/>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761">
              <a:extLst>
                <a:ext uri="{FF2B5EF4-FFF2-40B4-BE49-F238E27FC236}">
                  <a16:creationId xmlns:a16="http://schemas.microsoft.com/office/drawing/2014/main" id="{422CD61C-3945-4D77-B436-831C5927A996}"/>
                </a:ext>
              </a:extLst>
            </p:cNvPr>
            <p:cNvSpPr>
              <a:spLocks noEditPoints="1"/>
            </p:cNvSpPr>
            <p:nvPr userDrawn="1"/>
          </p:nvSpPr>
          <p:spPr bwMode="auto">
            <a:xfrm>
              <a:off x="2564" y="2514"/>
              <a:ext cx="63" cy="236"/>
            </a:xfrm>
            <a:custGeom>
              <a:avLst/>
              <a:gdLst>
                <a:gd name="T0" fmla="*/ 7 w 44"/>
                <a:gd name="T1" fmla="*/ 146 h 164"/>
                <a:gd name="T2" fmla="*/ 6 w 44"/>
                <a:gd name="T3" fmla="*/ 146 h 164"/>
                <a:gd name="T4" fmla="*/ 7 w 44"/>
                <a:gd name="T5" fmla="*/ 147 h 164"/>
                <a:gd name="T6" fmla="*/ 7 w 44"/>
                <a:gd name="T7" fmla="*/ 146 h 164"/>
                <a:gd name="T8" fmla="*/ 34 w 44"/>
                <a:gd name="T9" fmla="*/ 74 h 164"/>
                <a:gd name="T10" fmla="*/ 31 w 44"/>
                <a:gd name="T11" fmla="*/ 57 h 164"/>
                <a:gd name="T12" fmla="*/ 41 w 44"/>
                <a:gd name="T13" fmla="*/ 35 h 164"/>
                <a:gd name="T14" fmla="*/ 38 w 44"/>
                <a:gd name="T15" fmla="*/ 15 h 164"/>
                <a:gd name="T16" fmla="*/ 38 w 44"/>
                <a:gd name="T17" fmla="*/ 14 h 164"/>
                <a:gd name="T18" fmla="*/ 37 w 44"/>
                <a:gd name="T19" fmla="*/ 2 h 164"/>
                <a:gd name="T20" fmla="*/ 36 w 44"/>
                <a:gd name="T21" fmla="*/ 0 h 164"/>
                <a:gd name="T22" fmla="*/ 12 w 44"/>
                <a:gd name="T23" fmla="*/ 14 h 164"/>
                <a:gd name="T24" fmla="*/ 10 w 44"/>
                <a:gd name="T25" fmla="*/ 25 h 164"/>
                <a:gd name="T26" fmla="*/ 10 w 44"/>
                <a:gd name="T27" fmla="*/ 26 h 164"/>
                <a:gd name="T28" fmla="*/ 10 w 44"/>
                <a:gd name="T29" fmla="*/ 26 h 164"/>
                <a:gd name="T30" fmla="*/ 10 w 44"/>
                <a:gd name="T31" fmla="*/ 26 h 164"/>
                <a:gd name="T32" fmla="*/ 6 w 44"/>
                <a:gd name="T33" fmla="*/ 52 h 164"/>
                <a:gd name="T34" fmla="*/ 2 w 44"/>
                <a:gd name="T35" fmla="*/ 128 h 164"/>
                <a:gd name="T36" fmla="*/ 2 w 44"/>
                <a:gd name="T37" fmla="*/ 128 h 164"/>
                <a:gd name="T38" fmla="*/ 3 w 44"/>
                <a:gd name="T39" fmla="*/ 134 h 164"/>
                <a:gd name="T40" fmla="*/ 3 w 44"/>
                <a:gd name="T41" fmla="*/ 136 h 164"/>
                <a:gd name="T42" fmla="*/ 6 w 44"/>
                <a:gd name="T43" fmla="*/ 146 h 164"/>
                <a:gd name="T44" fmla="*/ 6 w 44"/>
                <a:gd name="T45" fmla="*/ 146 h 164"/>
                <a:gd name="T46" fmla="*/ 6 w 44"/>
                <a:gd name="T47" fmla="*/ 146 h 164"/>
                <a:gd name="T48" fmla="*/ 7 w 44"/>
                <a:gd name="T49" fmla="*/ 147 h 164"/>
                <a:gd name="T50" fmla="*/ 7 w 44"/>
                <a:gd name="T51" fmla="*/ 146 h 164"/>
                <a:gd name="T52" fmla="*/ 10 w 44"/>
                <a:gd name="T53" fmla="*/ 150 h 164"/>
                <a:gd name="T54" fmla="*/ 10 w 44"/>
                <a:gd name="T55" fmla="*/ 150 h 164"/>
                <a:gd name="T56" fmla="*/ 7 w 44"/>
                <a:gd name="T57" fmla="*/ 147 h 164"/>
                <a:gd name="T58" fmla="*/ 9 w 44"/>
                <a:gd name="T59" fmla="*/ 150 h 164"/>
                <a:gd name="T60" fmla="*/ 10 w 44"/>
                <a:gd name="T61" fmla="*/ 153 h 164"/>
                <a:gd name="T62" fmla="*/ 14 w 44"/>
                <a:gd name="T63" fmla="*/ 164 h 164"/>
                <a:gd name="T64" fmla="*/ 29 w 44"/>
                <a:gd name="T65" fmla="*/ 156 h 164"/>
                <a:gd name="T66" fmla="*/ 30 w 44"/>
                <a:gd name="T67" fmla="*/ 147 h 164"/>
                <a:gd name="T68" fmla="*/ 30 w 44"/>
                <a:gd name="T69" fmla="*/ 146 h 164"/>
                <a:gd name="T70" fmla="*/ 31 w 44"/>
                <a:gd name="T71" fmla="*/ 140 h 164"/>
                <a:gd name="T72" fmla="*/ 31 w 44"/>
                <a:gd name="T73" fmla="*/ 137 h 164"/>
                <a:gd name="T74" fmla="*/ 34 w 44"/>
                <a:gd name="T75" fmla="*/ 124 h 164"/>
                <a:gd name="T76" fmla="*/ 34 w 44"/>
                <a:gd name="T77" fmla="*/ 122 h 164"/>
                <a:gd name="T78" fmla="*/ 35 w 44"/>
                <a:gd name="T79" fmla="*/ 117 h 164"/>
                <a:gd name="T80" fmla="*/ 42 w 44"/>
                <a:gd name="T81" fmla="*/ 87 h 164"/>
                <a:gd name="T82" fmla="*/ 38 w 44"/>
                <a:gd name="T83" fmla="*/ 81 h 164"/>
                <a:gd name="T84" fmla="*/ 38 w 44"/>
                <a:gd name="T85" fmla="*/ 82 h 164"/>
                <a:gd name="T86" fmla="*/ 34 w 44"/>
                <a:gd name="T87" fmla="*/ 74 h 164"/>
                <a:gd name="T88" fmla="*/ 27 w 44"/>
                <a:gd name="T89" fmla="*/ 65 h 164"/>
                <a:gd name="T90" fmla="*/ 28 w 44"/>
                <a:gd name="T91" fmla="*/ 65 h 164"/>
                <a:gd name="T92" fmla="*/ 36 w 44"/>
                <a:gd name="T93" fmla="*/ 61 h 164"/>
                <a:gd name="T94" fmla="*/ 27 w 44"/>
                <a:gd name="T95" fmla="*/ 65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 h="164">
                  <a:moveTo>
                    <a:pt x="7" y="146"/>
                  </a:moveTo>
                  <a:cubicBezTo>
                    <a:pt x="6" y="146"/>
                    <a:pt x="6" y="146"/>
                    <a:pt x="6" y="146"/>
                  </a:cubicBezTo>
                  <a:cubicBezTo>
                    <a:pt x="7" y="146"/>
                    <a:pt x="7" y="147"/>
                    <a:pt x="7" y="147"/>
                  </a:cubicBezTo>
                  <a:cubicBezTo>
                    <a:pt x="7" y="147"/>
                    <a:pt x="7" y="146"/>
                    <a:pt x="7" y="146"/>
                  </a:cubicBezTo>
                  <a:close/>
                  <a:moveTo>
                    <a:pt x="34" y="74"/>
                  </a:moveTo>
                  <a:cubicBezTo>
                    <a:pt x="39" y="70"/>
                    <a:pt x="44" y="65"/>
                    <a:pt x="31" y="57"/>
                  </a:cubicBezTo>
                  <a:cubicBezTo>
                    <a:pt x="40" y="55"/>
                    <a:pt x="41" y="46"/>
                    <a:pt x="41" y="35"/>
                  </a:cubicBezTo>
                  <a:cubicBezTo>
                    <a:pt x="40" y="28"/>
                    <a:pt x="39" y="21"/>
                    <a:pt x="38" y="15"/>
                  </a:cubicBezTo>
                  <a:cubicBezTo>
                    <a:pt x="38" y="15"/>
                    <a:pt x="38" y="14"/>
                    <a:pt x="38" y="14"/>
                  </a:cubicBezTo>
                  <a:cubicBezTo>
                    <a:pt x="37" y="9"/>
                    <a:pt x="37" y="4"/>
                    <a:pt x="37" y="2"/>
                  </a:cubicBezTo>
                  <a:cubicBezTo>
                    <a:pt x="31" y="13"/>
                    <a:pt x="33" y="7"/>
                    <a:pt x="36" y="0"/>
                  </a:cubicBezTo>
                  <a:cubicBezTo>
                    <a:pt x="28" y="5"/>
                    <a:pt x="20" y="9"/>
                    <a:pt x="12" y="14"/>
                  </a:cubicBezTo>
                  <a:cubicBezTo>
                    <a:pt x="12" y="17"/>
                    <a:pt x="11" y="21"/>
                    <a:pt x="10" y="25"/>
                  </a:cubicBezTo>
                  <a:cubicBezTo>
                    <a:pt x="10" y="25"/>
                    <a:pt x="10" y="25"/>
                    <a:pt x="10" y="26"/>
                  </a:cubicBezTo>
                  <a:cubicBezTo>
                    <a:pt x="10" y="26"/>
                    <a:pt x="10" y="26"/>
                    <a:pt x="10" y="26"/>
                  </a:cubicBezTo>
                  <a:cubicBezTo>
                    <a:pt x="10" y="26"/>
                    <a:pt x="10" y="26"/>
                    <a:pt x="10" y="26"/>
                  </a:cubicBezTo>
                  <a:cubicBezTo>
                    <a:pt x="8" y="35"/>
                    <a:pt x="7" y="43"/>
                    <a:pt x="6" y="52"/>
                  </a:cubicBezTo>
                  <a:cubicBezTo>
                    <a:pt x="2" y="81"/>
                    <a:pt x="0" y="109"/>
                    <a:pt x="2" y="128"/>
                  </a:cubicBezTo>
                  <a:cubicBezTo>
                    <a:pt x="2" y="128"/>
                    <a:pt x="2" y="128"/>
                    <a:pt x="2" y="128"/>
                  </a:cubicBezTo>
                  <a:cubicBezTo>
                    <a:pt x="2" y="130"/>
                    <a:pt x="2" y="132"/>
                    <a:pt x="3" y="134"/>
                  </a:cubicBezTo>
                  <a:cubicBezTo>
                    <a:pt x="3" y="134"/>
                    <a:pt x="3" y="135"/>
                    <a:pt x="3" y="136"/>
                  </a:cubicBezTo>
                  <a:cubicBezTo>
                    <a:pt x="4" y="140"/>
                    <a:pt x="5" y="144"/>
                    <a:pt x="6" y="146"/>
                  </a:cubicBezTo>
                  <a:cubicBezTo>
                    <a:pt x="6" y="146"/>
                    <a:pt x="6" y="146"/>
                    <a:pt x="6" y="146"/>
                  </a:cubicBezTo>
                  <a:cubicBezTo>
                    <a:pt x="6" y="146"/>
                    <a:pt x="6" y="146"/>
                    <a:pt x="6" y="146"/>
                  </a:cubicBezTo>
                  <a:cubicBezTo>
                    <a:pt x="7" y="146"/>
                    <a:pt x="7" y="147"/>
                    <a:pt x="7" y="147"/>
                  </a:cubicBezTo>
                  <a:cubicBezTo>
                    <a:pt x="7" y="147"/>
                    <a:pt x="7" y="146"/>
                    <a:pt x="7" y="146"/>
                  </a:cubicBezTo>
                  <a:cubicBezTo>
                    <a:pt x="8" y="148"/>
                    <a:pt x="9" y="149"/>
                    <a:pt x="10" y="150"/>
                  </a:cubicBezTo>
                  <a:cubicBezTo>
                    <a:pt x="11" y="151"/>
                    <a:pt x="10" y="151"/>
                    <a:pt x="10" y="150"/>
                  </a:cubicBezTo>
                  <a:cubicBezTo>
                    <a:pt x="9" y="149"/>
                    <a:pt x="8" y="148"/>
                    <a:pt x="7" y="147"/>
                  </a:cubicBezTo>
                  <a:cubicBezTo>
                    <a:pt x="8" y="148"/>
                    <a:pt x="8" y="149"/>
                    <a:pt x="9" y="150"/>
                  </a:cubicBezTo>
                  <a:cubicBezTo>
                    <a:pt x="9" y="151"/>
                    <a:pt x="10" y="152"/>
                    <a:pt x="10" y="153"/>
                  </a:cubicBezTo>
                  <a:cubicBezTo>
                    <a:pt x="11" y="156"/>
                    <a:pt x="13" y="160"/>
                    <a:pt x="14" y="164"/>
                  </a:cubicBezTo>
                  <a:cubicBezTo>
                    <a:pt x="19" y="162"/>
                    <a:pt x="24" y="159"/>
                    <a:pt x="29" y="156"/>
                  </a:cubicBezTo>
                  <a:cubicBezTo>
                    <a:pt x="29" y="153"/>
                    <a:pt x="30" y="150"/>
                    <a:pt x="30" y="147"/>
                  </a:cubicBezTo>
                  <a:cubicBezTo>
                    <a:pt x="30" y="147"/>
                    <a:pt x="30" y="146"/>
                    <a:pt x="30" y="146"/>
                  </a:cubicBezTo>
                  <a:cubicBezTo>
                    <a:pt x="30" y="144"/>
                    <a:pt x="31" y="142"/>
                    <a:pt x="31" y="140"/>
                  </a:cubicBezTo>
                  <a:cubicBezTo>
                    <a:pt x="31" y="139"/>
                    <a:pt x="31" y="138"/>
                    <a:pt x="31" y="137"/>
                  </a:cubicBezTo>
                  <a:cubicBezTo>
                    <a:pt x="32" y="133"/>
                    <a:pt x="33" y="128"/>
                    <a:pt x="34" y="124"/>
                  </a:cubicBezTo>
                  <a:cubicBezTo>
                    <a:pt x="34" y="123"/>
                    <a:pt x="34" y="123"/>
                    <a:pt x="34" y="122"/>
                  </a:cubicBezTo>
                  <a:cubicBezTo>
                    <a:pt x="35" y="120"/>
                    <a:pt x="35" y="119"/>
                    <a:pt x="35" y="117"/>
                  </a:cubicBezTo>
                  <a:cubicBezTo>
                    <a:pt x="39" y="100"/>
                    <a:pt x="43" y="88"/>
                    <a:pt x="42" y="87"/>
                  </a:cubicBezTo>
                  <a:cubicBezTo>
                    <a:pt x="41" y="83"/>
                    <a:pt x="39" y="82"/>
                    <a:pt x="38" y="81"/>
                  </a:cubicBezTo>
                  <a:cubicBezTo>
                    <a:pt x="38" y="82"/>
                    <a:pt x="38" y="82"/>
                    <a:pt x="38" y="82"/>
                  </a:cubicBezTo>
                  <a:cubicBezTo>
                    <a:pt x="18" y="79"/>
                    <a:pt x="27" y="78"/>
                    <a:pt x="34" y="74"/>
                  </a:cubicBezTo>
                  <a:moveTo>
                    <a:pt x="27" y="65"/>
                  </a:moveTo>
                  <a:cubicBezTo>
                    <a:pt x="27" y="65"/>
                    <a:pt x="28" y="65"/>
                    <a:pt x="28" y="65"/>
                  </a:cubicBezTo>
                  <a:cubicBezTo>
                    <a:pt x="31" y="65"/>
                    <a:pt x="34" y="64"/>
                    <a:pt x="36" y="61"/>
                  </a:cubicBezTo>
                  <a:cubicBezTo>
                    <a:pt x="28" y="61"/>
                    <a:pt x="28" y="64"/>
                    <a:pt x="27" y="65"/>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762">
              <a:extLst>
                <a:ext uri="{FF2B5EF4-FFF2-40B4-BE49-F238E27FC236}">
                  <a16:creationId xmlns:a16="http://schemas.microsoft.com/office/drawing/2014/main" id="{2DBD01CD-366C-473E-A291-C3D493C9A266}"/>
                </a:ext>
              </a:extLst>
            </p:cNvPr>
            <p:cNvSpPr>
              <a:spLocks noEditPoints="1"/>
            </p:cNvSpPr>
            <p:nvPr userDrawn="1"/>
          </p:nvSpPr>
          <p:spPr bwMode="auto">
            <a:xfrm>
              <a:off x="3050" y="2268"/>
              <a:ext cx="61" cy="201"/>
            </a:xfrm>
            <a:custGeom>
              <a:avLst/>
              <a:gdLst>
                <a:gd name="T0" fmla="*/ 6 w 43"/>
                <a:gd name="T1" fmla="*/ 125 h 140"/>
                <a:gd name="T2" fmla="*/ 6 w 43"/>
                <a:gd name="T3" fmla="*/ 125 h 140"/>
                <a:gd name="T4" fmla="*/ 6 w 43"/>
                <a:gd name="T5" fmla="*/ 125 h 140"/>
                <a:gd name="T6" fmla="*/ 6 w 43"/>
                <a:gd name="T7" fmla="*/ 125 h 140"/>
                <a:gd name="T8" fmla="*/ 33 w 43"/>
                <a:gd name="T9" fmla="*/ 63 h 140"/>
                <a:gd name="T10" fmla="*/ 30 w 43"/>
                <a:gd name="T11" fmla="*/ 48 h 140"/>
                <a:gd name="T12" fmla="*/ 40 w 43"/>
                <a:gd name="T13" fmla="*/ 30 h 140"/>
                <a:gd name="T14" fmla="*/ 38 w 43"/>
                <a:gd name="T15" fmla="*/ 13 h 140"/>
                <a:gd name="T16" fmla="*/ 38 w 43"/>
                <a:gd name="T17" fmla="*/ 12 h 140"/>
                <a:gd name="T18" fmla="*/ 36 w 43"/>
                <a:gd name="T19" fmla="*/ 1 h 140"/>
                <a:gd name="T20" fmla="*/ 35 w 43"/>
                <a:gd name="T21" fmla="*/ 0 h 140"/>
                <a:gd name="T22" fmla="*/ 12 w 43"/>
                <a:gd name="T23" fmla="*/ 12 h 140"/>
                <a:gd name="T24" fmla="*/ 10 w 43"/>
                <a:gd name="T25" fmla="*/ 21 h 140"/>
                <a:gd name="T26" fmla="*/ 9 w 43"/>
                <a:gd name="T27" fmla="*/ 22 h 140"/>
                <a:gd name="T28" fmla="*/ 9 w 43"/>
                <a:gd name="T29" fmla="*/ 22 h 140"/>
                <a:gd name="T30" fmla="*/ 9 w 43"/>
                <a:gd name="T31" fmla="*/ 22 h 140"/>
                <a:gd name="T32" fmla="*/ 5 w 43"/>
                <a:gd name="T33" fmla="*/ 44 h 140"/>
                <a:gd name="T34" fmla="*/ 1 w 43"/>
                <a:gd name="T35" fmla="*/ 109 h 140"/>
                <a:gd name="T36" fmla="*/ 1 w 43"/>
                <a:gd name="T37" fmla="*/ 109 h 140"/>
                <a:gd name="T38" fmla="*/ 2 w 43"/>
                <a:gd name="T39" fmla="*/ 114 h 140"/>
                <a:gd name="T40" fmla="*/ 2 w 43"/>
                <a:gd name="T41" fmla="*/ 116 h 140"/>
                <a:gd name="T42" fmla="*/ 6 w 43"/>
                <a:gd name="T43" fmla="*/ 125 h 140"/>
                <a:gd name="T44" fmla="*/ 6 w 43"/>
                <a:gd name="T45" fmla="*/ 125 h 140"/>
                <a:gd name="T46" fmla="*/ 6 w 43"/>
                <a:gd name="T47" fmla="*/ 125 h 140"/>
                <a:gd name="T48" fmla="*/ 6 w 43"/>
                <a:gd name="T49" fmla="*/ 125 h 140"/>
                <a:gd name="T50" fmla="*/ 6 w 43"/>
                <a:gd name="T51" fmla="*/ 125 h 140"/>
                <a:gd name="T52" fmla="*/ 9 w 43"/>
                <a:gd name="T53" fmla="*/ 128 h 140"/>
                <a:gd name="T54" fmla="*/ 9 w 43"/>
                <a:gd name="T55" fmla="*/ 128 h 140"/>
                <a:gd name="T56" fmla="*/ 7 w 43"/>
                <a:gd name="T57" fmla="*/ 126 h 140"/>
                <a:gd name="T58" fmla="*/ 8 w 43"/>
                <a:gd name="T59" fmla="*/ 128 h 140"/>
                <a:gd name="T60" fmla="*/ 9 w 43"/>
                <a:gd name="T61" fmla="*/ 130 h 140"/>
                <a:gd name="T62" fmla="*/ 13 w 43"/>
                <a:gd name="T63" fmla="*/ 140 h 140"/>
                <a:gd name="T64" fmla="*/ 29 w 43"/>
                <a:gd name="T65" fmla="*/ 133 h 140"/>
                <a:gd name="T66" fmla="*/ 30 w 43"/>
                <a:gd name="T67" fmla="*/ 125 h 140"/>
                <a:gd name="T68" fmla="*/ 30 w 43"/>
                <a:gd name="T69" fmla="*/ 125 h 140"/>
                <a:gd name="T70" fmla="*/ 31 w 43"/>
                <a:gd name="T71" fmla="*/ 119 h 140"/>
                <a:gd name="T72" fmla="*/ 31 w 43"/>
                <a:gd name="T73" fmla="*/ 117 h 140"/>
                <a:gd name="T74" fmla="*/ 33 w 43"/>
                <a:gd name="T75" fmla="*/ 106 h 140"/>
                <a:gd name="T76" fmla="*/ 34 w 43"/>
                <a:gd name="T77" fmla="*/ 104 h 140"/>
                <a:gd name="T78" fmla="*/ 35 w 43"/>
                <a:gd name="T79" fmla="*/ 100 h 140"/>
                <a:gd name="T80" fmla="*/ 42 w 43"/>
                <a:gd name="T81" fmla="*/ 74 h 140"/>
                <a:gd name="T82" fmla="*/ 37 w 43"/>
                <a:gd name="T83" fmla="*/ 69 h 140"/>
                <a:gd name="T84" fmla="*/ 37 w 43"/>
                <a:gd name="T85" fmla="*/ 70 h 140"/>
                <a:gd name="T86" fmla="*/ 33 w 43"/>
                <a:gd name="T87" fmla="*/ 63 h 140"/>
                <a:gd name="T88" fmla="*/ 26 w 43"/>
                <a:gd name="T89" fmla="*/ 55 h 140"/>
                <a:gd name="T90" fmla="*/ 28 w 43"/>
                <a:gd name="T91" fmla="*/ 55 h 140"/>
                <a:gd name="T92" fmla="*/ 36 w 43"/>
                <a:gd name="T93" fmla="*/ 52 h 140"/>
                <a:gd name="T94" fmla="*/ 26 w 43"/>
                <a:gd name="T95" fmla="*/ 5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140">
                  <a:moveTo>
                    <a:pt x="6" y="125"/>
                  </a:moveTo>
                  <a:cubicBezTo>
                    <a:pt x="6" y="125"/>
                    <a:pt x="6" y="125"/>
                    <a:pt x="6" y="125"/>
                  </a:cubicBezTo>
                  <a:cubicBezTo>
                    <a:pt x="6" y="125"/>
                    <a:pt x="6" y="125"/>
                    <a:pt x="6" y="125"/>
                  </a:cubicBezTo>
                  <a:cubicBezTo>
                    <a:pt x="6" y="125"/>
                    <a:pt x="6" y="125"/>
                    <a:pt x="6" y="125"/>
                  </a:cubicBezTo>
                  <a:close/>
                  <a:moveTo>
                    <a:pt x="33" y="63"/>
                  </a:moveTo>
                  <a:cubicBezTo>
                    <a:pt x="39" y="60"/>
                    <a:pt x="43" y="56"/>
                    <a:pt x="30" y="48"/>
                  </a:cubicBezTo>
                  <a:cubicBezTo>
                    <a:pt x="39" y="47"/>
                    <a:pt x="41" y="39"/>
                    <a:pt x="40" y="30"/>
                  </a:cubicBezTo>
                  <a:cubicBezTo>
                    <a:pt x="40" y="24"/>
                    <a:pt x="39" y="18"/>
                    <a:pt x="38" y="13"/>
                  </a:cubicBezTo>
                  <a:cubicBezTo>
                    <a:pt x="38" y="12"/>
                    <a:pt x="38" y="12"/>
                    <a:pt x="38" y="12"/>
                  </a:cubicBezTo>
                  <a:cubicBezTo>
                    <a:pt x="37" y="7"/>
                    <a:pt x="36" y="4"/>
                    <a:pt x="36" y="1"/>
                  </a:cubicBezTo>
                  <a:cubicBezTo>
                    <a:pt x="30" y="11"/>
                    <a:pt x="33" y="6"/>
                    <a:pt x="35" y="0"/>
                  </a:cubicBezTo>
                  <a:cubicBezTo>
                    <a:pt x="27" y="4"/>
                    <a:pt x="20" y="8"/>
                    <a:pt x="12" y="12"/>
                  </a:cubicBezTo>
                  <a:cubicBezTo>
                    <a:pt x="11" y="15"/>
                    <a:pt x="10" y="18"/>
                    <a:pt x="10" y="21"/>
                  </a:cubicBezTo>
                  <a:cubicBezTo>
                    <a:pt x="10" y="21"/>
                    <a:pt x="9" y="22"/>
                    <a:pt x="9" y="22"/>
                  </a:cubicBezTo>
                  <a:cubicBezTo>
                    <a:pt x="9" y="22"/>
                    <a:pt x="9" y="22"/>
                    <a:pt x="9" y="22"/>
                  </a:cubicBezTo>
                  <a:cubicBezTo>
                    <a:pt x="9" y="22"/>
                    <a:pt x="9" y="22"/>
                    <a:pt x="9" y="22"/>
                  </a:cubicBezTo>
                  <a:cubicBezTo>
                    <a:pt x="8" y="30"/>
                    <a:pt x="6" y="37"/>
                    <a:pt x="5" y="44"/>
                  </a:cubicBezTo>
                  <a:cubicBezTo>
                    <a:pt x="1" y="69"/>
                    <a:pt x="0" y="93"/>
                    <a:pt x="1" y="109"/>
                  </a:cubicBezTo>
                  <a:cubicBezTo>
                    <a:pt x="1" y="109"/>
                    <a:pt x="1" y="109"/>
                    <a:pt x="1" y="109"/>
                  </a:cubicBezTo>
                  <a:cubicBezTo>
                    <a:pt x="2" y="111"/>
                    <a:pt x="2" y="113"/>
                    <a:pt x="2" y="114"/>
                  </a:cubicBezTo>
                  <a:cubicBezTo>
                    <a:pt x="2" y="115"/>
                    <a:pt x="2" y="115"/>
                    <a:pt x="2" y="116"/>
                  </a:cubicBezTo>
                  <a:cubicBezTo>
                    <a:pt x="3" y="120"/>
                    <a:pt x="4" y="123"/>
                    <a:pt x="6" y="125"/>
                  </a:cubicBezTo>
                  <a:cubicBezTo>
                    <a:pt x="6" y="125"/>
                    <a:pt x="6" y="125"/>
                    <a:pt x="6" y="125"/>
                  </a:cubicBezTo>
                  <a:cubicBezTo>
                    <a:pt x="6" y="125"/>
                    <a:pt x="6" y="125"/>
                    <a:pt x="6" y="125"/>
                  </a:cubicBezTo>
                  <a:cubicBezTo>
                    <a:pt x="6" y="125"/>
                    <a:pt x="6" y="125"/>
                    <a:pt x="6" y="125"/>
                  </a:cubicBezTo>
                  <a:cubicBezTo>
                    <a:pt x="6" y="125"/>
                    <a:pt x="6" y="125"/>
                    <a:pt x="6" y="125"/>
                  </a:cubicBezTo>
                  <a:cubicBezTo>
                    <a:pt x="8" y="127"/>
                    <a:pt x="9" y="127"/>
                    <a:pt x="9" y="128"/>
                  </a:cubicBezTo>
                  <a:cubicBezTo>
                    <a:pt x="10" y="129"/>
                    <a:pt x="10" y="129"/>
                    <a:pt x="9" y="128"/>
                  </a:cubicBezTo>
                  <a:cubicBezTo>
                    <a:pt x="9" y="127"/>
                    <a:pt x="7" y="126"/>
                    <a:pt x="7" y="126"/>
                  </a:cubicBezTo>
                  <a:cubicBezTo>
                    <a:pt x="7" y="126"/>
                    <a:pt x="8" y="127"/>
                    <a:pt x="8" y="128"/>
                  </a:cubicBezTo>
                  <a:cubicBezTo>
                    <a:pt x="9" y="129"/>
                    <a:pt x="9" y="129"/>
                    <a:pt x="9" y="130"/>
                  </a:cubicBezTo>
                  <a:cubicBezTo>
                    <a:pt x="11" y="133"/>
                    <a:pt x="12" y="137"/>
                    <a:pt x="13" y="140"/>
                  </a:cubicBezTo>
                  <a:cubicBezTo>
                    <a:pt x="18" y="138"/>
                    <a:pt x="24" y="136"/>
                    <a:pt x="29" y="133"/>
                  </a:cubicBezTo>
                  <a:cubicBezTo>
                    <a:pt x="29" y="130"/>
                    <a:pt x="29" y="128"/>
                    <a:pt x="30" y="125"/>
                  </a:cubicBezTo>
                  <a:cubicBezTo>
                    <a:pt x="30" y="125"/>
                    <a:pt x="30" y="125"/>
                    <a:pt x="30" y="125"/>
                  </a:cubicBezTo>
                  <a:cubicBezTo>
                    <a:pt x="30" y="123"/>
                    <a:pt x="30" y="121"/>
                    <a:pt x="31" y="119"/>
                  </a:cubicBezTo>
                  <a:cubicBezTo>
                    <a:pt x="31" y="119"/>
                    <a:pt x="31" y="118"/>
                    <a:pt x="31" y="117"/>
                  </a:cubicBezTo>
                  <a:cubicBezTo>
                    <a:pt x="32" y="113"/>
                    <a:pt x="32" y="110"/>
                    <a:pt x="33" y="106"/>
                  </a:cubicBezTo>
                  <a:cubicBezTo>
                    <a:pt x="34" y="105"/>
                    <a:pt x="34" y="105"/>
                    <a:pt x="34" y="104"/>
                  </a:cubicBezTo>
                  <a:cubicBezTo>
                    <a:pt x="34" y="103"/>
                    <a:pt x="35" y="101"/>
                    <a:pt x="35" y="100"/>
                  </a:cubicBezTo>
                  <a:cubicBezTo>
                    <a:pt x="39" y="86"/>
                    <a:pt x="42" y="75"/>
                    <a:pt x="42" y="74"/>
                  </a:cubicBezTo>
                  <a:cubicBezTo>
                    <a:pt x="40" y="71"/>
                    <a:pt x="39" y="70"/>
                    <a:pt x="37" y="69"/>
                  </a:cubicBezTo>
                  <a:cubicBezTo>
                    <a:pt x="38" y="70"/>
                    <a:pt x="38" y="70"/>
                    <a:pt x="37" y="70"/>
                  </a:cubicBezTo>
                  <a:cubicBezTo>
                    <a:pt x="18" y="68"/>
                    <a:pt x="26" y="66"/>
                    <a:pt x="33" y="63"/>
                  </a:cubicBezTo>
                  <a:moveTo>
                    <a:pt x="26" y="55"/>
                  </a:moveTo>
                  <a:cubicBezTo>
                    <a:pt x="27" y="55"/>
                    <a:pt x="27" y="55"/>
                    <a:pt x="28" y="55"/>
                  </a:cubicBezTo>
                  <a:cubicBezTo>
                    <a:pt x="31" y="55"/>
                    <a:pt x="33" y="54"/>
                    <a:pt x="36" y="52"/>
                  </a:cubicBezTo>
                  <a:cubicBezTo>
                    <a:pt x="27" y="52"/>
                    <a:pt x="27" y="55"/>
                    <a:pt x="26" y="55"/>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763">
              <a:extLst>
                <a:ext uri="{FF2B5EF4-FFF2-40B4-BE49-F238E27FC236}">
                  <a16:creationId xmlns:a16="http://schemas.microsoft.com/office/drawing/2014/main" id="{03D027D8-9D0D-446A-B975-863C1DBAD56F}"/>
                </a:ext>
              </a:extLst>
            </p:cNvPr>
            <p:cNvSpPr>
              <a:spLocks noEditPoints="1"/>
            </p:cNvSpPr>
            <p:nvPr userDrawn="1"/>
          </p:nvSpPr>
          <p:spPr bwMode="auto">
            <a:xfrm>
              <a:off x="3307" y="2087"/>
              <a:ext cx="62" cy="201"/>
            </a:xfrm>
            <a:custGeom>
              <a:avLst/>
              <a:gdLst>
                <a:gd name="T0" fmla="*/ 6 w 43"/>
                <a:gd name="T1" fmla="*/ 125 h 140"/>
                <a:gd name="T2" fmla="*/ 6 w 43"/>
                <a:gd name="T3" fmla="*/ 125 h 140"/>
                <a:gd name="T4" fmla="*/ 7 w 43"/>
                <a:gd name="T5" fmla="*/ 125 h 140"/>
                <a:gd name="T6" fmla="*/ 6 w 43"/>
                <a:gd name="T7" fmla="*/ 125 h 140"/>
                <a:gd name="T8" fmla="*/ 34 w 43"/>
                <a:gd name="T9" fmla="*/ 63 h 140"/>
                <a:gd name="T10" fmla="*/ 31 w 43"/>
                <a:gd name="T11" fmla="*/ 49 h 140"/>
                <a:gd name="T12" fmla="*/ 41 w 43"/>
                <a:gd name="T13" fmla="*/ 30 h 140"/>
                <a:gd name="T14" fmla="*/ 38 w 43"/>
                <a:gd name="T15" fmla="*/ 13 h 140"/>
                <a:gd name="T16" fmla="*/ 38 w 43"/>
                <a:gd name="T17" fmla="*/ 12 h 140"/>
                <a:gd name="T18" fmla="*/ 37 w 43"/>
                <a:gd name="T19" fmla="*/ 1 h 140"/>
                <a:gd name="T20" fmla="*/ 35 w 43"/>
                <a:gd name="T21" fmla="*/ 0 h 140"/>
                <a:gd name="T22" fmla="*/ 12 w 43"/>
                <a:gd name="T23" fmla="*/ 12 h 140"/>
                <a:gd name="T24" fmla="*/ 10 w 43"/>
                <a:gd name="T25" fmla="*/ 21 h 140"/>
                <a:gd name="T26" fmla="*/ 10 w 43"/>
                <a:gd name="T27" fmla="*/ 22 h 140"/>
                <a:gd name="T28" fmla="*/ 10 w 43"/>
                <a:gd name="T29" fmla="*/ 22 h 140"/>
                <a:gd name="T30" fmla="*/ 10 w 43"/>
                <a:gd name="T31" fmla="*/ 22 h 140"/>
                <a:gd name="T32" fmla="*/ 6 w 43"/>
                <a:gd name="T33" fmla="*/ 44 h 140"/>
                <a:gd name="T34" fmla="*/ 2 w 43"/>
                <a:gd name="T35" fmla="*/ 109 h 140"/>
                <a:gd name="T36" fmla="*/ 2 w 43"/>
                <a:gd name="T37" fmla="*/ 109 h 140"/>
                <a:gd name="T38" fmla="*/ 2 w 43"/>
                <a:gd name="T39" fmla="*/ 114 h 140"/>
                <a:gd name="T40" fmla="*/ 3 w 43"/>
                <a:gd name="T41" fmla="*/ 116 h 140"/>
                <a:gd name="T42" fmla="*/ 6 w 43"/>
                <a:gd name="T43" fmla="*/ 125 h 140"/>
                <a:gd name="T44" fmla="*/ 6 w 43"/>
                <a:gd name="T45" fmla="*/ 125 h 140"/>
                <a:gd name="T46" fmla="*/ 6 w 43"/>
                <a:gd name="T47" fmla="*/ 125 h 140"/>
                <a:gd name="T48" fmla="*/ 7 w 43"/>
                <a:gd name="T49" fmla="*/ 125 h 140"/>
                <a:gd name="T50" fmla="*/ 6 w 43"/>
                <a:gd name="T51" fmla="*/ 125 h 140"/>
                <a:gd name="T52" fmla="*/ 10 w 43"/>
                <a:gd name="T53" fmla="*/ 128 h 140"/>
                <a:gd name="T54" fmla="*/ 10 w 43"/>
                <a:gd name="T55" fmla="*/ 128 h 140"/>
                <a:gd name="T56" fmla="*/ 7 w 43"/>
                <a:gd name="T57" fmla="*/ 126 h 140"/>
                <a:gd name="T58" fmla="*/ 9 w 43"/>
                <a:gd name="T59" fmla="*/ 128 h 140"/>
                <a:gd name="T60" fmla="*/ 10 w 43"/>
                <a:gd name="T61" fmla="*/ 130 h 140"/>
                <a:gd name="T62" fmla="*/ 14 w 43"/>
                <a:gd name="T63" fmla="*/ 140 h 140"/>
                <a:gd name="T64" fmla="*/ 29 w 43"/>
                <a:gd name="T65" fmla="*/ 133 h 140"/>
                <a:gd name="T66" fmla="*/ 30 w 43"/>
                <a:gd name="T67" fmla="*/ 125 h 140"/>
                <a:gd name="T68" fmla="*/ 30 w 43"/>
                <a:gd name="T69" fmla="*/ 125 h 140"/>
                <a:gd name="T70" fmla="*/ 31 w 43"/>
                <a:gd name="T71" fmla="*/ 119 h 140"/>
                <a:gd name="T72" fmla="*/ 31 w 43"/>
                <a:gd name="T73" fmla="*/ 117 h 140"/>
                <a:gd name="T74" fmla="*/ 34 w 43"/>
                <a:gd name="T75" fmla="*/ 106 h 140"/>
                <a:gd name="T76" fmla="*/ 34 w 43"/>
                <a:gd name="T77" fmla="*/ 104 h 140"/>
                <a:gd name="T78" fmla="*/ 35 w 43"/>
                <a:gd name="T79" fmla="*/ 100 h 140"/>
                <a:gd name="T80" fmla="*/ 42 w 43"/>
                <a:gd name="T81" fmla="*/ 74 h 140"/>
                <a:gd name="T82" fmla="*/ 38 w 43"/>
                <a:gd name="T83" fmla="*/ 69 h 140"/>
                <a:gd name="T84" fmla="*/ 38 w 43"/>
                <a:gd name="T85" fmla="*/ 70 h 140"/>
                <a:gd name="T86" fmla="*/ 33 w 43"/>
                <a:gd name="T87" fmla="*/ 63 h 140"/>
                <a:gd name="T88" fmla="*/ 27 w 43"/>
                <a:gd name="T89" fmla="*/ 55 h 140"/>
                <a:gd name="T90" fmla="*/ 28 w 43"/>
                <a:gd name="T91" fmla="*/ 55 h 140"/>
                <a:gd name="T92" fmla="*/ 36 w 43"/>
                <a:gd name="T93" fmla="*/ 52 h 140"/>
                <a:gd name="T94" fmla="*/ 27 w 43"/>
                <a:gd name="T95" fmla="*/ 5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140">
                  <a:moveTo>
                    <a:pt x="6" y="125"/>
                  </a:moveTo>
                  <a:cubicBezTo>
                    <a:pt x="6" y="125"/>
                    <a:pt x="6" y="125"/>
                    <a:pt x="6" y="125"/>
                  </a:cubicBezTo>
                  <a:cubicBezTo>
                    <a:pt x="6" y="125"/>
                    <a:pt x="6" y="125"/>
                    <a:pt x="7" y="125"/>
                  </a:cubicBezTo>
                  <a:cubicBezTo>
                    <a:pt x="7" y="125"/>
                    <a:pt x="6" y="125"/>
                    <a:pt x="6" y="125"/>
                  </a:cubicBezTo>
                  <a:close/>
                  <a:moveTo>
                    <a:pt x="34" y="63"/>
                  </a:moveTo>
                  <a:cubicBezTo>
                    <a:pt x="39" y="60"/>
                    <a:pt x="43" y="56"/>
                    <a:pt x="31" y="49"/>
                  </a:cubicBezTo>
                  <a:cubicBezTo>
                    <a:pt x="39" y="47"/>
                    <a:pt x="41" y="39"/>
                    <a:pt x="41" y="30"/>
                  </a:cubicBezTo>
                  <a:cubicBezTo>
                    <a:pt x="40" y="24"/>
                    <a:pt x="39" y="18"/>
                    <a:pt x="38" y="13"/>
                  </a:cubicBezTo>
                  <a:cubicBezTo>
                    <a:pt x="38" y="12"/>
                    <a:pt x="38" y="12"/>
                    <a:pt x="38" y="12"/>
                  </a:cubicBezTo>
                  <a:cubicBezTo>
                    <a:pt x="37" y="7"/>
                    <a:pt x="37" y="4"/>
                    <a:pt x="37" y="1"/>
                  </a:cubicBezTo>
                  <a:cubicBezTo>
                    <a:pt x="31" y="11"/>
                    <a:pt x="33" y="6"/>
                    <a:pt x="35" y="0"/>
                  </a:cubicBezTo>
                  <a:cubicBezTo>
                    <a:pt x="28" y="4"/>
                    <a:pt x="20" y="8"/>
                    <a:pt x="12" y="12"/>
                  </a:cubicBezTo>
                  <a:cubicBezTo>
                    <a:pt x="11" y="15"/>
                    <a:pt x="11" y="18"/>
                    <a:pt x="10" y="21"/>
                  </a:cubicBezTo>
                  <a:cubicBezTo>
                    <a:pt x="10" y="21"/>
                    <a:pt x="10" y="22"/>
                    <a:pt x="10" y="22"/>
                  </a:cubicBezTo>
                  <a:cubicBezTo>
                    <a:pt x="10" y="22"/>
                    <a:pt x="10" y="22"/>
                    <a:pt x="10" y="22"/>
                  </a:cubicBezTo>
                  <a:cubicBezTo>
                    <a:pt x="10" y="22"/>
                    <a:pt x="10" y="22"/>
                    <a:pt x="10" y="22"/>
                  </a:cubicBezTo>
                  <a:cubicBezTo>
                    <a:pt x="8" y="30"/>
                    <a:pt x="7" y="37"/>
                    <a:pt x="6" y="44"/>
                  </a:cubicBezTo>
                  <a:cubicBezTo>
                    <a:pt x="2" y="69"/>
                    <a:pt x="0" y="93"/>
                    <a:pt x="2" y="109"/>
                  </a:cubicBezTo>
                  <a:cubicBezTo>
                    <a:pt x="2" y="109"/>
                    <a:pt x="2" y="109"/>
                    <a:pt x="2" y="109"/>
                  </a:cubicBezTo>
                  <a:cubicBezTo>
                    <a:pt x="2" y="111"/>
                    <a:pt x="2" y="113"/>
                    <a:pt x="2" y="114"/>
                  </a:cubicBezTo>
                  <a:cubicBezTo>
                    <a:pt x="3" y="115"/>
                    <a:pt x="3" y="115"/>
                    <a:pt x="3" y="116"/>
                  </a:cubicBezTo>
                  <a:cubicBezTo>
                    <a:pt x="4" y="120"/>
                    <a:pt x="5" y="123"/>
                    <a:pt x="6" y="125"/>
                  </a:cubicBezTo>
                  <a:cubicBezTo>
                    <a:pt x="6" y="125"/>
                    <a:pt x="6" y="125"/>
                    <a:pt x="6" y="125"/>
                  </a:cubicBezTo>
                  <a:cubicBezTo>
                    <a:pt x="6" y="125"/>
                    <a:pt x="6" y="125"/>
                    <a:pt x="6" y="125"/>
                  </a:cubicBezTo>
                  <a:cubicBezTo>
                    <a:pt x="6" y="125"/>
                    <a:pt x="6" y="125"/>
                    <a:pt x="7" y="125"/>
                  </a:cubicBezTo>
                  <a:cubicBezTo>
                    <a:pt x="7" y="125"/>
                    <a:pt x="6" y="125"/>
                    <a:pt x="6" y="125"/>
                  </a:cubicBezTo>
                  <a:cubicBezTo>
                    <a:pt x="8" y="127"/>
                    <a:pt x="9" y="127"/>
                    <a:pt x="10" y="128"/>
                  </a:cubicBezTo>
                  <a:cubicBezTo>
                    <a:pt x="11" y="129"/>
                    <a:pt x="10" y="129"/>
                    <a:pt x="10" y="128"/>
                  </a:cubicBezTo>
                  <a:cubicBezTo>
                    <a:pt x="9" y="127"/>
                    <a:pt x="8" y="126"/>
                    <a:pt x="7" y="126"/>
                  </a:cubicBezTo>
                  <a:cubicBezTo>
                    <a:pt x="8" y="126"/>
                    <a:pt x="8" y="127"/>
                    <a:pt x="9" y="128"/>
                  </a:cubicBezTo>
                  <a:cubicBezTo>
                    <a:pt x="9" y="129"/>
                    <a:pt x="10" y="130"/>
                    <a:pt x="10" y="130"/>
                  </a:cubicBezTo>
                  <a:cubicBezTo>
                    <a:pt x="11" y="133"/>
                    <a:pt x="12" y="137"/>
                    <a:pt x="14" y="140"/>
                  </a:cubicBezTo>
                  <a:cubicBezTo>
                    <a:pt x="19" y="138"/>
                    <a:pt x="24" y="136"/>
                    <a:pt x="29" y="133"/>
                  </a:cubicBezTo>
                  <a:cubicBezTo>
                    <a:pt x="29" y="130"/>
                    <a:pt x="30" y="128"/>
                    <a:pt x="30" y="125"/>
                  </a:cubicBezTo>
                  <a:cubicBezTo>
                    <a:pt x="30" y="125"/>
                    <a:pt x="30" y="125"/>
                    <a:pt x="30" y="125"/>
                  </a:cubicBezTo>
                  <a:cubicBezTo>
                    <a:pt x="30" y="123"/>
                    <a:pt x="31" y="121"/>
                    <a:pt x="31" y="119"/>
                  </a:cubicBezTo>
                  <a:cubicBezTo>
                    <a:pt x="31" y="119"/>
                    <a:pt x="31" y="118"/>
                    <a:pt x="31" y="117"/>
                  </a:cubicBezTo>
                  <a:cubicBezTo>
                    <a:pt x="32" y="114"/>
                    <a:pt x="33" y="110"/>
                    <a:pt x="34" y="106"/>
                  </a:cubicBezTo>
                  <a:cubicBezTo>
                    <a:pt x="34" y="105"/>
                    <a:pt x="34" y="105"/>
                    <a:pt x="34" y="104"/>
                  </a:cubicBezTo>
                  <a:cubicBezTo>
                    <a:pt x="35" y="103"/>
                    <a:pt x="35" y="101"/>
                    <a:pt x="35" y="100"/>
                  </a:cubicBezTo>
                  <a:cubicBezTo>
                    <a:pt x="39" y="86"/>
                    <a:pt x="43" y="75"/>
                    <a:pt x="42" y="74"/>
                  </a:cubicBezTo>
                  <a:cubicBezTo>
                    <a:pt x="41" y="71"/>
                    <a:pt x="39" y="70"/>
                    <a:pt x="38" y="69"/>
                  </a:cubicBezTo>
                  <a:cubicBezTo>
                    <a:pt x="38" y="70"/>
                    <a:pt x="38" y="70"/>
                    <a:pt x="38" y="70"/>
                  </a:cubicBezTo>
                  <a:cubicBezTo>
                    <a:pt x="18" y="68"/>
                    <a:pt x="27" y="66"/>
                    <a:pt x="33" y="63"/>
                  </a:cubicBezTo>
                  <a:moveTo>
                    <a:pt x="27" y="55"/>
                  </a:moveTo>
                  <a:cubicBezTo>
                    <a:pt x="27" y="55"/>
                    <a:pt x="28" y="55"/>
                    <a:pt x="28" y="55"/>
                  </a:cubicBezTo>
                  <a:cubicBezTo>
                    <a:pt x="31" y="55"/>
                    <a:pt x="34" y="54"/>
                    <a:pt x="36" y="52"/>
                  </a:cubicBezTo>
                  <a:cubicBezTo>
                    <a:pt x="28" y="52"/>
                    <a:pt x="28" y="55"/>
                    <a:pt x="27" y="55"/>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764">
              <a:extLst>
                <a:ext uri="{FF2B5EF4-FFF2-40B4-BE49-F238E27FC236}">
                  <a16:creationId xmlns:a16="http://schemas.microsoft.com/office/drawing/2014/main" id="{2CD134D4-41A0-4C0E-B32E-5D3906CED015}"/>
                </a:ext>
              </a:extLst>
            </p:cNvPr>
            <p:cNvSpPr>
              <a:spLocks noEditPoints="1"/>
            </p:cNvSpPr>
            <p:nvPr userDrawn="1"/>
          </p:nvSpPr>
          <p:spPr bwMode="auto">
            <a:xfrm>
              <a:off x="3612" y="1810"/>
              <a:ext cx="63" cy="193"/>
            </a:xfrm>
            <a:custGeom>
              <a:avLst/>
              <a:gdLst>
                <a:gd name="T0" fmla="*/ 7 w 44"/>
                <a:gd name="T1" fmla="*/ 119 h 134"/>
                <a:gd name="T2" fmla="*/ 7 w 44"/>
                <a:gd name="T3" fmla="*/ 119 h 134"/>
                <a:gd name="T4" fmla="*/ 7 w 44"/>
                <a:gd name="T5" fmla="*/ 119 h 134"/>
                <a:gd name="T6" fmla="*/ 7 w 44"/>
                <a:gd name="T7" fmla="*/ 119 h 134"/>
                <a:gd name="T8" fmla="*/ 34 w 44"/>
                <a:gd name="T9" fmla="*/ 60 h 134"/>
                <a:gd name="T10" fmla="*/ 31 w 44"/>
                <a:gd name="T11" fmla="*/ 46 h 134"/>
                <a:gd name="T12" fmla="*/ 41 w 44"/>
                <a:gd name="T13" fmla="*/ 28 h 134"/>
                <a:gd name="T14" fmla="*/ 39 w 44"/>
                <a:gd name="T15" fmla="*/ 12 h 134"/>
                <a:gd name="T16" fmla="*/ 38 w 44"/>
                <a:gd name="T17" fmla="*/ 11 h 134"/>
                <a:gd name="T18" fmla="*/ 37 w 44"/>
                <a:gd name="T19" fmla="*/ 1 h 134"/>
                <a:gd name="T20" fmla="*/ 36 w 44"/>
                <a:gd name="T21" fmla="*/ 0 h 134"/>
                <a:gd name="T22" fmla="*/ 13 w 44"/>
                <a:gd name="T23" fmla="*/ 10 h 134"/>
                <a:gd name="T24" fmla="*/ 10 w 44"/>
                <a:gd name="T25" fmla="*/ 19 h 134"/>
                <a:gd name="T26" fmla="*/ 10 w 44"/>
                <a:gd name="T27" fmla="*/ 20 h 134"/>
                <a:gd name="T28" fmla="*/ 10 w 44"/>
                <a:gd name="T29" fmla="*/ 21 h 134"/>
                <a:gd name="T30" fmla="*/ 10 w 44"/>
                <a:gd name="T31" fmla="*/ 21 h 134"/>
                <a:gd name="T32" fmla="*/ 6 w 44"/>
                <a:gd name="T33" fmla="*/ 42 h 134"/>
                <a:gd name="T34" fmla="*/ 2 w 44"/>
                <a:gd name="T35" fmla="*/ 104 h 134"/>
                <a:gd name="T36" fmla="*/ 2 w 44"/>
                <a:gd name="T37" fmla="*/ 104 h 134"/>
                <a:gd name="T38" fmla="*/ 3 w 44"/>
                <a:gd name="T39" fmla="*/ 109 h 134"/>
                <a:gd name="T40" fmla="*/ 3 w 44"/>
                <a:gd name="T41" fmla="*/ 111 h 134"/>
                <a:gd name="T42" fmla="*/ 6 w 44"/>
                <a:gd name="T43" fmla="*/ 119 h 134"/>
                <a:gd name="T44" fmla="*/ 7 w 44"/>
                <a:gd name="T45" fmla="*/ 119 h 134"/>
                <a:gd name="T46" fmla="*/ 7 w 44"/>
                <a:gd name="T47" fmla="*/ 119 h 134"/>
                <a:gd name="T48" fmla="*/ 7 w 44"/>
                <a:gd name="T49" fmla="*/ 119 h 134"/>
                <a:gd name="T50" fmla="*/ 7 w 44"/>
                <a:gd name="T51" fmla="*/ 119 h 134"/>
                <a:gd name="T52" fmla="*/ 10 w 44"/>
                <a:gd name="T53" fmla="*/ 122 h 134"/>
                <a:gd name="T54" fmla="*/ 10 w 44"/>
                <a:gd name="T55" fmla="*/ 122 h 134"/>
                <a:gd name="T56" fmla="*/ 7 w 44"/>
                <a:gd name="T57" fmla="*/ 120 h 134"/>
                <a:gd name="T58" fmla="*/ 9 w 44"/>
                <a:gd name="T59" fmla="*/ 122 h 134"/>
                <a:gd name="T60" fmla="*/ 10 w 44"/>
                <a:gd name="T61" fmla="*/ 124 h 134"/>
                <a:gd name="T62" fmla="*/ 14 w 44"/>
                <a:gd name="T63" fmla="*/ 134 h 134"/>
                <a:gd name="T64" fmla="*/ 30 w 44"/>
                <a:gd name="T65" fmla="*/ 127 h 134"/>
                <a:gd name="T66" fmla="*/ 30 w 44"/>
                <a:gd name="T67" fmla="*/ 119 h 134"/>
                <a:gd name="T68" fmla="*/ 30 w 44"/>
                <a:gd name="T69" fmla="*/ 119 h 134"/>
                <a:gd name="T70" fmla="*/ 31 w 44"/>
                <a:gd name="T71" fmla="*/ 114 h 134"/>
                <a:gd name="T72" fmla="*/ 32 w 44"/>
                <a:gd name="T73" fmla="*/ 112 h 134"/>
                <a:gd name="T74" fmla="*/ 34 w 44"/>
                <a:gd name="T75" fmla="*/ 101 h 134"/>
                <a:gd name="T76" fmla="*/ 35 w 44"/>
                <a:gd name="T77" fmla="*/ 99 h 134"/>
                <a:gd name="T78" fmla="*/ 36 w 44"/>
                <a:gd name="T79" fmla="*/ 95 h 134"/>
                <a:gd name="T80" fmla="*/ 42 w 44"/>
                <a:gd name="T81" fmla="*/ 70 h 134"/>
                <a:gd name="T82" fmla="*/ 38 w 44"/>
                <a:gd name="T83" fmla="*/ 66 h 134"/>
                <a:gd name="T84" fmla="*/ 38 w 44"/>
                <a:gd name="T85" fmla="*/ 66 h 134"/>
                <a:gd name="T86" fmla="*/ 34 w 44"/>
                <a:gd name="T87" fmla="*/ 60 h 134"/>
                <a:gd name="T88" fmla="*/ 27 w 44"/>
                <a:gd name="T89" fmla="*/ 52 h 134"/>
                <a:gd name="T90" fmla="*/ 28 w 44"/>
                <a:gd name="T91" fmla="*/ 52 h 134"/>
                <a:gd name="T92" fmla="*/ 36 w 44"/>
                <a:gd name="T93" fmla="*/ 50 h 134"/>
                <a:gd name="T94" fmla="*/ 27 w 44"/>
                <a:gd name="T95" fmla="*/ 52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 h="134">
                  <a:moveTo>
                    <a:pt x="7" y="119"/>
                  </a:moveTo>
                  <a:cubicBezTo>
                    <a:pt x="7" y="119"/>
                    <a:pt x="7" y="119"/>
                    <a:pt x="7" y="119"/>
                  </a:cubicBezTo>
                  <a:cubicBezTo>
                    <a:pt x="7" y="119"/>
                    <a:pt x="7" y="119"/>
                    <a:pt x="7" y="119"/>
                  </a:cubicBezTo>
                  <a:cubicBezTo>
                    <a:pt x="7" y="119"/>
                    <a:pt x="7" y="119"/>
                    <a:pt x="7" y="119"/>
                  </a:cubicBezTo>
                  <a:close/>
                  <a:moveTo>
                    <a:pt x="34" y="60"/>
                  </a:moveTo>
                  <a:cubicBezTo>
                    <a:pt x="40" y="57"/>
                    <a:pt x="44" y="53"/>
                    <a:pt x="31" y="46"/>
                  </a:cubicBezTo>
                  <a:cubicBezTo>
                    <a:pt x="40" y="45"/>
                    <a:pt x="42" y="37"/>
                    <a:pt x="41" y="28"/>
                  </a:cubicBezTo>
                  <a:cubicBezTo>
                    <a:pt x="41" y="23"/>
                    <a:pt x="39" y="17"/>
                    <a:pt x="39" y="12"/>
                  </a:cubicBezTo>
                  <a:cubicBezTo>
                    <a:pt x="38" y="11"/>
                    <a:pt x="38" y="11"/>
                    <a:pt x="38" y="11"/>
                  </a:cubicBezTo>
                  <a:cubicBezTo>
                    <a:pt x="38" y="6"/>
                    <a:pt x="37" y="3"/>
                    <a:pt x="37" y="1"/>
                  </a:cubicBezTo>
                  <a:cubicBezTo>
                    <a:pt x="31" y="10"/>
                    <a:pt x="33" y="5"/>
                    <a:pt x="36" y="0"/>
                  </a:cubicBezTo>
                  <a:cubicBezTo>
                    <a:pt x="28" y="3"/>
                    <a:pt x="20" y="7"/>
                    <a:pt x="13" y="10"/>
                  </a:cubicBezTo>
                  <a:cubicBezTo>
                    <a:pt x="12" y="13"/>
                    <a:pt x="11" y="16"/>
                    <a:pt x="10" y="19"/>
                  </a:cubicBezTo>
                  <a:cubicBezTo>
                    <a:pt x="10" y="20"/>
                    <a:pt x="10" y="20"/>
                    <a:pt x="10" y="20"/>
                  </a:cubicBezTo>
                  <a:cubicBezTo>
                    <a:pt x="10" y="21"/>
                    <a:pt x="10" y="21"/>
                    <a:pt x="10" y="21"/>
                  </a:cubicBezTo>
                  <a:cubicBezTo>
                    <a:pt x="10" y="21"/>
                    <a:pt x="10" y="21"/>
                    <a:pt x="10" y="21"/>
                  </a:cubicBezTo>
                  <a:cubicBezTo>
                    <a:pt x="9" y="28"/>
                    <a:pt x="7" y="35"/>
                    <a:pt x="6" y="42"/>
                  </a:cubicBezTo>
                  <a:cubicBezTo>
                    <a:pt x="2" y="65"/>
                    <a:pt x="0" y="89"/>
                    <a:pt x="2" y="104"/>
                  </a:cubicBezTo>
                  <a:cubicBezTo>
                    <a:pt x="2" y="104"/>
                    <a:pt x="2" y="104"/>
                    <a:pt x="2" y="104"/>
                  </a:cubicBezTo>
                  <a:cubicBezTo>
                    <a:pt x="2" y="106"/>
                    <a:pt x="3" y="107"/>
                    <a:pt x="3" y="109"/>
                  </a:cubicBezTo>
                  <a:cubicBezTo>
                    <a:pt x="3" y="109"/>
                    <a:pt x="3" y="110"/>
                    <a:pt x="3" y="111"/>
                  </a:cubicBezTo>
                  <a:cubicBezTo>
                    <a:pt x="4" y="114"/>
                    <a:pt x="5" y="117"/>
                    <a:pt x="6" y="119"/>
                  </a:cubicBezTo>
                  <a:cubicBezTo>
                    <a:pt x="6" y="119"/>
                    <a:pt x="7" y="119"/>
                    <a:pt x="7" y="119"/>
                  </a:cubicBezTo>
                  <a:cubicBezTo>
                    <a:pt x="7" y="119"/>
                    <a:pt x="7" y="119"/>
                    <a:pt x="7" y="119"/>
                  </a:cubicBezTo>
                  <a:cubicBezTo>
                    <a:pt x="7" y="119"/>
                    <a:pt x="7" y="119"/>
                    <a:pt x="7" y="119"/>
                  </a:cubicBezTo>
                  <a:cubicBezTo>
                    <a:pt x="7" y="119"/>
                    <a:pt x="7" y="119"/>
                    <a:pt x="7" y="119"/>
                  </a:cubicBezTo>
                  <a:cubicBezTo>
                    <a:pt x="9" y="121"/>
                    <a:pt x="10" y="122"/>
                    <a:pt x="10" y="122"/>
                  </a:cubicBezTo>
                  <a:cubicBezTo>
                    <a:pt x="11" y="123"/>
                    <a:pt x="11" y="123"/>
                    <a:pt x="10" y="122"/>
                  </a:cubicBezTo>
                  <a:cubicBezTo>
                    <a:pt x="9" y="122"/>
                    <a:pt x="8" y="121"/>
                    <a:pt x="7" y="120"/>
                  </a:cubicBezTo>
                  <a:cubicBezTo>
                    <a:pt x="8" y="120"/>
                    <a:pt x="9" y="121"/>
                    <a:pt x="9" y="122"/>
                  </a:cubicBezTo>
                  <a:cubicBezTo>
                    <a:pt x="10" y="123"/>
                    <a:pt x="10" y="123"/>
                    <a:pt x="10" y="124"/>
                  </a:cubicBezTo>
                  <a:cubicBezTo>
                    <a:pt x="12" y="127"/>
                    <a:pt x="13" y="130"/>
                    <a:pt x="14" y="134"/>
                  </a:cubicBezTo>
                  <a:cubicBezTo>
                    <a:pt x="19" y="132"/>
                    <a:pt x="24" y="129"/>
                    <a:pt x="30" y="127"/>
                  </a:cubicBezTo>
                  <a:cubicBezTo>
                    <a:pt x="30" y="124"/>
                    <a:pt x="30" y="122"/>
                    <a:pt x="30" y="119"/>
                  </a:cubicBezTo>
                  <a:cubicBezTo>
                    <a:pt x="30" y="119"/>
                    <a:pt x="30" y="119"/>
                    <a:pt x="30" y="119"/>
                  </a:cubicBezTo>
                  <a:cubicBezTo>
                    <a:pt x="31" y="117"/>
                    <a:pt x="31" y="116"/>
                    <a:pt x="31" y="114"/>
                  </a:cubicBezTo>
                  <a:cubicBezTo>
                    <a:pt x="31" y="113"/>
                    <a:pt x="32" y="112"/>
                    <a:pt x="32" y="112"/>
                  </a:cubicBezTo>
                  <a:cubicBezTo>
                    <a:pt x="32" y="108"/>
                    <a:pt x="33" y="104"/>
                    <a:pt x="34" y="101"/>
                  </a:cubicBezTo>
                  <a:cubicBezTo>
                    <a:pt x="34" y="100"/>
                    <a:pt x="34" y="100"/>
                    <a:pt x="35" y="99"/>
                  </a:cubicBezTo>
                  <a:cubicBezTo>
                    <a:pt x="35" y="98"/>
                    <a:pt x="35" y="96"/>
                    <a:pt x="36" y="95"/>
                  </a:cubicBezTo>
                  <a:cubicBezTo>
                    <a:pt x="39" y="82"/>
                    <a:pt x="43" y="71"/>
                    <a:pt x="42" y="70"/>
                  </a:cubicBezTo>
                  <a:cubicBezTo>
                    <a:pt x="41" y="67"/>
                    <a:pt x="40" y="67"/>
                    <a:pt x="38" y="66"/>
                  </a:cubicBezTo>
                  <a:cubicBezTo>
                    <a:pt x="39" y="66"/>
                    <a:pt x="39" y="66"/>
                    <a:pt x="38" y="66"/>
                  </a:cubicBezTo>
                  <a:cubicBezTo>
                    <a:pt x="18" y="64"/>
                    <a:pt x="27" y="63"/>
                    <a:pt x="34" y="60"/>
                  </a:cubicBezTo>
                  <a:moveTo>
                    <a:pt x="27" y="52"/>
                  </a:moveTo>
                  <a:cubicBezTo>
                    <a:pt x="28" y="52"/>
                    <a:pt x="28" y="52"/>
                    <a:pt x="28" y="52"/>
                  </a:cubicBezTo>
                  <a:cubicBezTo>
                    <a:pt x="32" y="52"/>
                    <a:pt x="34" y="51"/>
                    <a:pt x="36" y="50"/>
                  </a:cubicBezTo>
                  <a:cubicBezTo>
                    <a:pt x="28" y="49"/>
                    <a:pt x="28" y="52"/>
                    <a:pt x="27" y="52"/>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765">
              <a:extLst>
                <a:ext uri="{FF2B5EF4-FFF2-40B4-BE49-F238E27FC236}">
                  <a16:creationId xmlns:a16="http://schemas.microsoft.com/office/drawing/2014/main" id="{A01F6D5E-AEFE-4A71-B3D3-0C3B40A5CB08}"/>
                </a:ext>
              </a:extLst>
            </p:cNvPr>
            <p:cNvSpPr>
              <a:spLocks noEditPoints="1"/>
            </p:cNvSpPr>
            <p:nvPr userDrawn="1"/>
          </p:nvSpPr>
          <p:spPr bwMode="auto">
            <a:xfrm>
              <a:off x="2745" y="2435"/>
              <a:ext cx="37" cy="210"/>
            </a:xfrm>
            <a:custGeom>
              <a:avLst/>
              <a:gdLst>
                <a:gd name="T0" fmla="*/ 4 w 26"/>
                <a:gd name="T1" fmla="*/ 130 h 146"/>
                <a:gd name="T2" fmla="*/ 4 w 26"/>
                <a:gd name="T3" fmla="*/ 130 h 146"/>
                <a:gd name="T4" fmla="*/ 4 w 26"/>
                <a:gd name="T5" fmla="*/ 130 h 146"/>
                <a:gd name="T6" fmla="*/ 4 w 26"/>
                <a:gd name="T7" fmla="*/ 130 h 146"/>
                <a:gd name="T8" fmla="*/ 20 w 26"/>
                <a:gd name="T9" fmla="*/ 65 h 146"/>
                <a:gd name="T10" fmla="*/ 18 w 26"/>
                <a:gd name="T11" fmla="*/ 50 h 146"/>
                <a:gd name="T12" fmla="*/ 25 w 26"/>
                <a:gd name="T13" fmla="*/ 30 h 146"/>
                <a:gd name="T14" fmla="*/ 23 w 26"/>
                <a:gd name="T15" fmla="*/ 13 h 146"/>
                <a:gd name="T16" fmla="*/ 23 w 26"/>
                <a:gd name="T17" fmla="*/ 11 h 146"/>
                <a:gd name="T18" fmla="*/ 22 w 26"/>
                <a:gd name="T19" fmla="*/ 1 h 146"/>
                <a:gd name="T20" fmla="*/ 21 w 26"/>
                <a:gd name="T21" fmla="*/ 0 h 146"/>
                <a:gd name="T22" fmla="*/ 7 w 26"/>
                <a:gd name="T23" fmla="*/ 11 h 146"/>
                <a:gd name="T24" fmla="*/ 6 w 26"/>
                <a:gd name="T25" fmla="*/ 21 h 146"/>
                <a:gd name="T26" fmla="*/ 6 w 26"/>
                <a:gd name="T27" fmla="*/ 22 h 146"/>
                <a:gd name="T28" fmla="*/ 6 w 26"/>
                <a:gd name="T29" fmla="*/ 23 h 146"/>
                <a:gd name="T30" fmla="*/ 6 w 26"/>
                <a:gd name="T31" fmla="*/ 23 h 146"/>
                <a:gd name="T32" fmla="*/ 3 w 26"/>
                <a:gd name="T33" fmla="*/ 46 h 146"/>
                <a:gd name="T34" fmla="*/ 1 w 26"/>
                <a:gd name="T35" fmla="*/ 113 h 146"/>
                <a:gd name="T36" fmla="*/ 1 w 26"/>
                <a:gd name="T37" fmla="*/ 114 h 146"/>
                <a:gd name="T38" fmla="*/ 1 w 26"/>
                <a:gd name="T39" fmla="*/ 118 h 146"/>
                <a:gd name="T40" fmla="*/ 2 w 26"/>
                <a:gd name="T41" fmla="*/ 121 h 146"/>
                <a:gd name="T42" fmla="*/ 4 w 26"/>
                <a:gd name="T43" fmla="*/ 130 h 146"/>
                <a:gd name="T44" fmla="*/ 4 w 26"/>
                <a:gd name="T45" fmla="*/ 130 h 146"/>
                <a:gd name="T46" fmla="*/ 4 w 26"/>
                <a:gd name="T47" fmla="*/ 130 h 146"/>
                <a:gd name="T48" fmla="*/ 4 w 26"/>
                <a:gd name="T49" fmla="*/ 130 h 146"/>
                <a:gd name="T50" fmla="*/ 4 w 26"/>
                <a:gd name="T51" fmla="*/ 130 h 146"/>
                <a:gd name="T52" fmla="*/ 6 w 26"/>
                <a:gd name="T53" fmla="*/ 133 h 146"/>
                <a:gd name="T54" fmla="*/ 6 w 26"/>
                <a:gd name="T55" fmla="*/ 133 h 146"/>
                <a:gd name="T56" fmla="*/ 4 w 26"/>
                <a:gd name="T57" fmla="*/ 131 h 146"/>
                <a:gd name="T58" fmla="*/ 5 w 26"/>
                <a:gd name="T59" fmla="*/ 133 h 146"/>
                <a:gd name="T60" fmla="*/ 6 w 26"/>
                <a:gd name="T61" fmla="*/ 135 h 146"/>
                <a:gd name="T62" fmla="*/ 8 w 26"/>
                <a:gd name="T63" fmla="*/ 146 h 146"/>
                <a:gd name="T64" fmla="*/ 18 w 26"/>
                <a:gd name="T65" fmla="*/ 138 h 146"/>
                <a:gd name="T66" fmla="*/ 18 w 26"/>
                <a:gd name="T67" fmla="*/ 130 h 146"/>
                <a:gd name="T68" fmla="*/ 18 w 26"/>
                <a:gd name="T69" fmla="*/ 130 h 146"/>
                <a:gd name="T70" fmla="*/ 19 w 26"/>
                <a:gd name="T71" fmla="*/ 124 h 146"/>
                <a:gd name="T72" fmla="*/ 19 w 26"/>
                <a:gd name="T73" fmla="*/ 122 h 146"/>
                <a:gd name="T74" fmla="*/ 20 w 26"/>
                <a:gd name="T75" fmla="*/ 110 h 146"/>
                <a:gd name="T76" fmla="*/ 21 w 26"/>
                <a:gd name="T77" fmla="*/ 108 h 146"/>
                <a:gd name="T78" fmla="*/ 21 w 26"/>
                <a:gd name="T79" fmla="*/ 104 h 146"/>
                <a:gd name="T80" fmla="*/ 25 w 26"/>
                <a:gd name="T81" fmla="*/ 76 h 146"/>
                <a:gd name="T82" fmla="*/ 23 w 26"/>
                <a:gd name="T83" fmla="*/ 71 h 146"/>
                <a:gd name="T84" fmla="*/ 23 w 26"/>
                <a:gd name="T85" fmla="*/ 72 h 146"/>
                <a:gd name="T86" fmla="*/ 20 w 26"/>
                <a:gd name="T87" fmla="*/ 65 h 146"/>
                <a:gd name="T88" fmla="*/ 16 w 26"/>
                <a:gd name="T89" fmla="*/ 57 h 146"/>
                <a:gd name="T90" fmla="*/ 17 w 26"/>
                <a:gd name="T91" fmla="*/ 57 h 146"/>
                <a:gd name="T92" fmla="*/ 22 w 26"/>
                <a:gd name="T93" fmla="*/ 54 h 146"/>
                <a:gd name="T94" fmla="*/ 16 w 26"/>
                <a:gd name="T95" fmla="*/ 57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6" h="146">
                  <a:moveTo>
                    <a:pt x="4" y="130"/>
                  </a:moveTo>
                  <a:cubicBezTo>
                    <a:pt x="4" y="130"/>
                    <a:pt x="4" y="130"/>
                    <a:pt x="4" y="130"/>
                  </a:cubicBezTo>
                  <a:cubicBezTo>
                    <a:pt x="4" y="130"/>
                    <a:pt x="4" y="130"/>
                    <a:pt x="4" y="130"/>
                  </a:cubicBezTo>
                  <a:cubicBezTo>
                    <a:pt x="4" y="130"/>
                    <a:pt x="4" y="130"/>
                    <a:pt x="4" y="130"/>
                  </a:cubicBezTo>
                  <a:close/>
                  <a:moveTo>
                    <a:pt x="20" y="65"/>
                  </a:moveTo>
                  <a:cubicBezTo>
                    <a:pt x="24" y="62"/>
                    <a:pt x="26" y="57"/>
                    <a:pt x="18" y="50"/>
                  </a:cubicBezTo>
                  <a:cubicBezTo>
                    <a:pt x="24" y="49"/>
                    <a:pt x="25" y="40"/>
                    <a:pt x="25" y="30"/>
                  </a:cubicBezTo>
                  <a:cubicBezTo>
                    <a:pt x="24" y="25"/>
                    <a:pt x="24" y="18"/>
                    <a:pt x="23" y="13"/>
                  </a:cubicBezTo>
                  <a:cubicBezTo>
                    <a:pt x="23" y="12"/>
                    <a:pt x="23" y="12"/>
                    <a:pt x="23" y="11"/>
                  </a:cubicBezTo>
                  <a:cubicBezTo>
                    <a:pt x="22" y="7"/>
                    <a:pt x="22" y="3"/>
                    <a:pt x="22" y="1"/>
                  </a:cubicBezTo>
                  <a:cubicBezTo>
                    <a:pt x="18" y="11"/>
                    <a:pt x="20" y="5"/>
                    <a:pt x="21" y="0"/>
                  </a:cubicBezTo>
                  <a:cubicBezTo>
                    <a:pt x="17" y="3"/>
                    <a:pt x="12" y="7"/>
                    <a:pt x="7" y="11"/>
                  </a:cubicBezTo>
                  <a:cubicBezTo>
                    <a:pt x="7" y="15"/>
                    <a:pt x="6" y="18"/>
                    <a:pt x="6" y="21"/>
                  </a:cubicBezTo>
                  <a:cubicBezTo>
                    <a:pt x="6" y="21"/>
                    <a:pt x="6" y="22"/>
                    <a:pt x="6" y="22"/>
                  </a:cubicBezTo>
                  <a:cubicBezTo>
                    <a:pt x="6" y="22"/>
                    <a:pt x="6" y="22"/>
                    <a:pt x="6" y="23"/>
                  </a:cubicBezTo>
                  <a:cubicBezTo>
                    <a:pt x="6" y="23"/>
                    <a:pt x="6" y="23"/>
                    <a:pt x="6" y="23"/>
                  </a:cubicBezTo>
                  <a:cubicBezTo>
                    <a:pt x="5" y="30"/>
                    <a:pt x="4" y="38"/>
                    <a:pt x="3" y="46"/>
                  </a:cubicBezTo>
                  <a:cubicBezTo>
                    <a:pt x="1" y="71"/>
                    <a:pt x="0" y="97"/>
                    <a:pt x="1" y="113"/>
                  </a:cubicBezTo>
                  <a:cubicBezTo>
                    <a:pt x="1" y="113"/>
                    <a:pt x="1" y="114"/>
                    <a:pt x="1" y="114"/>
                  </a:cubicBezTo>
                  <a:cubicBezTo>
                    <a:pt x="1" y="115"/>
                    <a:pt x="1" y="117"/>
                    <a:pt x="1" y="118"/>
                  </a:cubicBezTo>
                  <a:cubicBezTo>
                    <a:pt x="1" y="119"/>
                    <a:pt x="2" y="120"/>
                    <a:pt x="2" y="121"/>
                  </a:cubicBezTo>
                  <a:cubicBezTo>
                    <a:pt x="2" y="124"/>
                    <a:pt x="3" y="127"/>
                    <a:pt x="4" y="130"/>
                  </a:cubicBezTo>
                  <a:cubicBezTo>
                    <a:pt x="4" y="130"/>
                    <a:pt x="4" y="130"/>
                    <a:pt x="4" y="130"/>
                  </a:cubicBezTo>
                  <a:cubicBezTo>
                    <a:pt x="4" y="130"/>
                    <a:pt x="4" y="130"/>
                    <a:pt x="4" y="130"/>
                  </a:cubicBezTo>
                  <a:cubicBezTo>
                    <a:pt x="4" y="130"/>
                    <a:pt x="4" y="130"/>
                    <a:pt x="4" y="130"/>
                  </a:cubicBezTo>
                  <a:cubicBezTo>
                    <a:pt x="4" y="130"/>
                    <a:pt x="4" y="130"/>
                    <a:pt x="4" y="130"/>
                  </a:cubicBezTo>
                  <a:cubicBezTo>
                    <a:pt x="5" y="132"/>
                    <a:pt x="5" y="132"/>
                    <a:pt x="6" y="133"/>
                  </a:cubicBezTo>
                  <a:cubicBezTo>
                    <a:pt x="6" y="134"/>
                    <a:pt x="6" y="134"/>
                    <a:pt x="6" y="133"/>
                  </a:cubicBezTo>
                  <a:cubicBezTo>
                    <a:pt x="5" y="132"/>
                    <a:pt x="5" y="131"/>
                    <a:pt x="4" y="131"/>
                  </a:cubicBezTo>
                  <a:cubicBezTo>
                    <a:pt x="5" y="131"/>
                    <a:pt x="5" y="132"/>
                    <a:pt x="5" y="133"/>
                  </a:cubicBezTo>
                  <a:cubicBezTo>
                    <a:pt x="5" y="134"/>
                    <a:pt x="6" y="135"/>
                    <a:pt x="6" y="135"/>
                  </a:cubicBezTo>
                  <a:cubicBezTo>
                    <a:pt x="7" y="138"/>
                    <a:pt x="7" y="142"/>
                    <a:pt x="8" y="146"/>
                  </a:cubicBezTo>
                  <a:cubicBezTo>
                    <a:pt x="11" y="144"/>
                    <a:pt x="14" y="141"/>
                    <a:pt x="18" y="138"/>
                  </a:cubicBezTo>
                  <a:cubicBezTo>
                    <a:pt x="18" y="136"/>
                    <a:pt x="18" y="133"/>
                    <a:pt x="18" y="130"/>
                  </a:cubicBezTo>
                  <a:cubicBezTo>
                    <a:pt x="18" y="130"/>
                    <a:pt x="18" y="130"/>
                    <a:pt x="18" y="130"/>
                  </a:cubicBezTo>
                  <a:cubicBezTo>
                    <a:pt x="18" y="128"/>
                    <a:pt x="18" y="126"/>
                    <a:pt x="19" y="124"/>
                  </a:cubicBezTo>
                  <a:cubicBezTo>
                    <a:pt x="19" y="123"/>
                    <a:pt x="19" y="123"/>
                    <a:pt x="19" y="122"/>
                  </a:cubicBezTo>
                  <a:cubicBezTo>
                    <a:pt x="19" y="118"/>
                    <a:pt x="20" y="114"/>
                    <a:pt x="20" y="110"/>
                  </a:cubicBezTo>
                  <a:cubicBezTo>
                    <a:pt x="20" y="109"/>
                    <a:pt x="21" y="109"/>
                    <a:pt x="21" y="108"/>
                  </a:cubicBezTo>
                  <a:cubicBezTo>
                    <a:pt x="21" y="107"/>
                    <a:pt x="21" y="105"/>
                    <a:pt x="21" y="104"/>
                  </a:cubicBezTo>
                  <a:cubicBezTo>
                    <a:pt x="23" y="89"/>
                    <a:pt x="26" y="77"/>
                    <a:pt x="25" y="76"/>
                  </a:cubicBezTo>
                  <a:cubicBezTo>
                    <a:pt x="24" y="73"/>
                    <a:pt x="24" y="73"/>
                    <a:pt x="23" y="71"/>
                  </a:cubicBezTo>
                  <a:cubicBezTo>
                    <a:pt x="23" y="72"/>
                    <a:pt x="23" y="72"/>
                    <a:pt x="23" y="72"/>
                  </a:cubicBezTo>
                  <a:cubicBezTo>
                    <a:pt x="11" y="70"/>
                    <a:pt x="16" y="69"/>
                    <a:pt x="20" y="65"/>
                  </a:cubicBezTo>
                  <a:moveTo>
                    <a:pt x="16" y="57"/>
                  </a:moveTo>
                  <a:cubicBezTo>
                    <a:pt x="16" y="57"/>
                    <a:pt x="17" y="57"/>
                    <a:pt x="17" y="57"/>
                  </a:cubicBezTo>
                  <a:cubicBezTo>
                    <a:pt x="19" y="57"/>
                    <a:pt x="20" y="56"/>
                    <a:pt x="22" y="54"/>
                  </a:cubicBezTo>
                  <a:cubicBezTo>
                    <a:pt x="17" y="53"/>
                    <a:pt x="17" y="57"/>
                    <a:pt x="16" y="57"/>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766">
              <a:extLst>
                <a:ext uri="{FF2B5EF4-FFF2-40B4-BE49-F238E27FC236}">
                  <a16:creationId xmlns:a16="http://schemas.microsoft.com/office/drawing/2014/main" id="{09115667-C39E-46A7-AB31-944255252D02}"/>
                </a:ext>
              </a:extLst>
            </p:cNvPr>
            <p:cNvSpPr>
              <a:spLocks/>
            </p:cNvSpPr>
            <p:nvPr userDrawn="1"/>
          </p:nvSpPr>
          <p:spPr bwMode="auto">
            <a:xfrm>
              <a:off x="2306" y="2179"/>
              <a:ext cx="3" cy="7"/>
            </a:xfrm>
            <a:custGeom>
              <a:avLst/>
              <a:gdLst>
                <a:gd name="T0" fmla="*/ 0 w 2"/>
                <a:gd name="T1" fmla="*/ 5 h 5"/>
                <a:gd name="T2" fmla="*/ 1 w 2"/>
                <a:gd name="T3" fmla="*/ 0 h 5"/>
                <a:gd name="T4" fmla="*/ 0 w 2"/>
                <a:gd name="T5" fmla="*/ 5 h 5"/>
              </a:gdLst>
              <a:ahLst/>
              <a:cxnLst>
                <a:cxn ang="0">
                  <a:pos x="T0" y="T1"/>
                </a:cxn>
                <a:cxn ang="0">
                  <a:pos x="T2" y="T3"/>
                </a:cxn>
                <a:cxn ang="0">
                  <a:pos x="T4" y="T5"/>
                </a:cxn>
              </a:cxnLst>
              <a:rect l="0" t="0" r="r" b="b"/>
              <a:pathLst>
                <a:path w="2" h="5">
                  <a:moveTo>
                    <a:pt x="0" y="5"/>
                  </a:moveTo>
                  <a:cubicBezTo>
                    <a:pt x="1" y="0"/>
                    <a:pt x="1" y="0"/>
                    <a:pt x="1" y="0"/>
                  </a:cubicBezTo>
                  <a:cubicBezTo>
                    <a:pt x="2" y="3"/>
                    <a:pt x="0" y="2"/>
                    <a:pt x="0" y="5"/>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767">
              <a:extLst>
                <a:ext uri="{FF2B5EF4-FFF2-40B4-BE49-F238E27FC236}">
                  <a16:creationId xmlns:a16="http://schemas.microsoft.com/office/drawing/2014/main" id="{F07D1A5E-53E4-4051-AA3A-E5D5A3CC1BD9}"/>
                </a:ext>
              </a:extLst>
            </p:cNvPr>
            <p:cNvSpPr>
              <a:spLocks/>
            </p:cNvSpPr>
            <p:nvPr userDrawn="1"/>
          </p:nvSpPr>
          <p:spPr bwMode="auto">
            <a:xfrm>
              <a:off x="2312" y="2184"/>
              <a:ext cx="3" cy="8"/>
            </a:xfrm>
            <a:custGeom>
              <a:avLst/>
              <a:gdLst>
                <a:gd name="T0" fmla="*/ 0 w 2"/>
                <a:gd name="T1" fmla="*/ 0 h 5"/>
                <a:gd name="T2" fmla="*/ 0 w 2"/>
                <a:gd name="T3" fmla="*/ 0 h 5"/>
              </a:gdLst>
              <a:ahLst/>
              <a:cxnLst>
                <a:cxn ang="0">
                  <a:pos x="T0" y="T1"/>
                </a:cxn>
                <a:cxn ang="0">
                  <a:pos x="T2" y="T3"/>
                </a:cxn>
              </a:cxnLst>
              <a:rect l="0" t="0" r="r" b="b"/>
              <a:pathLst>
                <a:path w="2" h="5">
                  <a:moveTo>
                    <a:pt x="0" y="0"/>
                  </a:moveTo>
                  <a:cubicBezTo>
                    <a:pt x="2" y="5"/>
                    <a:pt x="1" y="1"/>
                    <a:pt x="0"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768">
              <a:extLst>
                <a:ext uri="{FF2B5EF4-FFF2-40B4-BE49-F238E27FC236}">
                  <a16:creationId xmlns:a16="http://schemas.microsoft.com/office/drawing/2014/main" id="{16FD7AC4-A039-4866-889D-50A166DF815A}"/>
                </a:ext>
              </a:extLst>
            </p:cNvPr>
            <p:cNvSpPr>
              <a:spLocks/>
            </p:cNvSpPr>
            <p:nvPr userDrawn="1"/>
          </p:nvSpPr>
          <p:spPr bwMode="auto">
            <a:xfrm>
              <a:off x="2319" y="2364"/>
              <a:ext cx="6" cy="7"/>
            </a:xfrm>
            <a:custGeom>
              <a:avLst/>
              <a:gdLst>
                <a:gd name="T0" fmla="*/ 0 w 4"/>
                <a:gd name="T1" fmla="*/ 5 h 5"/>
                <a:gd name="T2" fmla="*/ 3 w 4"/>
                <a:gd name="T3" fmla="*/ 0 h 5"/>
                <a:gd name="T4" fmla="*/ 0 w 4"/>
                <a:gd name="T5" fmla="*/ 5 h 5"/>
              </a:gdLst>
              <a:ahLst/>
              <a:cxnLst>
                <a:cxn ang="0">
                  <a:pos x="T0" y="T1"/>
                </a:cxn>
                <a:cxn ang="0">
                  <a:pos x="T2" y="T3"/>
                </a:cxn>
                <a:cxn ang="0">
                  <a:pos x="T4" y="T5"/>
                </a:cxn>
              </a:cxnLst>
              <a:rect l="0" t="0" r="r" b="b"/>
              <a:pathLst>
                <a:path w="4" h="5">
                  <a:moveTo>
                    <a:pt x="0" y="5"/>
                  </a:moveTo>
                  <a:cubicBezTo>
                    <a:pt x="1" y="3"/>
                    <a:pt x="2" y="2"/>
                    <a:pt x="3" y="0"/>
                  </a:cubicBezTo>
                  <a:cubicBezTo>
                    <a:pt x="4" y="4"/>
                    <a:pt x="1" y="4"/>
                    <a:pt x="0" y="5"/>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769">
              <a:extLst>
                <a:ext uri="{FF2B5EF4-FFF2-40B4-BE49-F238E27FC236}">
                  <a16:creationId xmlns:a16="http://schemas.microsoft.com/office/drawing/2014/main" id="{112AEA3F-8508-4500-9111-643321B8322F}"/>
                </a:ext>
              </a:extLst>
            </p:cNvPr>
            <p:cNvSpPr>
              <a:spLocks/>
            </p:cNvSpPr>
            <p:nvPr userDrawn="1"/>
          </p:nvSpPr>
          <p:spPr bwMode="auto">
            <a:xfrm>
              <a:off x="2318" y="2371"/>
              <a:ext cx="1" cy="3"/>
            </a:xfrm>
            <a:custGeom>
              <a:avLst/>
              <a:gdLst>
                <a:gd name="T0" fmla="*/ 1 w 1"/>
                <a:gd name="T1" fmla="*/ 0 h 2"/>
                <a:gd name="T2" fmla="*/ 0 w 1"/>
                <a:gd name="T3" fmla="*/ 2 h 2"/>
                <a:gd name="T4" fmla="*/ 1 w 1"/>
                <a:gd name="T5" fmla="*/ 0 h 2"/>
              </a:gdLst>
              <a:ahLst/>
              <a:cxnLst>
                <a:cxn ang="0">
                  <a:pos x="T0" y="T1"/>
                </a:cxn>
                <a:cxn ang="0">
                  <a:pos x="T2" y="T3"/>
                </a:cxn>
                <a:cxn ang="0">
                  <a:pos x="T4" y="T5"/>
                </a:cxn>
              </a:cxnLst>
              <a:rect l="0" t="0" r="r" b="b"/>
              <a:pathLst>
                <a:path w="1" h="2">
                  <a:moveTo>
                    <a:pt x="1" y="0"/>
                  </a:moveTo>
                  <a:cubicBezTo>
                    <a:pt x="0" y="2"/>
                    <a:pt x="0" y="2"/>
                    <a:pt x="0" y="2"/>
                  </a:cubicBezTo>
                  <a:cubicBezTo>
                    <a:pt x="0" y="1"/>
                    <a:pt x="0" y="1"/>
                    <a:pt x="1"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Freeform 770">
              <a:extLst>
                <a:ext uri="{FF2B5EF4-FFF2-40B4-BE49-F238E27FC236}">
                  <a16:creationId xmlns:a16="http://schemas.microsoft.com/office/drawing/2014/main" id="{F295BB1E-46D9-4658-B5BA-482342FC9053}"/>
                </a:ext>
              </a:extLst>
            </p:cNvPr>
            <p:cNvSpPr>
              <a:spLocks/>
            </p:cNvSpPr>
            <p:nvPr userDrawn="1"/>
          </p:nvSpPr>
          <p:spPr bwMode="auto">
            <a:xfrm>
              <a:off x="2316" y="2210"/>
              <a:ext cx="3" cy="3"/>
            </a:xfrm>
            <a:custGeom>
              <a:avLst/>
              <a:gdLst>
                <a:gd name="T0" fmla="*/ 2 w 2"/>
                <a:gd name="T1" fmla="*/ 0 h 2"/>
                <a:gd name="T2" fmla="*/ 0 w 2"/>
                <a:gd name="T3" fmla="*/ 2 h 2"/>
                <a:gd name="T4" fmla="*/ 2 w 2"/>
                <a:gd name="T5" fmla="*/ 0 h 2"/>
              </a:gdLst>
              <a:ahLst/>
              <a:cxnLst>
                <a:cxn ang="0">
                  <a:pos x="T0" y="T1"/>
                </a:cxn>
                <a:cxn ang="0">
                  <a:pos x="T2" y="T3"/>
                </a:cxn>
                <a:cxn ang="0">
                  <a:pos x="T4" y="T5"/>
                </a:cxn>
              </a:cxnLst>
              <a:rect l="0" t="0" r="r" b="b"/>
              <a:pathLst>
                <a:path w="2" h="2">
                  <a:moveTo>
                    <a:pt x="2" y="0"/>
                  </a:moveTo>
                  <a:cubicBezTo>
                    <a:pt x="2" y="1"/>
                    <a:pt x="1" y="2"/>
                    <a:pt x="0" y="2"/>
                  </a:cubicBezTo>
                  <a:cubicBezTo>
                    <a:pt x="1" y="1"/>
                    <a:pt x="1" y="0"/>
                    <a:pt x="2"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Freeform 771">
              <a:extLst>
                <a:ext uri="{FF2B5EF4-FFF2-40B4-BE49-F238E27FC236}">
                  <a16:creationId xmlns:a16="http://schemas.microsoft.com/office/drawing/2014/main" id="{7EBB49DE-C79E-4A89-B3CF-02DB993097F3}"/>
                </a:ext>
              </a:extLst>
            </p:cNvPr>
            <p:cNvSpPr>
              <a:spLocks/>
            </p:cNvSpPr>
            <p:nvPr userDrawn="1"/>
          </p:nvSpPr>
          <p:spPr bwMode="auto">
            <a:xfrm>
              <a:off x="2315" y="3138"/>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772">
              <a:extLst>
                <a:ext uri="{FF2B5EF4-FFF2-40B4-BE49-F238E27FC236}">
                  <a16:creationId xmlns:a16="http://schemas.microsoft.com/office/drawing/2014/main" id="{62E09FB9-DDC6-4F05-973E-EBCA8F34E54E}"/>
                </a:ext>
              </a:extLst>
            </p:cNvPr>
            <p:cNvSpPr>
              <a:spLocks noEditPoints="1"/>
            </p:cNvSpPr>
            <p:nvPr userDrawn="1"/>
          </p:nvSpPr>
          <p:spPr bwMode="auto">
            <a:xfrm>
              <a:off x="2256" y="2202"/>
              <a:ext cx="82" cy="965"/>
            </a:xfrm>
            <a:custGeom>
              <a:avLst/>
              <a:gdLst>
                <a:gd name="T0" fmla="*/ 34 w 57"/>
                <a:gd name="T1" fmla="*/ 305 h 671"/>
                <a:gd name="T2" fmla="*/ 34 w 57"/>
                <a:gd name="T3" fmla="*/ 305 h 671"/>
                <a:gd name="T4" fmla="*/ 35 w 57"/>
                <a:gd name="T5" fmla="*/ 305 h 671"/>
                <a:gd name="T6" fmla="*/ 35 w 57"/>
                <a:gd name="T7" fmla="*/ 306 h 671"/>
                <a:gd name="T8" fmla="*/ 35 w 57"/>
                <a:gd name="T9" fmla="*/ 306 h 671"/>
                <a:gd name="T10" fmla="*/ 43 w 57"/>
                <a:gd name="T11" fmla="*/ 296 h 671"/>
                <a:gd name="T12" fmla="*/ 34 w 57"/>
                <a:gd name="T13" fmla="*/ 305 h 671"/>
                <a:gd name="T14" fmla="*/ 45 w 57"/>
                <a:gd name="T15" fmla="*/ 348 h 671"/>
                <a:gd name="T16" fmla="*/ 42 w 57"/>
                <a:gd name="T17" fmla="*/ 334 h 671"/>
                <a:gd name="T18" fmla="*/ 45 w 57"/>
                <a:gd name="T19" fmla="*/ 348 h 671"/>
                <a:gd name="T20" fmla="*/ 49 w 57"/>
                <a:gd name="T21" fmla="*/ 363 h 671"/>
                <a:gd name="T22" fmla="*/ 45 w 57"/>
                <a:gd name="T23" fmla="*/ 348 h 671"/>
                <a:gd name="T24" fmla="*/ 45 w 57"/>
                <a:gd name="T25" fmla="*/ 350 h 671"/>
                <a:gd name="T26" fmla="*/ 41 w 57"/>
                <a:gd name="T27" fmla="*/ 329 h 671"/>
                <a:gd name="T28" fmla="*/ 42 w 57"/>
                <a:gd name="T29" fmla="*/ 334 h 671"/>
                <a:gd name="T30" fmla="*/ 41 w 57"/>
                <a:gd name="T31" fmla="*/ 329 h 671"/>
                <a:gd name="T32" fmla="*/ 38 w 57"/>
                <a:gd name="T33" fmla="*/ 285 h 671"/>
                <a:gd name="T34" fmla="*/ 44 w 57"/>
                <a:gd name="T35" fmla="*/ 140 h 671"/>
                <a:gd name="T36" fmla="*/ 45 w 57"/>
                <a:gd name="T37" fmla="*/ 117 h 671"/>
                <a:gd name="T38" fmla="*/ 46 w 57"/>
                <a:gd name="T39" fmla="*/ 116 h 671"/>
                <a:gd name="T40" fmla="*/ 45 w 57"/>
                <a:gd name="T41" fmla="*/ 118 h 671"/>
                <a:gd name="T42" fmla="*/ 42 w 57"/>
                <a:gd name="T43" fmla="*/ 71 h 671"/>
                <a:gd name="T44" fmla="*/ 39 w 57"/>
                <a:gd name="T45" fmla="*/ 32 h 671"/>
                <a:gd name="T46" fmla="*/ 39 w 57"/>
                <a:gd name="T47" fmla="*/ 31 h 671"/>
                <a:gd name="T48" fmla="*/ 39 w 57"/>
                <a:gd name="T49" fmla="*/ 30 h 671"/>
                <a:gd name="T50" fmla="*/ 44 w 57"/>
                <a:gd name="T51" fmla="*/ 0 h 671"/>
                <a:gd name="T52" fmla="*/ 37 w 57"/>
                <a:gd name="T53" fmla="*/ 26 h 671"/>
                <a:gd name="T54" fmla="*/ 36 w 57"/>
                <a:gd name="T55" fmla="*/ 29 h 671"/>
                <a:gd name="T56" fmla="*/ 36 w 57"/>
                <a:gd name="T57" fmla="*/ 30 h 671"/>
                <a:gd name="T58" fmla="*/ 33 w 57"/>
                <a:gd name="T59" fmla="*/ 30 h 671"/>
                <a:gd name="T60" fmla="*/ 35 w 57"/>
                <a:gd name="T61" fmla="*/ 36 h 671"/>
                <a:gd name="T62" fmla="*/ 34 w 57"/>
                <a:gd name="T63" fmla="*/ 39 h 671"/>
                <a:gd name="T64" fmla="*/ 13 w 57"/>
                <a:gd name="T65" fmla="*/ 518 h 671"/>
                <a:gd name="T66" fmla="*/ 14 w 57"/>
                <a:gd name="T67" fmla="*/ 522 h 671"/>
                <a:gd name="T68" fmla="*/ 14 w 57"/>
                <a:gd name="T69" fmla="*/ 520 h 671"/>
                <a:gd name="T70" fmla="*/ 17 w 57"/>
                <a:gd name="T71" fmla="*/ 530 h 671"/>
                <a:gd name="T72" fmla="*/ 14 w 57"/>
                <a:gd name="T73" fmla="*/ 522 h 671"/>
                <a:gd name="T74" fmla="*/ 31 w 57"/>
                <a:gd name="T75" fmla="*/ 648 h 671"/>
                <a:gd name="T76" fmla="*/ 31 w 57"/>
                <a:gd name="T77" fmla="*/ 650 h 671"/>
                <a:gd name="T78" fmla="*/ 31 w 57"/>
                <a:gd name="T79" fmla="*/ 650 h 671"/>
                <a:gd name="T80" fmla="*/ 50 w 57"/>
                <a:gd name="T81" fmla="*/ 654 h 671"/>
                <a:gd name="T82" fmla="*/ 56 w 57"/>
                <a:gd name="T83" fmla="*/ 637 h 671"/>
                <a:gd name="T84" fmla="*/ 49 w 57"/>
                <a:gd name="T85" fmla="*/ 363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7" h="671">
                  <a:moveTo>
                    <a:pt x="34" y="305"/>
                  </a:moveTo>
                  <a:cubicBezTo>
                    <a:pt x="34" y="305"/>
                    <a:pt x="34" y="305"/>
                    <a:pt x="34" y="305"/>
                  </a:cubicBezTo>
                  <a:cubicBezTo>
                    <a:pt x="34" y="305"/>
                    <a:pt x="34" y="305"/>
                    <a:pt x="35" y="305"/>
                  </a:cubicBezTo>
                  <a:cubicBezTo>
                    <a:pt x="35" y="306"/>
                    <a:pt x="35" y="306"/>
                    <a:pt x="35" y="306"/>
                  </a:cubicBezTo>
                  <a:cubicBezTo>
                    <a:pt x="35" y="306"/>
                    <a:pt x="35" y="306"/>
                    <a:pt x="35" y="306"/>
                  </a:cubicBezTo>
                  <a:cubicBezTo>
                    <a:pt x="38" y="306"/>
                    <a:pt x="41" y="303"/>
                    <a:pt x="43" y="296"/>
                  </a:cubicBezTo>
                  <a:cubicBezTo>
                    <a:pt x="35" y="295"/>
                    <a:pt x="35" y="304"/>
                    <a:pt x="34" y="305"/>
                  </a:cubicBezTo>
                  <a:close/>
                  <a:moveTo>
                    <a:pt x="45" y="348"/>
                  </a:moveTo>
                  <a:cubicBezTo>
                    <a:pt x="45" y="345"/>
                    <a:pt x="43" y="339"/>
                    <a:pt x="42" y="334"/>
                  </a:cubicBezTo>
                  <a:cubicBezTo>
                    <a:pt x="43" y="342"/>
                    <a:pt x="44" y="345"/>
                    <a:pt x="45" y="348"/>
                  </a:cubicBezTo>
                  <a:close/>
                  <a:moveTo>
                    <a:pt x="49" y="363"/>
                  </a:moveTo>
                  <a:cubicBezTo>
                    <a:pt x="48" y="354"/>
                    <a:pt x="47" y="352"/>
                    <a:pt x="45" y="348"/>
                  </a:cubicBezTo>
                  <a:cubicBezTo>
                    <a:pt x="45" y="349"/>
                    <a:pt x="45" y="350"/>
                    <a:pt x="45" y="350"/>
                  </a:cubicBezTo>
                  <a:cubicBezTo>
                    <a:pt x="25" y="344"/>
                    <a:pt x="34" y="340"/>
                    <a:pt x="41" y="329"/>
                  </a:cubicBezTo>
                  <a:cubicBezTo>
                    <a:pt x="41" y="330"/>
                    <a:pt x="41" y="332"/>
                    <a:pt x="42" y="334"/>
                  </a:cubicBezTo>
                  <a:cubicBezTo>
                    <a:pt x="42" y="332"/>
                    <a:pt x="41" y="330"/>
                    <a:pt x="41" y="329"/>
                  </a:cubicBezTo>
                  <a:cubicBezTo>
                    <a:pt x="47" y="320"/>
                    <a:pt x="51" y="307"/>
                    <a:pt x="38" y="285"/>
                  </a:cubicBezTo>
                  <a:cubicBezTo>
                    <a:pt x="57" y="277"/>
                    <a:pt x="43" y="172"/>
                    <a:pt x="44" y="140"/>
                  </a:cubicBezTo>
                  <a:cubicBezTo>
                    <a:pt x="35" y="186"/>
                    <a:pt x="44" y="128"/>
                    <a:pt x="45" y="117"/>
                  </a:cubicBezTo>
                  <a:cubicBezTo>
                    <a:pt x="46" y="117"/>
                    <a:pt x="46" y="116"/>
                    <a:pt x="46" y="116"/>
                  </a:cubicBezTo>
                  <a:cubicBezTo>
                    <a:pt x="45" y="117"/>
                    <a:pt x="45" y="117"/>
                    <a:pt x="45" y="118"/>
                  </a:cubicBezTo>
                  <a:cubicBezTo>
                    <a:pt x="31" y="143"/>
                    <a:pt x="39" y="105"/>
                    <a:pt x="42" y="71"/>
                  </a:cubicBezTo>
                  <a:cubicBezTo>
                    <a:pt x="44" y="54"/>
                    <a:pt x="44" y="38"/>
                    <a:pt x="39" y="32"/>
                  </a:cubicBezTo>
                  <a:cubicBezTo>
                    <a:pt x="39" y="32"/>
                    <a:pt x="39" y="32"/>
                    <a:pt x="39" y="31"/>
                  </a:cubicBezTo>
                  <a:cubicBezTo>
                    <a:pt x="39" y="31"/>
                    <a:pt x="39" y="30"/>
                    <a:pt x="39" y="30"/>
                  </a:cubicBezTo>
                  <a:cubicBezTo>
                    <a:pt x="40" y="19"/>
                    <a:pt x="41" y="9"/>
                    <a:pt x="44" y="0"/>
                  </a:cubicBezTo>
                  <a:cubicBezTo>
                    <a:pt x="41" y="6"/>
                    <a:pt x="39" y="15"/>
                    <a:pt x="37" y="26"/>
                  </a:cubicBezTo>
                  <a:cubicBezTo>
                    <a:pt x="36" y="27"/>
                    <a:pt x="36" y="28"/>
                    <a:pt x="36" y="29"/>
                  </a:cubicBezTo>
                  <a:cubicBezTo>
                    <a:pt x="36" y="29"/>
                    <a:pt x="36" y="30"/>
                    <a:pt x="36" y="30"/>
                  </a:cubicBezTo>
                  <a:cubicBezTo>
                    <a:pt x="35" y="30"/>
                    <a:pt x="34" y="30"/>
                    <a:pt x="33" y="30"/>
                  </a:cubicBezTo>
                  <a:cubicBezTo>
                    <a:pt x="34" y="32"/>
                    <a:pt x="34" y="34"/>
                    <a:pt x="35" y="36"/>
                  </a:cubicBezTo>
                  <a:cubicBezTo>
                    <a:pt x="35" y="37"/>
                    <a:pt x="34" y="38"/>
                    <a:pt x="34" y="39"/>
                  </a:cubicBezTo>
                  <a:cubicBezTo>
                    <a:pt x="14" y="156"/>
                    <a:pt x="0" y="458"/>
                    <a:pt x="13" y="518"/>
                  </a:cubicBezTo>
                  <a:cubicBezTo>
                    <a:pt x="13" y="519"/>
                    <a:pt x="14" y="520"/>
                    <a:pt x="14" y="522"/>
                  </a:cubicBezTo>
                  <a:cubicBezTo>
                    <a:pt x="14" y="521"/>
                    <a:pt x="14" y="520"/>
                    <a:pt x="14" y="520"/>
                  </a:cubicBezTo>
                  <a:cubicBezTo>
                    <a:pt x="16" y="526"/>
                    <a:pt x="17" y="529"/>
                    <a:pt x="17" y="530"/>
                  </a:cubicBezTo>
                  <a:cubicBezTo>
                    <a:pt x="17" y="529"/>
                    <a:pt x="16" y="525"/>
                    <a:pt x="14" y="522"/>
                  </a:cubicBezTo>
                  <a:cubicBezTo>
                    <a:pt x="21" y="547"/>
                    <a:pt x="23" y="616"/>
                    <a:pt x="31" y="648"/>
                  </a:cubicBezTo>
                  <a:cubicBezTo>
                    <a:pt x="31" y="649"/>
                    <a:pt x="31" y="649"/>
                    <a:pt x="31" y="650"/>
                  </a:cubicBezTo>
                  <a:cubicBezTo>
                    <a:pt x="31" y="650"/>
                    <a:pt x="31" y="650"/>
                    <a:pt x="31" y="650"/>
                  </a:cubicBezTo>
                  <a:cubicBezTo>
                    <a:pt x="35" y="666"/>
                    <a:pt x="41" y="671"/>
                    <a:pt x="50" y="654"/>
                  </a:cubicBezTo>
                  <a:cubicBezTo>
                    <a:pt x="52" y="649"/>
                    <a:pt x="54" y="644"/>
                    <a:pt x="56" y="637"/>
                  </a:cubicBezTo>
                  <a:cubicBezTo>
                    <a:pt x="14" y="661"/>
                    <a:pt x="51" y="371"/>
                    <a:pt x="49" y="363"/>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773">
              <a:extLst>
                <a:ext uri="{FF2B5EF4-FFF2-40B4-BE49-F238E27FC236}">
                  <a16:creationId xmlns:a16="http://schemas.microsoft.com/office/drawing/2014/main" id="{BAC7C020-252D-4617-BEAC-A4393798A410}"/>
                </a:ext>
              </a:extLst>
            </p:cNvPr>
            <p:cNvSpPr>
              <a:spLocks noEditPoints="1"/>
            </p:cNvSpPr>
            <p:nvPr userDrawn="1"/>
          </p:nvSpPr>
          <p:spPr bwMode="auto">
            <a:xfrm>
              <a:off x="2925" y="2322"/>
              <a:ext cx="58" cy="238"/>
            </a:xfrm>
            <a:custGeom>
              <a:avLst/>
              <a:gdLst>
                <a:gd name="T0" fmla="*/ 8 w 41"/>
                <a:gd name="T1" fmla="*/ 165 h 165"/>
                <a:gd name="T2" fmla="*/ 9 w 41"/>
                <a:gd name="T3" fmla="*/ 164 h 165"/>
                <a:gd name="T4" fmla="*/ 6 w 41"/>
                <a:gd name="T5" fmla="*/ 158 h 165"/>
                <a:gd name="T6" fmla="*/ 8 w 41"/>
                <a:gd name="T7" fmla="*/ 165 h 165"/>
                <a:gd name="T8" fmla="*/ 1 w 41"/>
                <a:gd name="T9" fmla="*/ 23 h 165"/>
                <a:gd name="T10" fmla="*/ 0 w 41"/>
                <a:gd name="T11" fmla="*/ 50 h 165"/>
                <a:gd name="T12" fmla="*/ 0 w 41"/>
                <a:gd name="T13" fmla="*/ 51 h 165"/>
                <a:gd name="T14" fmla="*/ 0 w 41"/>
                <a:gd name="T15" fmla="*/ 56 h 165"/>
                <a:gd name="T16" fmla="*/ 5 w 41"/>
                <a:gd name="T17" fmla="*/ 151 h 165"/>
                <a:gd name="T18" fmla="*/ 5 w 41"/>
                <a:gd name="T19" fmla="*/ 154 h 165"/>
                <a:gd name="T20" fmla="*/ 6 w 41"/>
                <a:gd name="T21" fmla="*/ 158 h 165"/>
                <a:gd name="T22" fmla="*/ 6 w 41"/>
                <a:gd name="T23" fmla="*/ 156 h 165"/>
                <a:gd name="T24" fmla="*/ 9 w 41"/>
                <a:gd name="T25" fmla="*/ 164 h 165"/>
                <a:gd name="T26" fmla="*/ 29 w 41"/>
                <a:gd name="T27" fmla="*/ 153 h 165"/>
                <a:gd name="T28" fmla="*/ 30 w 41"/>
                <a:gd name="T29" fmla="*/ 136 h 165"/>
                <a:gd name="T30" fmla="*/ 30 w 41"/>
                <a:gd name="T31" fmla="*/ 135 h 165"/>
                <a:gd name="T32" fmla="*/ 30 w 41"/>
                <a:gd name="T33" fmla="*/ 135 h 165"/>
                <a:gd name="T34" fmla="*/ 38 w 41"/>
                <a:gd name="T35" fmla="*/ 35 h 165"/>
                <a:gd name="T36" fmla="*/ 41 w 41"/>
                <a:gd name="T37" fmla="*/ 0 h 165"/>
                <a:gd name="T38" fmla="*/ 1 w 41"/>
                <a:gd name="T39" fmla="*/ 23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65">
                  <a:moveTo>
                    <a:pt x="8" y="165"/>
                  </a:moveTo>
                  <a:cubicBezTo>
                    <a:pt x="8" y="165"/>
                    <a:pt x="8" y="164"/>
                    <a:pt x="9" y="164"/>
                  </a:cubicBezTo>
                  <a:cubicBezTo>
                    <a:pt x="8" y="163"/>
                    <a:pt x="7" y="160"/>
                    <a:pt x="6" y="158"/>
                  </a:cubicBezTo>
                  <a:cubicBezTo>
                    <a:pt x="7" y="160"/>
                    <a:pt x="7" y="162"/>
                    <a:pt x="8" y="165"/>
                  </a:cubicBezTo>
                  <a:close/>
                  <a:moveTo>
                    <a:pt x="1" y="23"/>
                  </a:moveTo>
                  <a:cubicBezTo>
                    <a:pt x="0" y="32"/>
                    <a:pt x="0" y="41"/>
                    <a:pt x="0" y="50"/>
                  </a:cubicBezTo>
                  <a:cubicBezTo>
                    <a:pt x="0" y="51"/>
                    <a:pt x="0" y="51"/>
                    <a:pt x="0" y="51"/>
                  </a:cubicBezTo>
                  <a:cubicBezTo>
                    <a:pt x="0" y="53"/>
                    <a:pt x="0" y="55"/>
                    <a:pt x="0" y="56"/>
                  </a:cubicBezTo>
                  <a:cubicBezTo>
                    <a:pt x="0" y="99"/>
                    <a:pt x="1" y="133"/>
                    <a:pt x="5" y="151"/>
                  </a:cubicBezTo>
                  <a:cubicBezTo>
                    <a:pt x="5" y="152"/>
                    <a:pt x="5" y="153"/>
                    <a:pt x="5" y="154"/>
                  </a:cubicBezTo>
                  <a:cubicBezTo>
                    <a:pt x="5" y="155"/>
                    <a:pt x="6" y="156"/>
                    <a:pt x="6" y="158"/>
                  </a:cubicBezTo>
                  <a:cubicBezTo>
                    <a:pt x="6" y="157"/>
                    <a:pt x="6" y="156"/>
                    <a:pt x="6" y="156"/>
                  </a:cubicBezTo>
                  <a:cubicBezTo>
                    <a:pt x="7" y="160"/>
                    <a:pt x="8" y="163"/>
                    <a:pt x="9" y="164"/>
                  </a:cubicBezTo>
                  <a:cubicBezTo>
                    <a:pt x="16" y="161"/>
                    <a:pt x="22" y="157"/>
                    <a:pt x="29" y="153"/>
                  </a:cubicBezTo>
                  <a:cubicBezTo>
                    <a:pt x="30" y="148"/>
                    <a:pt x="30" y="142"/>
                    <a:pt x="30" y="136"/>
                  </a:cubicBezTo>
                  <a:cubicBezTo>
                    <a:pt x="30" y="136"/>
                    <a:pt x="30" y="135"/>
                    <a:pt x="30" y="135"/>
                  </a:cubicBezTo>
                  <a:cubicBezTo>
                    <a:pt x="30" y="135"/>
                    <a:pt x="30" y="135"/>
                    <a:pt x="30" y="135"/>
                  </a:cubicBezTo>
                  <a:cubicBezTo>
                    <a:pt x="33" y="98"/>
                    <a:pt x="36" y="61"/>
                    <a:pt x="38" y="35"/>
                  </a:cubicBezTo>
                  <a:cubicBezTo>
                    <a:pt x="40" y="17"/>
                    <a:pt x="41" y="5"/>
                    <a:pt x="41" y="0"/>
                  </a:cubicBezTo>
                  <a:cubicBezTo>
                    <a:pt x="28" y="8"/>
                    <a:pt x="14" y="15"/>
                    <a:pt x="1" y="23"/>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774">
              <a:extLst>
                <a:ext uri="{FF2B5EF4-FFF2-40B4-BE49-F238E27FC236}">
                  <a16:creationId xmlns:a16="http://schemas.microsoft.com/office/drawing/2014/main" id="{D6689432-79CE-4E62-976C-91D4CBA3FC00}"/>
                </a:ext>
              </a:extLst>
            </p:cNvPr>
            <p:cNvSpPr>
              <a:spLocks noEditPoints="1"/>
            </p:cNvSpPr>
            <p:nvPr userDrawn="1"/>
          </p:nvSpPr>
          <p:spPr bwMode="auto">
            <a:xfrm>
              <a:off x="3182" y="2184"/>
              <a:ext cx="59" cy="193"/>
            </a:xfrm>
            <a:custGeom>
              <a:avLst/>
              <a:gdLst>
                <a:gd name="T0" fmla="*/ 8 w 41"/>
                <a:gd name="T1" fmla="*/ 134 h 134"/>
                <a:gd name="T2" fmla="*/ 9 w 41"/>
                <a:gd name="T3" fmla="*/ 134 h 134"/>
                <a:gd name="T4" fmla="*/ 6 w 41"/>
                <a:gd name="T5" fmla="*/ 129 h 134"/>
                <a:gd name="T6" fmla="*/ 8 w 41"/>
                <a:gd name="T7" fmla="*/ 134 h 134"/>
                <a:gd name="T8" fmla="*/ 1 w 41"/>
                <a:gd name="T9" fmla="*/ 18 h 134"/>
                <a:gd name="T10" fmla="*/ 0 w 41"/>
                <a:gd name="T11" fmla="*/ 40 h 134"/>
                <a:gd name="T12" fmla="*/ 0 w 41"/>
                <a:gd name="T13" fmla="*/ 41 h 134"/>
                <a:gd name="T14" fmla="*/ 0 w 41"/>
                <a:gd name="T15" fmla="*/ 46 h 134"/>
                <a:gd name="T16" fmla="*/ 5 w 41"/>
                <a:gd name="T17" fmla="*/ 123 h 134"/>
                <a:gd name="T18" fmla="*/ 5 w 41"/>
                <a:gd name="T19" fmla="*/ 126 h 134"/>
                <a:gd name="T20" fmla="*/ 6 w 41"/>
                <a:gd name="T21" fmla="*/ 128 h 134"/>
                <a:gd name="T22" fmla="*/ 6 w 41"/>
                <a:gd name="T23" fmla="*/ 127 h 134"/>
                <a:gd name="T24" fmla="*/ 9 w 41"/>
                <a:gd name="T25" fmla="*/ 134 h 134"/>
                <a:gd name="T26" fmla="*/ 29 w 41"/>
                <a:gd name="T27" fmla="*/ 125 h 134"/>
                <a:gd name="T28" fmla="*/ 30 w 41"/>
                <a:gd name="T29" fmla="*/ 111 h 134"/>
                <a:gd name="T30" fmla="*/ 30 w 41"/>
                <a:gd name="T31" fmla="*/ 110 h 134"/>
                <a:gd name="T32" fmla="*/ 30 w 41"/>
                <a:gd name="T33" fmla="*/ 110 h 134"/>
                <a:gd name="T34" fmla="*/ 38 w 41"/>
                <a:gd name="T35" fmla="*/ 28 h 134"/>
                <a:gd name="T36" fmla="*/ 41 w 41"/>
                <a:gd name="T37" fmla="*/ 0 h 134"/>
                <a:gd name="T38" fmla="*/ 1 w 41"/>
                <a:gd name="T39" fmla="*/ 18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34">
                  <a:moveTo>
                    <a:pt x="8" y="134"/>
                  </a:moveTo>
                  <a:cubicBezTo>
                    <a:pt x="8" y="134"/>
                    <a:pt x="8" y="134"/>
                    <a:pt x="9" y="134"/>
                  </a:cubicBezTo>
                  <a:cubicBezTo>
                    <a:pt x="8" y="132"/>
                    <a:pt x="7" y="130"/>
                    <a:pt x="6" y="129"/>
                  </a:cubicBezTo>
                  <a:cubicBezTo>
                    <a:pt x="7" y="130"/>
                    <a:pt x="7" y="132"/>
                    <a:pt x="8" y="134"/>
                  </a:cubicBezTo>
                  <a:close/>
                  <a:moveTo>
                    <a:pt x="1" y="18"/>
                  </a:moveTo>
                  <a:cubicBezTo>
                    <a:pt x="0" y="26"/>
                    <a:pt x="0" y="33"/>
                    <a:pt x="0" y="40"/>
                  </a:cubicBezTo>
                  <a:cubicBezTo>
                    <a:pt x="0" y="41"/>
                    <a:pt x="0" y="41"/>
                    <a:pt x="0" y="41"/>
                  </a:cubicBezTo>
                  <a:cubicBezTo>
                    <a:pt x="0" y="43"/>
                    <a:pt x="0" y="44"/>
                    <a:pt x="0" y="46"/>
                  </a:cubicBezTo>
                  <a:cubicBezTo>
                    <a:pt x="0" y="80"/>
                    <a:pt x="1" y="108"/>
                    <a:pt x="5" y="123"/>
                  </a:cubicBezTo>
                  <a:cubicBezTo>
                    <a:pt x="5" y="124"/>
                    <a:pt x="5" y="125"/>
                    <a:pt x="5" y="126"/>
                  </a:cubicBezTo>
                  <a:cubicBezTo>
                    <a:pt x="5" y="126"/>
                    <a:pt x="6" y="127"/>
                    <a:pt x="6" y="128"/>
                  </a:cubicBezTo>
                  <a:cubicBezTo>
                    <a:pt x="6" y="128"/>
                    <a:pt x="6" y="127"/>
                    <a:pt x="6" y="127"/>
                  </a:cubicBezTo>
                  <a:cubicBezTo>
                    <a:pt x="7" y="130"/>
                    <a:pt x="8" y="132"/>
                    <a:pt x="9" y="134"/>
                  </a:cubicBezTo>
                  <a:cubicBezTo>
                    <a:pt x="16" y="131"/>
                    <a:pt x="22" y="128"/>
                    <a:pt x="29" y="125"/>
                  </a:cubicBezTo>
                  <a:cubicBezTo>
                    <a:pt x="30" y="120"/>
                    <a:pt x="30" y="115"/>
                    <a:pt x="30" y="111"/>
                  </a:cubicBezTo>
                  <a:cubicBezTo>
                    <a:pt x="30" y="110"/>
                    <a:pt x="30" y="110"/>
                    <a:pt x="30" y="110"/>
                  </a:cubicBezTo>
                  <a:cubicBezTo>
                    <a:pt x="30" y="110"/>
                    <a:pt x="30" y="110"/>
                    <a:pt x="30" y="110"/>
                  </a:cubicBezTo>
                  <a:cubicBezTo>
                    <a:pt x="33" y="79"/>
                    <a:pt x="36" y="49"/>
                    <a:pt x="38" y="28"/>
                  </a:cubicBezTo>
                  <a:cubicBezTo>
                    <a:pt x="40" y="14"/>
                    <a:pt x="41" y="3"/>
                    <a:pt x="41" y="0"/>
                  </a:cubicBezTo>
                  <a:cubicBezTo>
                    <a:pt x="28" y="6"/>
                    <a:pt x="14" y="12"/>
                    <a:pt x="1" y="18"/>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775">
              <a:extLst>
                <a:ext uri="{FF2B5EF4-FFF2-40B4-BE49-F238E27FC236}">
                  <a16:creationId xmlns:a16="http://schemas.microsoft.com/office/drawing/2014/main" id="{9D09AEB5-A701-4522-9D19-A4F20394FA24}"/>
                </a:ext>
              </a:extLst>
            </p:cNvPr>
            <p:cNvSpPr>
              <a:spLocks noEditPoints="1"/>
            </p:cNvSpPr>
            <p:nvPr userDrawn="1"/>
          </p:nvSpPr>
          <p:spPr bwMode="auto">
            <a:xfrm>
              <a:off x="3467" y="1972"/>
              <a:ext cx="59" cy="192"/>
            </a:xfrm>
            <a:custGeom>
              <a:avLst/>
              <a:gdLst>
                <a:gd name="T0" fmla="*/ 7 w 41"/>
                <a:gd name="T1" fmla="*/ 134 h 134"/>
                <a:gd name="T2" fmla="*/ 8 w 41"/>
                <a:gd name="T3" fmla="*/ 134 h 134"/>
                <a:gd name="T4" fmla="*/ 6 w 41"/>
                <a:gd name="T5" fmla="*/ 129 h 134"/>
                <a:gd name="T6" fmla="*/ 7 w 41"/>
                <a:gd name="T7" fmla="*/ 134 h 134"/>
                <a:gd name="T8" fmla="*/ 0 w 41"/>
                <a:gd name="T9" fmla="*/ 19 h 134"/>
                <a:gd name="T10" fmla="*/ 0 w 41"/>
                <a:gd name="T11" fmla="*/ 41 h 134"/>
                <a:gd name="T12" fmla="*/ 0 w 41"/>
                <a:gd name="T13" fmla="*/ 42 h 134"/>
                <a:gd name="T14" fmla="*/ 0 w 41"/>
                <a:gd name="T15" fmla="*/ 46 h 134"/>
                <a:gd name="T16" fmla="*/ 4 w 41"/>
                <a:gd name="T17" fmla="*/ 124 h 134"/>
                <a:gd name="T18" fmla="*/ 5 w 41"/>
                <a:gd name="T19" fmla="*/ 126 h 134"/>
                <a:gd name="T20" fmla="*/ 6 w 41"/>
                <a:gd name="T21" fmla="*/ 129 h 134"/>
                <a:gd name="T22" fmla="*/ 5 w 41"/>
                <a:gd name="T23" fmla="*/ 127 h 134"/>
                <a:gd name="T24" fmla="*/ 8 w 41"/>
                <a:gd name="T25" fmla="*/ 134 h 134"/>
                <a:gd name="T26" fmla="*/ 29 w 41"/>
                <a:gd name="T27" fmla="*/ 125 h 134"/>
                <a:gd name="T28" fmla="*/ 30 w 41"/>
                <a:gd name="T29" fmla="*/ 111 h 134"/>
                <a:gd name="T30" fmla="*/ 30 w 41"/>
                <a:gd name="T31" fmla="*/ 110 h 134"/>
                <a:gd name="T32" fmla="*/ 30 w 41"/>
                <a:gd name="T33" fmla="*/ 110 h 134"/>
                <a:gd name="T34" fmla="*/ 38 w 41"/>
                <a:gd name="T35" fmla="*/ 28 h 134"/>
                <a:gd name="T36" fmla="*/ 41 w 41"/>
                <a:gd name="T37" fmla="*/ 0 h 134"/>
                <a:gd name="T38" fmla="*/ 0 w 41"/>
                <a:gd name="T39" fmla="*/ 19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34">
                  <a:moveTo>
                    <a:pt x="7" y="134"/>
                  </a:moveTo>
                  <a:cubicBezTo>
                    <a:pt x="8" y="134"/>
                    <a:pt x="8" y="134"/>
                    <a:pt x="8" y="134"/>
                  </a:cubicBezTo>
                  <a:cubicBezTo>
                    <a:pt x="8" y="133"/>
                    <a:pt x="7" y="131"/>
                    <a:pt x="6" y="129"/>
                  </a:cubicBezTo>
                  <a:cubicBezTo>
                    <a:pt x="6" y="131"/>
                    <a:pt x="7" y="132"/>
                    <a:pt x="7" y="134"/>
                  </a:cubicBezTo>
                  <a:close/>
                  <a:moveTo>
                    <a:pt x="0" y="19"/>
                  </a:moveTo>
                  <a:cubicBezTo>
                    <a:pt x="0" y="26"/>
                    <a:pt x="0" y="34"/>
                    <a:pt x="0" y="41"/>
                  </a:cubicBezTo>
                  <a:cubicBezTo>
                    <a:pt x="0" y="42"/>
                    <a:pt x="0" y="42"/>
                    <a:pt x="0" y="42"/>
                  </a:cubicBezTo>
                  <a:cubicBezTo>
                    <a:pt x="0" y="43"/>
                    <a:pt x="0" y="45"/>
                    <a:pt x="0" y="46"/>
                  </a:cubicBezTo>
                  <a:cubicBezTo>
                    <a:pt x="0" y="81"/>
                    <a:pt x="1" y="109"/>
                    <a:pt x="4" y="124"/>
                  </a:cubicBezTo>
                  <a:cubicBezTo>
                    <a:pt x="4" y="124"/>
                    <a:pt x="4" y="125"/>
                    <a:pt x="5" y="126"/>
                  </a:cubicBezTo>
                  <a:cubicBezTo>
                    <a:pt x="5" y="127"/>
                    <a:pt x="5" y="128"/>
                    <a:pt x="6" y="129"/>
                  </a:cubicBezTo>
                  <a:cubicBezTo>
                    <a:pt x="6" y="128"/>
                    <a:pt x="5" y="128"/>
                    <a:pt x="5" y="127"/>
                  </a:cubicBezTo>
                  <a:cubicBezTo>
                    <a:pt x="7" y="131"/>
                    <a:pt x="8" y="133"/>
                    <a:pt x="8" y="134"/>
                  </a:cubicBezTo>
                  <a:cubicBezTo>
                    <a:pt x="15" y="131"/>
                    <a:pt x="22" y="128"/>
                    <a:pt x="29" y="125"/>
                  </a:cubicBezTo>
                  <a:cubicBezTo>
                    <a:pt x="29" y="121"/>
                    <a:pt x="29" y="116"/>
                    <a:pt x="30" y="111"/>
                  </a:cubicBezTo>
                  <a:cubicBezTo>
                    <a:pt x="30" y="111"/>
                    <a:pt x="30" y="111"/>
                    <a:pt x="30" y="110"/>
                  </a:cubicBezTo>
                  <a:cubicBezTo>
                    <a:pt x="30" y="110"/>
                    <a:pt x="30" y="110"/>
                    <a:pt x="30" y="110"/>
                  </a:cubicBezTo>
                  <a:cubicBezTo>
                    <a:pt x="32" y="80"/>
                    <a:pt x="35" y="50"/>
                    <a:pt x="38" y="28"/>
                  </a:cubicBezTo>
                  <a:cubicBezTo>
                    <a:pt x="39" y="14"/>
                    <a:pt x="41" y="4"/>
                    <a:pt x="41" y="0"/>
                  </a:cubicBezTo>
                  <a:cubicBezTo>
                    <a:pt x="27" y="6"/>
                    <a:pt x="14" y="13"/>
                    <a:pt x="0" y="19"/>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776">
              <a:extLst>
                <a:ext uri="{FF2B5EF4-FFF2-40B4-BE49-F238E27FC236}">
                  <a16:creationId xmlns:a16="http://schemas.microsoft.com/office/drawing/2014/main" id="{655AF86F-EFE8-4449-A0FF-F84A591AFE5A}"/>
                </a:ext>
              </a:extLst>
            </p:cNvPr>
            <p:cNvSpPr>
              <a:spLocks noEditPoints="1"/>
            </p:cNvSpPr>
            <p:nvPr userDrawn="1"/>
          </p:nvSpPr>
          <p:spPr bwMode="auto">
            <a:xfrm>
              <a:off x="3851" y="1578"/>
              <a:ext cx="33" cy="156"/>
            </a:xfrm>
            <a:custGeom>
              <a:avLst/>
              <a:gdLst>
                <a:gd name="T0" fmla="*/ 9 w 23"/>
                <a:gd name="T1" fmla="*/ 98 h 109"/>
                <a:gd name="T2" fmla="*/ 9 w 23"/>
                <a:gd name="T3" fmla="*/ 98 h 109"/>
                <a:gd name="T4" fmla="*/ 9 w 23"/>
                <a:gd name="T5" fmla="*/ 98 h 109"/>
                <a:gd name="T6" fmla="*/ 9 w 23"/>
                <a:gd name="T7" fmla="*/ 98 h 109"/>
                <a:gd name="T8" fmla="*/ 17 w 23"/>
                <a:gd name="T9" fmla="*/ 48 h 109"/>
                <a:gd name="T10" fmla="*/ 14 w 23"/>
                <a:gd name="T11" fmla="*/ 37 h 109"/>
                <a:gd name="T12" fmla="*/ 17 w 23"/>
                <a:gd name="T13" fmla="*/ 22 h 109"/>
                <a:gd name="T14" fmla="*/ 14 w 23"/>
                <a:gd name="T15" fmla="*/ 9 h 109"/>
                <a:gd name="T16" fmla="*/ 14 w 23"/>
                <a:gd name="T17" fmla="*/ 9 h 109"/>
                <a:gd name="T18" fmla="*/ 12 w 23"/>
                <a:gd name="T19" fmla="*/ 1 h 109"/>
                <a:gd name="T20" fmla="*/ 11 w 23"/>
                <a:gd name="T21" fmla="*/ 0 h 109"/>
                <a:gd name="T22" fmla="*/ 0 w 23"/>
                <a:gd name="T23" fmla="*/ 10 h 109"/>
                <a:gd name="T24" fmla="*/ 0 w 23"/>
                <a:gd name="T25" fmla="*/ 18 h 109"/>
                <a:gd name="T26" fmla="*/ 0 w 23"/>
                <a:gd name="T27" fmla="*/ 19 h 109"/>
                <a:gd name="T28" fmla="*/ 0 w 23"/>
                <a:gd name="T29" fmla="*/ 19 h 109"/>
                <a:gd name="T30" fmla="*/ 0 w 23"/>
                <a:gd name="T31" fmla="*/ 19 h 109"/>
                <a:gd name="T32" fmla="*/ 0 w 23"/>
                <a:gd name="T33" fmla="*/ 36 h 109"/>
                <a:gd name="T34" fmla="*/ 5 w 23"/>
                <a:gd name="T35" fmla="*/ 86 h 109"/>
                <a:gd name="T36" fmla="*/ 5 w 23"/>
                <a:gd name="T37" fmla="*/ 86 h 109"/>
                <a:gd name="T38" fmla="*/ 6 w 23"/>
                <a:gd name="T39" fmla="*/ 90 h 109"/>
                <a:gd name="T40" fmla="*/ 6 w 23"/>
                <a:gd name="T41" fmla="*/ 91 h 109"/>
                <a:gd name="T42" fmla="*/ 9 w 23"/>
                <a:gd name="T43" fmla="*/ 97 h 109"/>
                <a:gd name="T44" fmla="*/ 9 w 23"/>
                <a:gd name="T45" fmla="*/ 98 h 109"/>
                <a:gd name="T46" fmla="*/ 9 w 23"/>
                <a:gd name="T47" fmla="*/ 98 h 109"/>
                <a:gd name="T48" fmla="*/ 9 w 23"/>
                <a:gd name="T49" fmla="*/ 98 h 109"/>
                <a:gd name="T50" fmla="*/ 9 w 23"/>
                <a:gd name="T51" fmla="*/ 98 h 109"/>
                <a:gd name="T52" fmla="*/ 11 w 23"/>
                <a:gd name="T53" fmla="*/ 100 h 109"/>
                <a:gd name="T54" fmla="*/ 11 w 23"/>
                <a:gd name="T55" fmla="*/ 100 h 109"/>
                <a:gd name="T56" fmla="*/ 10 w 23"/>
                <a:gd name="T57" fmla="*/ 98 h 109"/>
                <a:gd name="T58" fmla="*/ 11 w 23"/>
                <a:gd name="T59" fmla="*/ 100 h 109"/>
                <a:gd name="T60" fmla="*/ 12 w 23"/>
                <a:gd name="T61" fmla="*/ 101 h 109"/>
                <a:gd name="T62" fmla="*/ 15 w 23"/>
                <a:gd name="T63" fmla="*/ 109 h 109"/>
                <a:gd name="T64" fmla="*/ 22 w 23"/>
                <a:gd name="T65" fmla="*/ 102 h 109"/>
                <a:gd name="T66" fmla="*/ 22 w 23"/>
                <a:gd name="T67" fmla="*/ 96 h 109"/>
                <a:gd name="T68" fmla="*/ 22 w 23"/>
                <a:gd name="T69" fmla="*/ 96 h 109"/>
                <a:gd name="T70" fmla="*/ 22 w 23"/>
                <a:gd name="T71" fmla="*/ 92 h 109"/>
                <a:gd name="T72" fmla="*/ 22 w 23"/>
                <a:gd name="T73" fmla="*/ 90 h 109"/>
                <a:gd name="T74" fmla="*/ 22 w 23"/>
                <a:gd name="T75" fmla="*/ 81 h 109"/>
                <a:gd name="T76" fmla="*/ 22 w 23"/>
                <a:gd name="T77" fmla="*/ 80 h 109"/>
                <a:gd name="T78" fmla="*/ 22 w 23"/>
                <a:gd name="T79" fmla="*/ 76 h 109"/>
                <a:gd name="T80" fmla="*/ 23 w 23"/>
                <a:gd name="T81" fmla="*/ 56 h 109"/>
                <a:gd name="T82" fmla="*/ 20 w 23"/>
                <a:gd name="T83" fmla="*/ 52 h 109"/>
                <a:gd name="T84" fmla="*/ 20 w 23"/>
                <a:gd name="T85" fmla="*/ 53 h 109"/>
                <a:gd name="T86" fmla="*/ 17 w 23"/>
                <a:gd name="T87" fmla="*/ 48 h 109"/>
                <a:gd name="T88" fmla="*/ 13 w 23"/>
                <a:gd name="T89" fmla="*/ 43 h 109"/>
                <a:gd name="T90" fmla="*/ 13 w 23"/>
                <a:gd name="T91" fmla="*/ 43 h 109"/>
                <a:gd name="T92" fmla="*/ 17 w 23"/>
                <a:gd name="T93" fmla="*/ 40 h 109"/>
                <a:gd name="T94" fmla="*/ 13 w 23"/>
                <a:gd name="T95" fmla="*/ 43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 h="109">
                  <a:moveTo>
                    <a:pt x="9" y="98"/>
                  </a:moveTo>
                  <a:cubicBezTo>
                    <a:pt x="9" y="98"/>
                    <a:pt x="9" y="98"/>
                    <a:pt x="9" y="98"/>
                  </a:cubicBezTo>
                  <a:cubicBezTo>
                    <a:pt x="9" y="98"/>
                    <a:pt x="9" y="98"/>
                    <a:pt x="9" y="98"/>
                  </a:cubicBezTo>
                  <a:cubicBezTo>
                    <a:pt x="9" y="98"/>
                    <a:pt x="9" y="98"/>
                    <a:pt x="9" y="98"/>
                  </a:cubicBezTo>
                  <a:close/>
                  <a:moveTo>
                    <a:pt x="17" y="48"/>
                  </a:moveTo>
                  <a:cubicBezTo>
                    <a:pt x="20" y="45"/>
                    <a:pt x="22" y="42"/>
                    <a:pt x="14" y="37"/>
                  </a:cubicBezTo>
                  <a:cubicBezTo>
                    <a:pt x="19" y="36"/>
                    <a:pt x="19" y="29"/>
                    <a:pt x="17" y="22"/>
                  </a:cubicBezTo>
                  <a:cubicBezTo>
                    <a:pt x="17" y="18"/>
                    <a:pt x="15" y="13"/>
                    <a:pt x="14" y="9"/>
                  </a:cubicBezTo>
                  <a:cubicBezTo>
                    <a:pt x="14" y="9"/>
                    <a:pt x="14" y="9"/>
                    <a:pt x="14" y="9"/>
                  </a:cubicBezTo>
                  <a:cubicBezTo>
                    <a:pt x="13" y="5"/>
                    <a:pt x="12" y="3"/>
                    <a:pt x="12" y="1"/>
                  </a:cubicBezTo>
                  <a:cubicBezTo>
                    <a:pt x="10" y="9"/>
                    <a:pt x="11" y="5"/>
                    <a:pt x="11" y="0"/>
                  </a:cubicBezTo>
                  <a:cubicBezTo>
                    <a:pt x="8" y="3"/>
                    <a:pt x="4" y="7"/>
                    <a:pt x="0" y="10"/>
                  </a:cubicBezTo>
                  <a:cubicBezTo>
                    <a:pt x="0" y="13"/>
                    <a:pt x="0" y="15"/>
                    <a:pt x="0" y="18"/>
                  </a:cubicBezTo>
                  <a:cubicBezTo>
                    <a:pt x="0" y="18"/>
                    <a:pt x="0" y="18"/>
                    <a:pt x="0" y="19"/>
                  </a:cubicBezTo>
                  <a:cubicBezTo>
                    <a:pt x="0" y="19"/>
                    <a:pt x="0" y="19"/>
                    <a:pt x="0" y="19"/>
                  </a:cubicBezTo>
                  <a:cubicBezTo>
                    <a:pt x="0" y="19"/>
                    <a:pt x="0" y="19"/>
                    <a:pt x="0" y="19"/>
                  </a:cubicBezTo>
                  <a:cubicBezTo>
                    <a:pt x="0" y="24"/>
                    <a:pt x="0" y="30"/>
                    <a:pt x="0" y="36"/>
                  </a:cubicBezTo>
                  <a:cubicBezTo>
                    <a:pt x="1" y="55"/>
                    <a:pt x="2" y="74"/>
                    <a:pt x="5" y="86"/>
                  </a:cubicBezTo>
                  <a:cubicBezTo>
                    <a:pt x="5" y="86"/>
                    <a:pt x="5" y="86"/>
                    <a:pt x="5" y="86"/>
                  </a:cubicBezTo>
                  <a:cubicBezTo>
                    <a:pt x="5" y="87"/>
                    <a:pt x="6" y="89"/>
                    <a:pt x="6" y="90"/>
                  </a:cubicBezTo>
                  <a:cubicBezTo>
                    <a:pt x="6" y="90"/>
                    <a:pt x="6" y="91"/>
                    <a:pt x="6" y="91"/>
                  </a:cubicBezTo>
                  <a:cubicBezTo>
                    <a:pt x="7" y="94"/>
                    <a:pt x="8" y="96"/>
                    <a:pt x="9" y="97"/>
                  </a:cubicBezTo>
                  <a:cubicBezTo>
                    <a:pt x="9" y="98"/>
                    <a:pt x="9" y="98"/>
                    <a:pt x="9" y="98"/>
                  </a:cubicBezTo>
                  <a:cubicBezTo>
                    <a:pt x="9" y="98"/>
                    <a:pt x="9" y="98"/>
                    <a:pt x="9" y="98"/>
                  </a:cubicBezTo>
                  <a:cubicBezTo>
                    <a:pt x="9" y="98"/>
                    <a:pt x="9" y="98"/>
                    <a:pt x="9" y="98"/>
                  </a:cubicBezTo>
                  <a:cubicBezTo>
                    <a:pt x="9" y="98"/>
                    <a:pt x="9" y="98"/>
                    <a:pt x="9" y="98"/>
                  </a:cubicBezTo>
                  <a:cubicBezTo>
                    <a:pt x="10" y="99"/>
                    <a:pt x="11" y="99"/>
                    <a:pt x="11" y="100"/>
                  </a:cubicBezTo>
                  <a:cubicBezTo>
                    <a:pt x="12" y="100"/>
                    <a:pt x="12" y="100"/>
                    <a:pt x="11" y="100"/>
                  </a:cubicBezTo>
                  <a:cubicBezTo>
                    <a:pt x="11" y="99"/>
                    <a:pt x="10" y="99"/>
                    <a:pt x="10" y="98"/>
                  </a:cubicBezTo>
                  <a:cubicBezTo>
                    <a:pt x="10" y="99"/>
                    <a:pt x="10" y="99"/>
                    <a:pt x="11" y="100"/>
                  </a:cubicBezTo>
                  <a:cubicBezTo>
                    <a:pt x="11" y="100"/>
                    <a:pt x="11" y="101"/>
                    <a:pt x="12" y="101"/>
                  </a:cubicBezTo>
                  <a:cubicBezTo>
                    <a:pt x="13" y="104"/>
                    <a:pt x="14" y="106"/>
                    <a:pt x="15" y="109"/>
                  </a:cubicBezTo>
                  <a:cubicBezTo>
                    <a:pt x="17" y="107"/>
                    <a:pt x="20" y="105"/>
                    <a:pt x="22" y="102"/>
                  </a:cubicBezTo>
                  <a:cubicBezTo>
                    <a:pt x="22" y="100"/>
                    <a:pt x="22" y="98"/>
                    <a:pt x="22" y="96"/>
                  </a:cubicBezTo>
                  <a:cubicBezTo>
                    <a:pt x="22" y="96"/>
                    <a:pt x="22" y="96"/>
                    <a:pt x="22" y="96"/>
                  </a:cubicBezTo>
                  <a:cubicBezTo>
                    <a:pt x="22" y="94"/>
                    <a:pt x="22" y="93"/>
                    <a:pt x="22" y="92"/>
                  </a:cubicBezTo>
                  <a:cubicBezTo>
                    <a:pt x="22" y="91"/>
                    <a:pt x="22" y="90"/>
                    <a:pt x="22" y="90"/>
                  </a:cubicBezTo>
                  <a:cubicBezTo>
                    <a:pt x="22" y="87"/>
                    <a:pt x="22" y="84"/>
                    <a:pt x="22" y="81"/>
                  </a:cubicBezTo>
                  <a:cubicBezTo>
                    <a:pt x="22" y="81"/>
                    <a:pt x="22" y="80"/>
                    <a:pt x="22" y="80"/>
                  </a:cubicBezTo>
                  <a:cubicBezTo>
                    <a:pt x="22" y="78"/>
                    <a:pt x="22" y="77"/>
                    <a:pt x="22" y="76"/>
                  </a:cubicBezTo>
                  <a:cubicBezTo>
                    <a:pt x="22" y="65"/>
                    <a:pt x="23" y="57"/>
                    <a:pt x="23" y="56"/>
                  </a:cubicBezTo>
                  <a:cubicBezTo>
                    <a:pt x="22" y="54"/>
                    <a:pt x="21" y="53"/>
                    <a:pt x="20" y="52"/>
                  </a:cubicBezTo>
                  <a:cubicBezTo>
                    <a:pt x="20" y="53"/>
                    <a:pt x="20" y="53"/>
                    <a:pt x="20" y="53"/>
                  </a:cubicBezTo>
                  <a:cubicBezTo>
                    <a:pt x="9" y="53"/>
                    <a:pt x="14" y="51"/>
                    <a:pt x="17" y="48"/>
                  </a:cubicBezTo>
                  <a:moveTo>
                    <a:pt x="13" y="43"/>
                  </a:moveTo>
                  <a:cubicBezTo>
                    <a:pt x="13" y="43"/>
                    <a:pt x="13" y="43"/>
                    <a:pt x="13" y="43"/>
                  </a:cubicBezTo>
                  <a:cubicBezTo>
                    <a:pt x="15" y="42"/>
                    <a:pt x="16" y="42"/>
                    <a:pt x="17" y="40"/>
                  </a:cubicBezTo>
                  <a:cubicBezTo>
                    <a:pt x="13" y="40"/>
                    <a:pt x="13" y="42"/>
                    <a:pt x="13" y="43"/>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777">
              <a:extLst>
                <a:ext uri="{FF2B5EF4-FFF2-40B4-BE49-F238E27FC236}">
                  <a16:creationId xmlns:a16="http://schemas.microsoft.com/office/drawing/2014/main" id="{2E7CAB55-5D09-4272-812E-A68E7736DC46}"/>
                </a:ext>
              </a:extLst>
            </p:cNvPr>
            <p:cNvSpPr>
              <a:spLocks noEditPoints="1"/>
            </p:cNvSpPr>
            <p:nvPr userDrawn="1"/>
          </p:nvSpPr>
          <p:spPr bwMode="auto">
            <a:xfrm>
              <a:off x="3746" y="1713"/>
              <a:ext cx="46" cy="154"/>
            </a:xfrm>
            <a:custGeom>
              <a:avLst/>
              <a:gdLst>
                <a:gd name="T0" fmla="*/ 7 w 32"/>
                <a:gd name="T1" fmla="*/ 107 h 107"/>
                <a:gd name="T2" fmla="*/ 8 w 32"/>
                <a:gd name="T3" fmla="*/ 107 h 107"/>
                <a:gd name="T4" fmla="*/ 6 w 32"/>
                <a:gd name="T5" fmla="*/ 103 h 107"/>
                <a:gd name="T6" fmla="*/ 7 w 32"/>
                <a:gd name="T7" fmla="*/ 107 h 107"/>
                <a:gd name="T8" fmla="*/ 0 w 32"/>
                <a:gd name="T9" fmla="*/ 15 h 107"/>
                <a:gd name="T10" fmla="*/ 0 w 32"/>
                <a:gd name="T11" fmla="*/ 33 h 107"/>
                <a:gd name="T12" fmla="*/ 0 w 32"/>
                <a:gd name="T13" fmla="*/ 33 h 107"/>
                <a:gd name="T14" fmla="*/ 0 w 32"/>
                <a:gd name="T15" fmla="*/ 37 h 107"/>
                <a:gd name="T16" fmla="*/ 4 w 32"/>
                <a:gd name="T17" fmla="*/ 98 h 107"/>
                <a:gd name="T18" fmla="*/ 5 w 32"/>
                <a:gd name="T19" fmla="*/ 100 h 107"/>
                <a:gd name="T20" fmla="*/ 6 w 32"/>
                <a:gd name="T21" fmla="*/ 103 h 107"/>
                <a:gd name="T22" fmla="*/ 5 w 32"/>
                <a:gd name="T23" fmla="*/ 101 h 107"/>
                <a:gd name="T24" fmla="*/ 8 w 32"/>
                <a:gd name="T25" fmla="*/ 107 h 107"/>
                <a:gd name="T26" fmla="*/ 24 w 32"/>
                <a:gd name="T27" fmla="*/ 100 h 107"/>
                <a:gd name="T28" fmla="*/ 24 w 32"/>
                <a:gd name="T29" fmla="*/ 89 h 107"/>
                <a:gd name="T30" fmla="*/ 24 w 32"/>
                <a:gd name="T31" fmla="*/ 88 h 107"/>
                <a:gd name="T32" fmla="*/ 24 w 32"/>
                <a:gd name="T33" fmla="*/ 88 h 107"/>
                <a:gd name="T34" fmla="*/ 30 w 32"/>
                <a:gd name="T35" fmla="*/ 22 h 107"/>
                <a:gd name="T36" fmla="*/ 32 w 32"/>
                <a:gd name="T37" fmla="*/ 0 h 107"/>
                <a:gd name="T38" fmla="*/ 0 w 32"/>
                <a:gd name="T39" fmla="*/ 15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107">
                  <a:moveTo>
                    <a:pt x="7" y="107"/>
                  </a:moveTo>
                  <a:cubicBezTo>
                    <a:pt x="7" y="107"/>
                    <a:pt x="7" y="107"/>
                    <a:pt x="8" y="107"/>
                  </a:cubicBezTo>
                  <a:cubicBezTo>
                    <a:pt x="7" y="106"/>
                    <a:pt x="6" y="104"/>
                    <a:pt x="6" y="103"/>
                  </a:cubicBezTo>
                  <a:cubicBezTo>
                    <a:pt x="6" y="104"/>
                    <a:pt x="6" y="106"/>
                    <a:pt x="7" y="107"/>
                  </a:cubicBezTo>
                  <a:close/>
                  <a:moveTo>
                    <a:pt x="0" y="15"/>
                  </a:moveTo>
                  <a:cubicBezTo>
                    <a:pt x="0" y="21"/>
                    <a:pt x="0" y="27"/>
                    <a:pt x="0" y="33"/>
                  </a:cubicBezTo>
                  <a:cubicBezTo>
                    <a:pt x="0" y="33"/>
                    <a:pt x="0" y="33"/>
                    <a:pt x="0" y="33"/>
                  </a:cubicBezTo>
                  <a:cubicBezTo>
                    <a:pt x="0" y="35"/>
                    <a:pt x="0" y="36"/>
                    <a:pt x="0" y="37"/>
                  </a:cubicBezTo>
                  <a:cubicBezTo>
                    <a:pt x="0" y="65"/>
                    <a:pt x="1" y="87"/>
                    <a:pt x="4" y="98"/>
                  </a:cubicBezTo>
                  <a:cubicBezTo>
                    <a:pt x="4" y="99"/>
                    <a:pt x="4" y="100"/>
                    <a:pt x="5" y="100"/>
                  </a:cubicBezTo>
                  <a:cubicBezTo>
                    <a:pt x="5" y="101"/>
                    <a:pt x="5" y="102"/>
                    <a:pt x="6" y="103"/>
                  </a:cubicBezTo>
                  <a:cubicBezTo>
                    <a:pt x="5" y="102"/>
                    <a:pt x="5" y="102"/>
                    <a:pt x="5" y="101"/>
                  </a:cubicBezTo>
                  <a:cubicBezTo>
                    <a:pt x="6" y="104"/>
                    <a:pt x="7" y="106"/>
                    <a:pt x="8" y="107"/>
                  </a:cubicBezTo>
                  <a:cubicBezTo>
                    <a:pt x="13" y="104"/>
                    <a:pt x="18" y="102"/>
                    <a:pt x="24" y="100"/>
                  </a:cubicBezTo>
                  <a:cubicBezTo>
                    <a:pt x="24" y="96"/>
                    <a:pt x="24" y="92"/>
                    <a:pt x="24" y="89"/>
                  </a:cubicBezTo>
                  <a:cubicBezTo>
                    <a:pt x="24" y="88"/>
                    <a:pt x="24" y="88"/>
                    <a:pt x="24" y="88"/>
                  </a:cubicBezTo>
                  <a:cubicBezTo>
                    <a:pt x="24" y="88"/>
                    <a:pt x="24" y="88"/>
                    <a:pt x="24" y="88"/>
                  </a:cubicBezTo>
                  <a:cubicBezTo>
                    <a:pt x="26" y="63"/>
                    <a:pt x="28" y="39"/>
                    <a:pt x="30" y="22"/>
                  </a:cubicBezTo>
                  <a:cubicBezTo>
                    <a:pt x="31" y="11"/>
                    <a:pt x="32" y="3"/>
                    <a:pt x="32" y="0"/>
                  </a:cubicBezTo>
                  <a:cubicBezTo>
                    <a:pt x="21" y="5"/>
                    <a:pt x="11" y="10"/>
                    <a:pt x="0" y="15"/>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778">
              <a:extLst>
                <a:ext uri="{FF2B5EF4-FFF2-40B4-BE49-F238E27FC236}">
                  <a16:creationId xmlns:a16="http://schemas.microsoft.com/office/drawing/2014/main" id="{A6A5D9D1-4A47-42F0-B417-90FF17E9D792}"/>
                </a:ext>
              </a:extLst>
            </p:cNvPr>
            <p:cNvSpPr>
              <a:spLocks noEditPoints="1"/>
            </p:cNvSpPr>
            <p:nvPr userDrawn="1"/>
          </p:nvSpPr>
          <p:spPr bwMode="auto">
            <a:xfrm>
              <a:off x="3957" y="1434"/>
              <a:ext cx="22" cy="175"/>
            </a:xfrm>
            <a:custGeom>
              <a:avLst/>
              <a:gdLst>
                <a:gd name="T0" fmla="*/ 3 w 15"/>
                <a:gd name="T1" fmla="*/ 122 h 122"/>
                <a:gd name="T2" fmla="*/ 3 w 15"/>
                <a:gd name="T3" fmla="*/ 121 h 122"/>
                <a:gd name="T4" fmla="*/ 2 w 15"/>
                <a:gd name="T5" fmla="*/ 117 h 122"/>
                <a:gd name="T6" fmla="*/ 3 w 15"/>
                <a:gd name="T7" fmla="*/ 122 h 122"/>
                <a:gd name="T8" fmla="*/ 0 w 15"/>
                <a:gd name="T9" fmla="*/ 16 h 122"/>
                <a:gd name="T10" fmla="*/ 0 w 15"/>
                <a:gd name="T11" fmla="*/ 37 h 122"/>
                <a:gd name="T12" fmla="*/ 0 w 15"/>
                <a:gd name="T13" fmla="*/ 37 h 122"/>
                <a:gd name="T14" fmla="*/ 0 w 15"/>
                <a:gd name="T15" fmla="*/ 41 h 122"/>
                <a:gd name="T16" fmla="*/ 1 w 15"/>
                <a:gd name="T17" fmla="*/ 112 h 122"/>
                <a:gd name="T18" fmla="*/ 2 w 15"/>
                <a:gd name="T19" fmla="*/ 114 h 122"/>
                <a:gd name="T20" fmla="*/ 2 w 15"/>
                <a:gd name="T21" fmla="*/ 117 h 122"/>
                <a:gd name="T22" fmla="*/ 2 w 15"/>
                <a:gd name="T23" fmla="*/ 115 h 122"/>
                <a:gd name="T24" fmla="*/ 3 w 15"/>
                <a:gd name="T25" fmla="*/ 121 h 122"/>
                <a:gd name="T26" fmla="*/ 11 w 15"/>
                <a:gd name="T27" fmla="*/ 113 h 122"/>
                <a:gd name="T28" fmla="*/ 11 w 15"/>
                <a:gd name="T29" fmla="*/ 101 h 122"/>
                <a:gd name="T30" fmla="*/ 11 w 15"/>
                <a:gd name="T31" fmla="*/ 99 h 122"/>
                <a:gd name="T32" fmla="*/ 11 w 15"/>
                <a:gd name="T33" fmla="*/ 99 h 122"/>
                <a:gd name="T34" fmla="*/ 14 w 15"/>
                <a:gd name="T35" fmla="*/ 25 h 122"/>
                <a:gd name="T36" fmla="*/ 15 w 15"/>
                <a:gd name="T37" fmla="*/ 0 h 122"/>
                <a:gd name="T38" fmla="*/ 0 w 15"/>
                <a:gd name="T39" fmla="*/ 1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122">
                  <a:moveTo>
                    <a:pt x="3" y="122"/>
                  </a:moveTo>
                  <a:cubicBezTo>
                    <a:pt x="3" y="121"/>
                    <a:pt x="3" y="121"/>
                    <a:pt x="3" y="121"/>
                  </a:cubicBezTo>
                  <a:cubicBezTo>
                    <a:pt x="3" y="120"/>
                    <a:pt x="2" y="118"/>
                    <a:pt x="2" y="117"/>
                  </a:cubicBezTo>
                  <a:cubicBezTo>
                    <a:pt x="2" y="118"/>
                    <a:pt x="2" y="120"/>
                    <a:pt x="3" y="122"/>
                  </a:cubicBezTo>
                  <a:close/>
                  <a:moveTo>
                    <a:pt x="0" y="16"/>
                  </a:moveTo>
                  <a:cubicBezTo>
                    <a:pt x="0" y="23"/>
                    <a:pt x="0" y="30"/>
                    <a:pt x="0" y="37"/>
                  </a:cubicBezTo>
                  <a:cubicBezTo>
                    <a:pt x="0" y="37"/>
                    <a:pt x="0" y="37"/>
                    <a:pt x="0" y="37"/>
                  </a:cubicBezTo>
                  <a:cubicBezTo>
                    <a:pt x="0" y="39"/>
                    <a:pt x="0" y="40"/>
                    <a:pt x="0" y="41"/>
                  </a:cubicBezTo>
                  <a:cubicBezTo>
                    <a:pt x="0" y="73"/>
                    <a:pt x="0" y="98"/>
                    <a:pt x="1" y="112"/>
                  </a:cubicBezTo>
                  <a:cubicBezTo>
                    <a:pt x="1" y="112"/>
                    <a:pt x="2" y="113"/>
                    <a:pt x="2" y="114"/>
                  </a:cubicBezTo>
                  <a:cubicBezTo>
                    <a:pt x="2" y="114"/>
                    <a:pt x="2" y="115"/>
                    <a:pt x="2" y="117"/>
                  </a:cubicBezTo>
                  <a:cubicBezTo>
                    <a:pt x="2" y="116"/>
                    <a:pt x="2" y="115"/>
                    <a:pt x="2" y="115"/>
                  </a:cubicBezTo>
                  <a:cubicBezTo>
                    <a:pt x="2" y="118"/>
                    <a:pt x="3" y="120"/>
                    <a:pt x="3" y="121"/>
                  </a:cubicBezTo>
                  <a:cubicBezTo>
                    <a:pt x="6" y="119"/>
                    <a:pt x="8" y="116"/>
                    <a:pt x="11" y="113"/>
                  </a:cubicBezTo>
                  <a:cubicBezTo>
                    <a:pt x="11" y="109"/>
                    <a:pt x="11" y="105"/>
                    <a:pt x="11" y="101"/>
                  </a:cubicBezTo>
                  <a:cubicBezTo>
                    <a:pt x="11" y="100"/>
                    <a:pt x="11" y="100"/>
                    <a:pt x="11" y="99"/>
                  </a:cubicBezTo>
                  <a:cubicBezTo>
                    <a:pt x="11" y="99"/>
                    <a:pt x="11" y="99"/>
                    <a:pt x="11" y="99"/>
                  </a:cubicBezTo>
                  <a:cubicBezTo>
                    <a:pt x="12" y="72"/>
                    <a:pt x="13" y="44"/>
                    <a:pt x="14" y="25"/>
                  </a:cubicBezTo>
                  <a:cubicBezTo>
                    <a:pt x="15" y="12"/>
                    <a:pt x="15" y="3"/>
                    <a:pt x="15" y="0"/>
                  </a:cubicBezTo>
                  <a:cubicBezTo>
                    <a:pt x="10" y="5"/>
                    <a:pt x="5" y="11"/>
                    <a:pt x="0" y="16"/>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Freeform 779">
              <a:extLst>
                <a:ext uri="{FF2B5EF4-FFF2-40B4-BE49-F238E27FC236}">
                  <a16:creationId xmlns:a16="http://schemas.microsoft.com/office/drawing/2014/main" id="{35648BB3-CD96-4374-A1B2-AAEE880C1758}"/>
                </a:ext>
              </a:extLst>
            </p:cNvPr>
            <p:cNvSpPr>
              <a:spLocks noEditPoints="1"/>
            </p:cNvSpPr>
            <p:nvPr userDrawn="1"/>
          </p:nvSpPr>
          <p:spPr bwMode="auto">
            <a:xfrm>
              <a:off x="4033" y="1317"/>
              <a:ext cx="46" cy="158"/>
            </a:xfrm>
            <a:custGeom>
              <a:avLst/>
              <a:gdLst>
                <a:gd name="T0" fmla="*/ 17 w 32"/>
                <a:gd name="T1" fmla="*/ 48 h 110"/>
                <a:gd name="T2" fmla="*/ 18 w 32"/>
                <a:gd name="T3" fmla="*/ 48 h 110"/>
                <a:gd name="T4" fmla="*/ 21 w 32"/>
                <a:gd name="T5" fmla="*/ 44 h 110"/>
                <a:gd name="T6" fmla="*/ 17 w 32"/>
                <a:gd name="T7" fmla="*/ 48 h 110"/>
                <a:gd name="T8" fmla="*/ 31 w 32"/>
                <a:gd name="T9" fmla="*/ 84 h 110"/>
                <a:gd name="T10" fmla="*/ 31 w 32"/>
                <a:gd name="T11" fmla="*/ 84 h 110"/>
                <a:gd name="T12" fmla="*/ 31 w 32"/>
                <a:gd name="T13" fmla="*/ 82 h 110"/>
                <a:gd name="T14" fmla="*/ 31 w 32"/>
                <a:gd name="T15" fmla="*/ 81 h 110"/>
                <a:gd name="T16" fmla="*/ 29 w 32"/>
                <a:gd name="T17" fmla="*/ 61 h 110"/>
                <a:gd name="T18" fmla="*/ 26 w 32"/>
                <a:gd name="T19" fmla="*/ 58 h 110"/>
                <a:gd name="T20" fmla="*/ 26 w 32"/>
                <a:gd name="T21" fmla="*/ 59 h 110"/>
                <a:gd name="T22" fmla="*/ 22 w 32"/>
                <a:gd name="T23" fmla="*/ 53 h 110"/>
                <a:gd name="T24" fmla="*/ 22 w 32"/>
                <a:gd name="T25" fmla="*/ 53 h 110"/>
                <a:gd name="T26" fmla="*/ 18 w 32"/>
                <a:gd name="T27" fmla="*/ 41 h 110"/>
                <a:gd name="T28" fmla="*/ 19 w 32"/>
                <a:gd name="T29" fmla="*/ 24 h 110"/>
                <a:gd name="T30" fmla="*/ 16 w 32"/>
                <a:gd name="T31" fmla="*/ 16 h 110"/>
                <a:gd name="T32" fmla="*/ 14 w 32"/>
                <a:gd name="T33" fmla="*/ 12 h 110"/>
                <a:gd name="T34" fmla="*/ 14 w 32"/>
                <a:gd name="T35" fmla="*/ 11 h 110"/>
                <a:gd name="T36" fmla="*/ 14 w 32"/>
                <a:gd name="T37" fmla="*/ 10 h 110"/>
                <a:gd name="T38" fmla="*/ 13 w 32"/>
                <a:gd name="T39" fmla="*/ 9 h 110"/>
                <a:gd name="T40" fmla="*/ 10 w 32"/>
                <a:gd name="T41" fmla="*/ 1 h 110"/>
                <a:gd name="T42" fmla="*/ 9 w 32"/>
                <a:gd name="T43" fmla="*/ 0 h 110"/>
                <a:gd name="T44" fmla="*/ 0 w 32"/>
                <a:gd name="T45" fmla="*/ 13 h 110"/>
                <a:gd name="T46" fmla="*/ 1 w 32"/>
                <a:gd name="T47" fmla="*/ 21 h 110"/>
                <a:gd name="T48" fmla="*/ 1 w 32"/>
                <a:gd name="T49" fmla="*/ 22 h 110"/>
                <a:gd name="T50" fmla="*/ 1 w 32"/>
                <a:gd name="T51" fmla="*/ 22 h 110"/>
                <a:gd name="T52" fmla="*/ 1 w 32"/>
                <a:gd name="T53" fmla="*/ 22 h 110"/>
                <a:gd name="T54" fmla="*/ 2 w 32"/>
                <a:gd name="T55" fmla="*/ 30 h 110"/>
                <a:gd name="T56" fmla="*/ 2 w 32"/>
                <a:gd name="T57" fmla="*/ 32 h 110"/>
                <a:gd name="T58" fmla="*/ 3 w 32"/>
                <a:gd name="T59" fmla="*/ 38 h 110"/>
                <a:gd name="T60" fmla="*/ 3 w 32"/>
                <a:gd name="T61" fmla="*/ 41 h 110"/>
                <a:gd name="T62" fmla="*/ 16 w 32"/>
                <a:gd name="T63" fmla="*/ 97 h 110"/>
                <a:gd name="T64" fmla="*/ 16 w 32"/>
                <a:gd name="T65" fmla="*/ 97 h 110"/>
                <a:gd name="T66" fmla="*/ 17 w 32"/>
                <a:gd name="T67" fmla="*/ 101 h 110"/>
                <a:gd name="T68" fmla="*/ 18 w 32"/>
                <a:gd name="T69" fmla="*/ 103 h 110"/>
                <a:gd name="T70" fmla="*/ 18 w 32"/>
                <a:gd name="T71" fmla="*/ 103 h 110"/>
                <a:gd name="T72" fmla="*/ 18 w 32"/>
                <a:gd name="T73" fmla="*/ 104 h 110"/>
                <a:gd name="T74" fmla="*/ 19 w 32"/>
                <a:gd name="T75" fmla="*/ 105 h 110"/>
                <a:gd name="T76" fmla="*/ 19 w 32"/>
                <a:gd name="T77" fmla="*/ 106 h 110"/>
                <a:gd name="T78" fmla="*/ 32 w 32"/>
                <a:gd name="T79" fmla="*/ 88 h 110"/>
                <a:gd name="T80" fmla="*/ 31 w 32"/>
                <a:gd name="T81" fmla="*/ 84 h 110"/>
                <a:gd name="T82" fmla="*/ 22 w 32"/>
                <a:gd name="T83" fmla="*/ 110 h 110"/>
                <a:gd name="T84" fmla="*/ 22 w 32"/>
                <a:gd name="T85" fmla="*/ 110 h 110"/>
                <a:gd name="T86" fmla="*/ 22 w 32"/>
                <a:gd name="T87" fmla="*/ 110 h 110"/>
                <a:gd name="T88" fmla="*/ 22 w 32"/>
                <a:gd name="T89" fmla="*/ 110 h 110"/>
                <a:gd name="T90" fmla="*/ 22 w 32"/>
                <a:gd name="T91" fmla="*/ 110 h 110"/>
                <a:gd name="T92" fmla="*/ 22 w 32"/>
                <a:gd name="T93" fmla="*/ 110 h 110"/>
                <a:gd name="T94" fmla="*/ 22 w 32"/>
                <a:gd name="T95"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 h="110">
                  <a:moveTo>
                    <a:pt x="17" y="48"/>
                  </a:moveTo>
                  <a:cubicBezTo>
                    <a:pt x="17" y="48"/>
                    <a:pt x="18" y="48"/>
                    <a:pt x="18" y="48"/>
                  </a:cubicBezTo>
                  <a:cubicBezTo>
                    <a:pt x="19" y="47"/>
                    <a:pt x="20" y="46"/>
                    <a:pt x="21" y="44"/>
                  </a:cubicBezTo>
                  <a:cubicBezTo>
                    <a:pt x="17" y="45"/>
                    <a:pt x="17" y="47"/>
                    <a:pt x="17" y="48"/>
                  </a:cubicBezTo>
                  <a:close/>
                  <a:moveTo>
                    <a:pt x="31" y="84"/>
                  </a:moveTo>
                  <a:cubicBezTo>
                    <a:pt x="31" y="84"/>
                    <a:pt x="31" y="84"/>
                    <a:pt x="31" y="84"/>
                  </a:cubicBezTo>
                  <a:cubicBezTo>
                    <a:pt x="31" y="83"/>
                    <a:pt x="31" y="83"/>
                    <a:pt x="31" y="82"/>
                  </a:cubicBezTo>
                  <a:cubicBezTo>
                    <a:pt x="31" y="82"/>
                    <a:pt x="31" y="82"/>
                    <a:pt x="31" y="81"/>
                  </a:cubicBezTo>
                  <a:cubicBezTo>
                    <a:pt x="30" y="70"/>
                    <a:pt x="30" y="62"/>
                    <a:pt x="29" y="61"/>
                  </a:cubicBezTo>
                  <a:cubicBezTo>
                    <a:pt x="28" y="59"/>
                    <a:pt x="27" y="59"/>
                    <a:pt x="26" y="58"/>
                  </a:cubicBezTo>
                  <a:cubicBezTo>
                    <a:pt x="26" y="58"/>
                    <a:pt x="26" y="59"/>
                    <a:pt x="26" y="59"/>
                  </a:cubicBezTo>
                  <a:cubicBezTo>
                    <a:pt x="15" y="60"/>
                    <a:pt x="19" y="57"/>
                    <a:pt x="22" y="53"/>
                  </a:cubicBezTo>
                  <a:cubicBezTo>
                    <a:pt x="22" y="53"/>
                    <a:pt x="22" y="53"/>
                    <a:pt x="22" y="53"/>
                  </a:cubicBezTo>
                  <a:cubicBezTo>
                    <a:pt x="25" y="50"/>
                    <a:pt x="26" y="46"/>
                    <a:pt x="18" y="41"/>
                  </a:cubicBezTo>
                  <a:cubicBezTo>
                    <a:pt x="22" y="39"/>
                    <a:pt x="21" y="32"/>
                    <a:pt x="19" y="24"/>
                  </a:cubicBezTo>
                  <a:cubicBezTo>
                    <a:pt x="18" y="22"/>
                    <a:pt x="17" y="19"/>
                    <a:pt x="16" y="16"/>
                  </a:cubicBezTo>
                  <a:cubicBezTo>
                    <a:pt x="15" y="15"/>
                    <a:pt x="15" y="13"/>
                    <a:pt x="14" y="12"/>
                  </a:cubicBezTo>
                  <a:cubicBezTo>
                    <a:pt x="14" y="11"/>
                    <a:pt x="14" y="11"/>
                    <a:pt x="14" y="11"/>
                  </a:cubicBezTo>
                  <a:cubicBezTo>
                    <a:pt x="14" y="10"/>
                    <a:pt x="14" y="10"/>
                    <a:pt x="14" y="10"/>
                  </a:cubicBezTo>
                  <a:cubicBezTo>
                    <a:pt x="13" y="10"/>
                    <a:pt x="13" y="9"/>
                    <a:pt x="13" y="9"/>
                  </a:cubicBezTo>
                  <a:cubicBezTo>
                    <a:pt x="12" y="6"/>
                    <a:pt x="11" y="3"/>
                    <a:pt x="10" y="1"/>
                  </a:cubicBezTo>
                  <a:cubicBezTo>
                    <a:pt x="9" y="10"/>
                    <a:pt x="9" y="5"/>
                    <a:pt x="9" y="0"/>
                  </a:cubicBezTo>
                  <a:cubicBezTo>
                    <a:pt x="6" y="4"/>
                    <a:pt x="3" y="8"/>
                    <a:pt x="0" y="13"/>
                  </a:cubicBezTo>
                  <a:cubicBezTo>
                    <a:pt x="0" y="15"/>
                    <a:pt x="0" y="18"/>
                    <a:pt x="1" y="21"/>
                  </a:cubicBezTo>
                  <a:cubicBezTo>
                    <a:pt x="1" y="21"/>
                    <a:pt x="1" y="21"/>
                    <a:pt x="1" y="22"/>
                  </a:cubicBezTo>
                  <a:cubicBezTo>
                    <a:pt x="1" y="22"/>
                    <a:pt x="1" y="22"/>
                    <a:pt x="1" y="22"/>
                  </a:cubicBezTo>
                  <a:cubicBezTo>
                    <a:pt x="1" y="22"/>
                    <a:pt x="1" y="22"/>
                    <a:pt x="1" y="22"/>
                  </a:cubicBezTo>
                  <a:cubicBezTo>
                    <a:pt x="1" y="25"/>
                    <a:pt x="1" y="27"/>
                    <a:pt x="2" y="30"/>
                  </a:cubicBezTo>
                  <a:cubicBezTo>
                    <a:pt x="2" y="31"/>
                    <a:pt x="2" y="32"/>
                    <a:pt x="2" y="32"/>
                  </a:cubicBezTo>
                  <a:cubicBezTo>
                    <a:pt x="2" y="34"/>
                    <a:pt x="3" y="36"/>
                    <a:pt x="3" y="38"/>
                  </a:cubicBezTo>
                  <a:cubicBezTo>
                    <a:pt x="3" y="39"/>
                    <a:pt x="3" y="40"/>
                    <a:pt x="3" y="41"/>
                  </a:cubicBezTo>
                  <a:cubicBezTo>
                    <a:pt x="7" y="63"/>
                    <a:pt x="11" y="84"/>
                    <a:pt x="16" y="97"/>
                  </a:cubicBezTo>
                  <a:cubicBezTo>
                    <a:pt x="16" y="97"/>
                    <a:pt x="16" y="97"/>
                    <a:pt x="16" y="97"/>
                  </a:cubicBezTo>
                  <a:cubicBezTo>
                    <a:pt x="16" y="99"/>
                    <a:pt x="17" y="100"/>
                    <a:pt x="17" y="101"/>
                  </a:cubicBezTo>
                  <a:cubicBezTo>
                    <a:pt x="17" y="102"/>
                    <a:pt x="18" y="102"/>
                    <a:pt x="18" y="103"/>
                  </a:cubicBezTo>
                  <a:cubicBezTo>
                    <a:pt x="18" y="103"/>
                    <a:pt x="18" y="103"/>
                    <a:pt x="18" y="103"/>
                  </a:cubicBezTo>
                  <a:cubicBezTo>
                    <a:pt x="18" y="104"/>
                    <a:pt x="18" y="104"/>
                    <a:pt x="18" y="104"/>
                  </a:cubicBezTo>
                  <a:cubicBezTo>
                    <a:pt x="18" y="104"/>
                    <a:pt x="19" y="104"/>
                    <a:pt x="19" y="105"/>
                  </a:cubicBezTo>
                  <a:cubicBezTo>
                    <a:pt x="19" y="105"/>
                    <a:pt x="19" y="105"/>
                    <a:pt x="19" y="106"/>
                  </a:cubicBezTo>
                  <a:cubicBezTo>
                    <a:pt x="23" y="100"/>
                    <a:pt x="28" y="94"/>
                    <a:pt x="32" y="88"/>
                  </a:cubicBezTo>
                  <a:cubicBezTo>
                    <a:pt x="31" y="87"/>
                    <a:pt x="31" y="85"/>
                    <a:pt x="31" y="84"/>
                  </a:cubicBezTo>
                  <a:close/>
                  <a:moveTo>
                    <a:pt x="22" y="110"/>
                  </a:moveTo>
                  <a:cubicBezTo>
                    <a:pt x="22" y="110"/>
                    <a:pt x="22" y="110"/>
                    <a:pt x="22" y="110"/>
                  </a:cubicBezTo>
                  <a:cubicBezTo>
                    <a:pt x="22" y="110"/>
                    <a:pt x="22" y="110"/>
                    <a:pt x="22" y="110"/>
                  </a:cubicBezTo>
                  <a:close/>
                  <a:moveTo>
                    <a:pt x="22" y="110"/>
                  </a:moveTo>
                  <a:cubicBezTo>
                    <a:pt x="22" y="110"/>
                    <a:pt x="22" y="110"/>
                    <a:pt x="22" y="110"/>
                  </a:cubicBezTo>
                  <a:cubicBezTo>
                    <a:pt x="22" y="110"/>
                    <a:pt x="22" y="110"/>
                    <a:pt x="22" y="110"/>
                  </a:cubicBezTo>
                  <a:cubicBezTo>
                    <a:pt x="22" y="110"/>
                    <a:pt x="22" y="110"/>
                    <a:pt x="22" y="11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Freeform 780">
              <a:extLst>
                <a:ext uri="{FF2B5EF4-FFF2-40B4-BE49-F238E27FC236}">
                  <a16:creationId xmlns:a16="http://schemas.microsoft.com/office/drawing/2014/main" id="{9B9AA17F-03D1-4317-9764-B2702D1CB800}"/>
                </a:ext>
              </a:extLst>
            </p:cNvPr>
            <p:cNvSpPr>
              <a:spLocks noEditPoints="1"/>
            </p:cNvSpPr>
            <p:nvPr userDrawn="1"/>
          </p:nvSpPr>
          <p:spPr bwMode="auto">
            <a:xfrm>
              <a:off x="4220" y="945"/>
              <a:ext cx="46" cy="142"/>
            </a:xfrm>
            <a:custGeom>
              <a:avLst/>
              <a:gdLst>
                <a:gd name="T0" fmla="*/ 17 w 32"/>
                <a:gd name="T1" fmla="*/ 43 h 99"/>
                <a:gd name="T2" fmla="*/ 18 w 32"/>
                <a:gd name="T3" fmla="*/ 43 h 99"/>
                <a:gd name="T4" fmla="*/ 22 w 32"/>
                <a:gd name="T5" fmla="*/ 40 h 99"/>
                <a:gd name="T6" fmla="*/ 17 w 32"/>
                <a:gd name="T7" fmla="*/ 43 h 99"/>
                <a:gd name="T8" fmla="*/ 32 w 32"/>
                <a:gd name="T9" fmla="*/ 76 h 99"/>
                <a:gd name="T10" fmla="*/ 32 w 32"/>
                <a:gd name="T11" fmla="*/ 76 h 99"/>
                <a:gd name="T12" fmla="*/ 31 w 32"/>
                <a:gd name="T13" fmla="*/ 74 h 99"/>
                <a:gd name="T14" fmla="*/ 31 w 32"/>
                <a:gd name="T15" fmla="*/ 73 h 99"/>
                <a:gd name="T16" fmla="*/ 30 w 32"/>
                <a:gd name="T17" fmla="*/ 56 h 99"/>
                <a:gd name="T18" fmla="*/ 26 w 32"/>
                <a:gd name="T19" fmla="*/ 52 h 99"/>
                <a:gd name="T20" fmla="*/ 26 w 32"/>
                <a:gd name="T21" fmla="*/ 53 h 99"/>
                <a:gd name="T22" fmla="*/ 23 w 32"/>
                <a:gd name="T23" fmla="*/ 48 h 99"/>
                <a:gd name="T24" fmla="*/ 23 w 32"/>
                <a:gd name="T25" fmla="*/ 48 h 99"/>
                <a:gd name="T26" fmla="*/ 18 w 32"/>
                <a:gd name="T27" fmla="*/ 38 h 99"/>
                <a:gd name="T28" fmla="*/ 19 w 32"/>
                <a:gd name="T29" fmla="*/ 22 h 99"/>
                <a:gd name="T30" fmla="*/ 16 w 32"/>
                <a:gd name="T31" fmla="*/ 15 h 99"/>
                <a:gd name="T32" fmla="*/ 15 w 32"/>
                <a:gd name="T33" fmla="*/ 11 h 99"/>
                <a:gd name="T34" fmla="*/ 14 w 32"/>
                <a:gd name="T35" fmla="*/ 10 h 99"/>
                <a:gd name="T36" fmla="*/ 14 w 32"/>
                <a:gd name="T37" fmla="*/ 9 h 99"/>
                <a:gd name="T38" fmla="*/ 14 w 32"/>
                <a:gd name="T39" fmla="*/ 8 h 99"/>
                <a:gd name="T40" fmla="*/ 11 w 32"/>
                <a:gd name="T41" fmla="*/ 1 h 99"/>
                <a:gd name="T42" fmla="*/ 10 w 32"/>
                <a:gd name="T43" fmla="*/ 0 h 99"/>
                <a:gd name="T44" fmla="*/ 0 w 32"/>
                <a:gd name="T45" fmla="*/ 11 h 99"/>
                <a:gd name="T46" fmla="*/ 1 w 32"/>
                <a:gd name="T47" fmla="*/ 19 h 99"/>
                <a:gd name="T48" fmla="*/ 1 w 32"/>
                <a:gd name="T49" fmla="*/ 20 h 99"/>
                <a:gd name="T50" fmla="*/ 1 w 32"/>
                <a:gd name="T51" fmla="*/ 20 h 99"/>
                <a:gd name="T52" fmla="*/ 1 w 32"/>
                <a:gd name="T53" fmla="*/ 20 h 99"/>
                <a:gd name="T54" fmla="*/ 2 w 32"/>
                <a:gd name="T55" fmla="*/ 27 h 99"/>
                <a:gd name="T56" fmla="*/ 2 w 32"/>
                <a:gd name="T57" fmla="*/ 29 h 99"/>
                <a:gd name="T58" fmla="*/ 3 w 32"/>
                <a:gd name="T59" fmla="*/ 35 h 99"/>
                <a:gd name="T60" fmla="*/ 4 w 32"/>
                <a:gd name="T61" fmla="*/ 37 h 99"/>
                <a:gd name="T62" fmla="*/ 16 w 32"/>
                <a:gd name="T63" fmla="*/ 88 h 99"/>
                <a:gd name="T64" fmla="*/ 16 w 32"/>
                <a:gd name="T65" fmla="*/ 88 h 99"/>
                <a:gd name="T66" fmla="*/ 17 w 32"/>
                <a:gd name="T67" fmla="*/ 91 h 99"/>
                <a:gd name="T68" fmla="*/ 18 w 32"/>
                <a:gd name="T69" fmla="*/ 93 h 99"/>
                <a:gd name="T70" fmla="*/ 18 w 32"/>
                <a:gd name="T71" fmla="*/ 93 h 99"/>
                <a:gd name="T72" fmla="*/ 19 w 32"/>
                <a:gd name="T73" fmla="*/ 94 h 99"/>
                <a:gd name="T74" fmla="*/ 19 w 32"/>
                <a:gd name="T75" fmla="*/ 95 h 99"/>
                <a:gd name="T76" fmla="*/ 19 w 32"/>
                <a:gd name="T77" fmla="*/ 95 h 99"/>
                <a:gd name="T78" fmla="*/ 32 w 32"/>
                <a:gd name="T79" fmla="*/ 79 h 99"/>
                <a:gd name="T80" fmla="*/ 32 w 32"/>
                <a:gd name="T81" fmla="*/ 76 h 99"/>
                <a:gd name="T82" fmla="*/ 22 w 32"/>
                <a:gd name="T83" fmla="*/ 99 h 99"/>
                <a:gd name="T84" fmla="*/ 22 w 32"/>
                <a:gd name="T85" fmla="*/ 99 h 99"/>
                <a:gd name="T86" fmla="*/ 22 w 32"/>
                <a:gd name="T87" fmla="*/ 99 h 99"/>
                <a:gd name="T88" fmla="*/ 22 w 32"/>
                <a:gd name="T89" fmla="*/ 99 h 99"/>
                <a:gd name="T90" fmla="*/ 22 w 32"/>
                <a:gd name="T91" fmla="*/ 99 h 99"/>
                <a:gd name="T92" fmla="*/ 22 w 32"/>
                <a:gd name="T93" fmla="*/ 99 h 99"/>
                <a:gd name="T94" fmla="*/ 22 w 32"/>
                <a:gd name="T95" fmla="*/ 9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 h="99">
                  <a:moveTo>
                    <a:pt x="17" y="43"/>
                  </a:moveTo>
                  <a:cubicBezTo>
                    <a:pt x="18" y="43"/>
                    <a:pt x="18" y="43"/>
                    <a:pt x="18" y="43"/>
                  </a:cubicBezTo>
                  <a:cubicBezTo>
                    <a:pt x="20" y="43"/>
                    <a:pt x="21" y="42"/>
                    <a:pt x="22" y="40"/>
                  </a:cubicBezTo>
                  <a:cubicBezTo>
                    <a:pt x="17" y="40"/>
                    <a:pt x="18" y="43"/>
                    <a:pt x="17" y="43"/>
                  </a:cubicBezTo>
                  <a:close/>
                  <a:moveTo>
                    <a:pt x="32" y="76"/>
                  </a:moveTo>
                  <a:cubicBezTo>
                    <a:pt x="32" y="76"/>
                    <a:pt x="32" y="76"/>
                    <a:pt x="32" y="76"/>
                  </a:cubicBezTo>
                  <a:cubicBezTo>
                    <a:pt x="32" y="75"/>
                    <a:pt x="31" y="75"/>
                    <a:pt x="31" y="74"/>
                  </a:cubicBezTo>
                  <a:cubicBezTo>
                    <a:pt x="31" y="74"/>
                    <a:pt x="31" y="74"/>
                    <a:pt x="31" y="73"/>
                  </a:cubicBezTo>
                  <a:cubicBezTo>
                    <a:pt x="30" y="64"/>
                    <a:pt x="30" y="56"/>
                    <a:pt x="30" y="56"/>
                  </a:cubicBezTo>
                  <a:cubicBezTo>
                    <a:pt x="28" y="54"/>
                    <a:pt x="27" y="53"/>
                    <a:pt x="26" y="52"/>
                  </a:cubicBezTo>
                  <a:cubicBezTo>
                    <a:pt x="26" y="53"/>
                    <a:pt x="27" y="53"/>
                    <a:pt x="26" y="53"/>
                  </a:cubicBezTo>
                  <a:cubicBezTo>
                    <a:pt x="15" y="54"/>
                    <a:pt x="20" y="52"/>
                    <a:pt x="23" y="48"/>
                  </a:cubicBezTo>
                  <a:cubicBezTo>
                    <a:pt x="23" y="48"/>
                    <a:pt x="23" y="48"/>
                    <a:pt x="23" y="48"/>
                  </a:cubicBezTo>
                  <a:cubicBezTo>
                    <a:pt x="25" y="45"/>
                    <a:pt x="26" y="41"/>
                    <a:pt x="18" y="38"/>
                  </a:cubicBezTo>
                  <a:cubicBezTo>
                    <a:pt x="22" y="35"/>
                    <a:pt x="21" y="29"/>
                    <a:pt x="19" y="22"/>
                  </a:cubicBezTo>
                  <a:cubicBezTo>
                    <a:pt x="18" y="20"/>
                    <a:pt x="17" y="17"/>
                    <a:pt x="16" y="15"/>
                  </a:cubicBezTo>
                  <a:cubicBezTo>
                    <a:pt x="16" y="14"/>
                    <a:pt x="15" y="12"/>
                    <a:pt x="15" y="11"/>
                  </a:cubicBezTo>
                  <a:cubicBezTo>
                    <a:pt x="14" y="10"/>
                    <a:pt x="14" y="10"/>
                    <a:pt x="14" y="10"/>
                  </a:cubicBezTo>
                  <a:cubicBezTo>
                    <a:pt x="14" y="10"/>
                    <a:pt x="14" y="9"/>
                    <a:pt x="14" y="9"/>
                  </a:cubicBezTo>
                  <a:cubicBezTo>
                    <a:pt x="14" y="9"/>
                    <a:pt x="14" y="9"/>
                    <a:pt x="14" y="8"/>
                  </a:cubicBezTo>
                  <a:cubicBezTo>
                    <a:pt x="12" y="5"/>
                    <a:pt x="11" y="2"/>
                    <a:pt x="11" y="1"/>
                  </a:cubicBezTo>
                  <a:cubicBezTo>
                    <a:pt x="10" y="9"/>
                    <a:pt x="10" y="5"/>
                    <a:pt x="10" y="0"/>
                  </a:cubicBezTo>
                  <a:cubicBezTo>
                    <a:pt x="7" y="4"/>
                    <a:pt x="3" y="8"/>
                    <a:pt x="0" y="11"/>
                  </a:cubicBezTo>
                  <a:cubicBezTo>
                    <a:pt x="0" y="14"/>
                    <a:pt x="1" y="16"/>
                    <a:pt x="1" y="19"/>
                  </a:cubicBezTo>
                  <a:cubicBezTo>
                    <a:pt x="1" y="19"/>
                    <a:pt x="1" y="19"/>
                    <a:pt x="1" y="20"/>
                  </a:cubicBezTo>
                  <a:cubicBezTo>
                    <a:pt x="1" y="20"/>
                    <a:pt x="1" y="20"/>
                    <a:pt x="1" y="20"/>
                  </a:cubicBezTo>
                  <a:cubicBezTo>
                    <a:pt x="1" y="20"/>
                    <a:pt x="1" y="20"/>
                    <a:pt x="1" y="20"/>
                  </a:cubicBezTo>
                  <a:cubicBezTo>
                    <a:pt x="1" y="22"/>
                    <a:pt x="2" y="25"/>
                    <a:pt x="2" y="27"/>
                  </a:cubicBezTo>
                  <a:cubicBezTo>
                    <a:pt x="2" y="28"/>
                    <a:pt x="2" y="29"/>
                    <a:pt x="2" y="29"/>
                  </a:cubicBezTo>
                  <a:cubicBezTo>
                    <a:pt x="3" y="31"/>
                    <a:pt x="3" y="33"/>
                    <a:pt x="3" y="35"/>
                  </a:cubicBezTo>
                  <a:cubicBezTo>
                    <a:pt x="4" y="36"/>
                    <a:pt x="4" y="36"/>
                    <a:pt x="4" y="37"/>
                  </a:cubicBezTo>
                  <a:cubicBezTo>
                    <a:pt x="7" y="57"/>
                    <a:pt x="12" y="76"/>
                    <a:pt x="16" y="88"/>
                  </a:cubicBezTo>
                  <a:cubicBezTo>
                    <a:pt x="16" y="88"/>
                    <a:pt x="16" y="88"/>
                    <a:pt x="16" y="88"/>
                  </a:cubicBezTo>
                  <a:cubicBezTo>
                    <a:pt x="17" y="89"/>
                    <a:pt x="17" y="90"/>
                    <a:pt x="17" y="91"/>
                  </a:cubicBezTo>
                  <a:cubicBezTo>
                    <a:pt x="18" y="92"/>
                    <a:pt x="18" y="92"/>
                    <a:pt x="18" y="93"/>
                  </a:cubicBezTo>
                  <a:cubicBezTo>
                    <a:pt x="18" y="93"/>
                    <a:pt x="18" y="93"/>
                    <a:pt x="18" y="93"/>
                  </a:cubicBezTo>
                  <a:cubicBezTo>
                    <a:pt x="18" y="93"/>
                    <a:pt x="19" y="94"/>
                    <a:pt x="19" y="94"/>
                  </a:cubicBezTo>
                  <a:cubicBezTo>
                    <a:pt x="19" y="94"/>
                    <a:pt x="19" y="94"/>
                    <a:pt x="19" y="95"/>
                  </a:cubicBezTo>
                  <a:cubicBezTo>
                    <a:pt x="19" y="95"/>
                    <a:pt x="19" y="95"/>
                    <a:pt x="19" y="95"/>
                  </a:cubicBezTo>
                  <a:cubicBezTo>
                    <a:pt x="24" y="90"/>
                    <a:pt x="28" y="85"/>
                    <a:pt x="32" y="79"/>
                  </a:cubicBezTo>
                  <a:cubicBezTo>
                    <a:pt x="32" y="78"/>
                    <a:pt x="32" y="77"/>
                    <a:pt x="32" y="76"/>
                  </a:cubicBezTo>
                  <a:close/>
                  <a:moveTo>
                    <a:pt x="22" y="99"/>
                  </a:moveTo>
                  <a:cubicBezTo>
                    <a:pt x="22" y="99"/>
                    <a:pt x="22" y="99"/>
                    <a:pt x="22" y="99"/>
                  </a:cubicBezTo>
                  <a:cubicBezTo>
                    <a:pt x="22" y="99"/>
                    <a:pt x="22" y="99"/>
                    <a:pt x="22" y="99"/>
                  </a:cubicBezTo>
                  <a:close/>
                  <a:moveTo>
                    <a:pt x="22" y="99"/>
                  </a:moveTo>
                  <a:cubicBezTo>
                    <a:pt x="22" y="99"/>
                    <a:pt x="22" y="99"/>
                    <a:pt x="22" y="99"/>
                  </a:cubicBezTo>
                  <a:cubicBezTo>
                    <a:pt x="22" y="99"/>
                    <a:pt x="22" y="99"/>
                    <a:pt x="22" y="99"/>
                  </a:cubicBezTo>
                  <a:cubicBezTo>
                    <a:pt x="22" y="99"/>
                    <a:pt x="22" y="99"/>
                    <a:pt x="22" y="99"/>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Freeform 781">
              <a:extLst>
                <a:ext uri="{FF2B5EF4-FFF2-40B4-BE49-F238E27FC236}">
                  <a16:creationId xmlns:a16="http://schemas.microsoft.com/office/drawing/2014/main" id="{0A6C7D1F-C039-4EBE-81AB-9C6320B647AD}"/>
                </a:ext>
              </a:extLst>
            </p:cNvPr>
            <p:cNvSpPr>
              <a:spLocks noEditPoints="1"/>
            </p:cNvSpPr>
            <p:nvPr userDrawn="1"/>
          </p:nvSpPr>
          <p:spPr bwMode="auto">
            <a:xfrm>
              <a:off x="4269" y="798"/>
              <a:ext cx="42" cy="114"/>
            </a:xfrm>
            <a:custGeom>
              <a:avLst/>
              <a:gdLst>
                <a:gd name="T0" fmla="*/ 15 w 29"/>
                <a:gd name="T1" fmla="*/ 35 h 79"/>
                <a:gd name="T2" fmla="*/ 15 w 29"/>
                <a:gd name="T3" fmla="*/ 34 h 79"/>
                <a:gd name="T4" fmla="*/ 16 w 29"/>
                <a:gd name="T5" fmla="*/ 30 h 79"/>
                <a:gd name="T6" fmla="*/ 15 w 29"/>
                <a:gd name="T7" fmla="*/ 35 h 79"/>
                <a:gd name="T8" fmla="*/ 29 w 29"/>
                <a:gd name="T9" fmla="*/ 58 h 79"/>
                <a:gd name="T10" fmla="*/ 29 w 29"/>
                <a:gd name="T11" fmla="*/ 58 h 79"/>
                <a:gd name="T12" fmla="*/ 28 w 29"/>
                <a:gd name="T13" fmla="*/ 57 h 79"/>
                <a:gd name="T14" fmla="*/ 28 w 29"/>
                <a:gd name="T15" fmla="*/ 56 h 79"/>
                <a:gd name="T16" fmla="*/ 24 w 29"/>
                <a:gd name="T17" fmla="*/ 41 h 79"/>
                <a:gd name="T18" fmla="*/ 21 w 29"/>
                <a:gd name="T19" fmla="*/ 40 h 79"/>
                <a:gd name="T20" fmla="*/ 21 w 29"/>
                <a:gd name="T21" fmla="*/ 40 h 79"/>
                <a:gd name="T22" fmla="*/ 19 w 29"/>
                <a:gd name="T23" fmla="*/ 37 h 79"/>
                <a:gd name="T24" fmla="*/ 19 w 29"/>
                <a:gd name="T25" fmla="*/ 37 h 79"/>
                <a:gd name="T26" fmla="*/ 14 w 29"/>
                <a:gd name="T27" fmla="*/ 30 h 79"/>
                <a:gd name="T28" fmla="*/ 12 w 29"/>
                <a:gd name="T29" fmla="*/ 16 h 79"/>
                <a:gd name="T30" fmla="*/ 9 w 29"/>
                <a:gd name="T31" fmla="*/ 11 h 79"/>
                <a:gd name="T32" fmla="*/ 7 w 29"/>
                <a:gd name="T33" fmla="*/ 8 h 79"/>
                <a:gd name="T34" fmla="*/ 7 w 29"/>
                <a:gd name="T35" fmla="*/ 7 h 79"/>
                <a:gd name="T36" fmla="*/ 7 w 29"/>
                <a:gd name="T37" fmla="*/ 7 h 79"/>
                <a:gd name="T38" fmla="*/ 6 w 29"/>
                <a:gd name="T39" fmla="*/ 6 h 79"/>
                <a:gd name="T40" fmla="*/ 3 w 29"/>
                <a:gd name="T41" fmla="*/ 0 h 79"/>
                <a:gd name="T42" fmla="*/ 3 w 29"/>
                <a:gd name="T43" fmla="*/ 0 h 79"/>
                <a:gd name="T44" fmla="*/ 0 w 29"/>
                <a:gd name="T45" fmla="*/ 13 h 79"/>
                <a:gd name="T46" fmla="*/ 2 w 29"/>
                <a:gd name="T47" fmla="*/ 19 h 79"/>
                <a:gd name="T48" fmla="*/ 2 w 29"/>
                <a:gd name="T49" fmla="*/ 20 h 79"/>
                <a:gd name="T50" fmla="*/ 2 w 29"/>
                <a:gd name="T51" fmla="*/ 20 h 79"/>
                <a:gd name="T52" fmla="*/ 2 w 29"/>
                <a:gd name="T53" fmla="*/ 20 h 79"/>
                <a:gd name="T54" fmla="*/ 4 w 29"/>
                <a:gd name="T55" fmla="*/ 26 h 79"/>
                <a:gd name="T56" fmla="*/ 5 w 29"/>
                <a:gd name="T57" fmla="*/ 28 h 79"/>
                <a:gd name="T58" fmla="*/ 6 w 29"/>
                <a:gd name="T59" fmla="*/ 32 h 79"/>
                <a:gd name="T60" fmla="*/ 7 w 29"/>
                <a:gd name="T61" fmla="*/ 34 h 79"/>
                <a:gd name="T62" fmla="*/ 23 w 29"/>
                <a:gd name="T63" fmla="*/ 73 h 79"/>
                <a:gd name="T64" fmla="*/ 23 w 29"/>
                <a:gd name="T65" fmla="*/ 73 h 79"/>
                <a:gd name="T66" fmla="*/ 25 w 29"/>
                <a:gd name="T67" fmla="*/ 76 h 79"/>
                <a:gd name="T68" fmla="*/ 25 w 29"/>
                <a:gd name="T69" fmla="*/ 77 h 79"/>
                <a:gd name="T70" fmla="*/ 25 w 29"/>
                <a:gd name="T71" fmla="*/ 77 h 79"/>
                <a:gd name="T72" fmla="*/ 26 w 29"/>
                <a:gd name="T73" fmla="*/ 78 h 79"/>
                <a:gd name="T74" fmla="*/ 26 w 29"/>
                <a:gd name="T75" fmla="*/ 78 h 79"/>
                <a:gd name="T76" fmla="*/ 26 w 29"/>
                <a:gd name="T77" fmla="*/ 79 h 79"/>
                <a:gd name="T78" fmla="*/ 29 w 29"/>
                <a:gd name="T79" fmla="*/ 61 h 79"/>
                <a:gd name="T80" fmla="*/ 29 w 29"/>
                <a:gd name="T81" fmla="*/ 58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9" h="79">
                  <a:moveTo>
                    <a:pt x="15" y="35"/>
                  </a:moveTo>
                  <a:cubicBezTo>
                    <a:pt x="15" y="35"/>
                    <a:pt x="15" y="34"/>
                    <a:pt x="15" y="34"/>
                  </a:cubicBezTo>
                  <a:cubicBezTo>
                    <a:pt x="16" y="34"/>
                    <a:pt x="16" y="32"/>
                    <a:pt x="16" y="30"/>
                  </a:cubicBezTo>
                  <a:cubicBezTo>
                    <a:pt x="14" y="32"/>
                    <a:pt x="15" y="34"/>
                    <a:pt x="15" y="35"/>
                  </a:cubicBezTo>
                  <a:close/>
                  <a:moveTo>
                    <a:pt x="29" y="58"/>
                  </a:moveTo>
                  <a:cubicBezTo>
                    <a:pt x="29" y="58"/>
                    <a:pt x="29" y="58"/>
                    <a:pt x="29" y="58"/>
                  </a:cubicBezTo>
                  <a:cubicBezTo>
                    <a:pt x="28" y="57"/>
                    <a:pt x="28" y="57"/>
                    <a:pt x="28" y="57"/>
                  </a:cubicBezTo>
                  <a:cubicBezTo>
                    <a:pt x="28" y="56"/>
                    <a:pt x="28" y="56"/>
                    <a:pt x="28" y="56"/>
                  </a:cubicBezTo>
                  <a:cubicBezTo>
                    <a:pt x="26" y="48"/>
                    <a:pt x="24" y="42"/>
                    <a:pt x="24" y="41"/>
                  </a:cubicBezTo>
                  <a:cubicBezTo>
                    <a:pt x="22" y="40"/>
                    <a:pt x="22" y="40"/>
                    <a:pt x="21" y="40"/>
                  </a:cubicBezTo>
                  <a:cubicBezTo>
                    <a:pt x="22" y="40"/>
                    <a:pt x="22" y="40"/>
                    <a:pt x="21" y="40"/>
                  </a:cubicBezTo>
                  <a:cubicBezTo>
                    <a:pt x="16" y="44"/>
                    <a:pt x="18" y="41"/>
                    <a:pt x="19" y="37"/>
                  </a:cubicBezTo>
                  <a:cubicBezTo>
                    <a:pt x="19" y="37"/>
                    <a:pt x="19" y="37"/>
                    <a:pt x="19" y="37"/>
                  </a:cubicBezTo>
                  <a:cubicBezTo>
                    <a:pt x="19" y="34"/>
                    <a:pt x="19" y="30"/>
                    <a:pt x="14" y="30"/>
                  </a:cubicBezTo>
                  <a:cubicBezTo>
                    <a:pt x="16" y="26"/>
                    <a:pt x="14" y="21"/>
                    <a:pt x="12" y="16"/>
                  </a:cubicBezTo>
                  <a:cubicBezTo>
                    <a:pt x="11" y="14"/>
                    <a:pt x="10" y="13"/>
                    <a:pt x="9" y="11"/>
                  </a:cubicBezTo>
                  <a:cubicBezTo>
                    <a:pt x="8" y="10"/>
                    <a:pt x="8" y="9"/>
                    <a:pt x="7" y="8"/>
                  </a:cubicBezTo>
                  <a:cubicBezTo>
                    <a:pt x="7" y="8"/>
                    <a:pt x="7" y="7"/>
                    <a:pt x="7" y="7"/>
                  </a:cubicBezTo>
                  <a:cubicBezTo>
                    <a:pt x="7" y="7"/>
                    <a:pt x="7" y="7"/>
                    <a:pt x="7" y="7"/>
                  </a:cubicBezTo>
                  <a:cubicBezTo>
                    <a:pt x="7" y="7"/>
                    <a:pt x="6" y="6"/>
                    <a:pt x="6" y="6"/>
                  </a:cubicBezTo>
                  <a:cubicBezTo>
                    <a:pt x="5" y="4"/>
                    <a:pt x="4" y="2"/>
                    <a:pt x="3" y="0"/>
                  </a:cubicBezTo>
                  <a:cubicBezTo>
                    <a:pt x="5" y="8"/>
                    <a:pt x="4" y="4"/>
                    <a:pt x="3" y="0"/>
                  </a:cubicBezTo>
                  <a:cubicBezTo>
                    <a:pt x="2" y="4"/>
                    <a:pt x="1" y="9"/>
                    <a:pt x="0" y="13"/>
                  </a:cubicBezTo>
                  <a:cubicBezTo>
                    <a:pt x="1" y="15"/>
                    <a:pt x="1" y="17"/>
                    <a:pt x="2" y="19"/>
                  </a:cubicBezTo>
                  <a:cubicBezTo>
                    <a:pt x="2" y="20"/>
                    <a:pt x="2" y="20"/>
                    <a:pt x="2" y="20"/>
                  </a:cubicBezTo>
                  <a:cubicBezTo>
                    <a:pt x="2" y="20"/>
                    <a:pt x="2" y="20"/>
                    <a:pt x="2" y="20"/>
                  </a:cubicBezTo>
                  <a:cubicBezTo>
                    <a:pt x="2" y="20"/>
                    <a:pt x="2" y="20"/>
                    <a:pt x="2" y="20"/>
                  </a:cubicBezTo>
                  <a:cubicBezTo>
                    <a:pt x="3" y="22"/>
                    <a:pt x="4" y="24"/>
                    <a:pt x="4" y="26"/>
                  </a:cubicBezTo>
                  <a:cubicBezTo>
                    <a:pt x="4" y="27"/>
                    <a:pt x="5" y="27"/>
                    <a:pt x="5" y="28"/>
                  </a:cubicBezTo>
                  <a:cubicBezTo>
                    <a:pt x="5" y="29"/>
                    <a:pt x="6" y="31"/>
                    <a:pt x="6" y="32"/>
                  </a:cubicBezTo>
                  <a:cubicBezTo>
                    <a:pt x="7" y="33"/>
                    <a:pt x="7" y="34"/>
                    <a:pt x="7" y="34"/>
                  </a:cubicBezTo>
                  <a:cubicBezTo>
                    <a:pt x="13" y="50"/>
                    <a:pt x="19" y="64"/>
                    <a:pt x="23" y="73"/>
                  </a:cubicBezTo>
                  <a:cubicBezTo>
                    <a:pt x="23" y="73"/>
                    <a:pt x="23" y="73"/>
                    <a:pt x="23" y="73"/>
                  </a:cubicBezTo>
                  <a:cubicBezTo>
                    <a:pt x="24" y="74"/>
                    <a:pt x="24" y="75"/>
                    <a:pt x="25" y="76"/>
                  </a:cubicBezTo>
                  <a:cubicBezTo>
                    <a:pt x="25" y="76"/>
                    <a:pt x="25" y="77"/>
                    <a:pt x="25" y="77"/>
                  </a:cubicBezTo>
                  <a:cubicBezTo>
                    <a:pt x="25" y="77"/>
                    <a:pt x="25" y="77"/>
                    <a:pt x="25" y="77"/>
                  </a:cubicBezTo>
                  <a:cubicBezTo>
                    <a:pt x="26" y="77"/>
                    <a:pt x="26" y="78"/>
                    <a:pt x="26" y="78"/>
                  </a:cubicBezTo>
                  <a:cubicBezTo>
                    <a:pt x="26" y="78"/>
                    <a:pt x="26" y="78"/>
                    <a:pt x="26" y="78"/>
                  </a:cubicBezTo>
                  <a:cubicBezTo>
                    <a:pt x="26" y="78"/>
                    <a:pt x="26" y="79"/>
                    <a:pt x="26" y="79"/>
                  </a:cubicBezTo>
                  <a:cubicBezTo>
                    <a:pt x="28" y="73"/>
                    <a:pt x="29" y="67"/>
                    <a:pt x="29" y="61"/>
                  </a:cubicBezTo>
                  <a:cubicBezTo>
                    <a:pt x="29" y="60"/>
                    <a:pt x="29" y="59"/>
                    <a:pt x="29" y="58"/>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Freeform 782">
              <a:extLst>
                <a:ext uri="{FF2B5EF4-FFF2-40B4-BE49-F238E27FC236}">
                  <a16:creationId xmlns:a16="http://schemas.microsoft.com/office/drawing/2014/main" id="{CEAC6867-5E78-4D37-B195-A45CCDAAEC49}"/>
                </a:ext>
              </a:extLst>
            </p:cNvPr>
            <p:cNvSpPr>
              <a:spLocks/>
            </p:cNvSpPr>
            <p:nvPr userDrawn="1"/>
          </p:nvSpPr>
          <p:spPr bwMode="auto">
            <a:xfrm>
              <a:off x="4105" y="1208"/>
              <a:ext cx="42" cy="124"/>
            </a:xfrm>
            <a:custGeom>
              <a:avLst/>
              <a:gdLst>
                <a:gd name="T0" fmla="*/ 29 w 29"/>
                <a:gd name="T1" fmla="*/ 71 h 86"/>
                <a:gd name="T2" fmla="*/ 28 w 29"/>
                <a:gd name="T3" fmla="*/ 69 h 86"/>
                <a:gd name="T4" fmla="*/ 27 w 29"/>
                <a:gd name="T5" fmla="*/ 65 h 86"/>
                <a:gd name="T6" fmla="*/ 16 w 29"/>
                <a:gd name="T7" fmla="*/ 25 h 86"/>
                <a:gd name="T8" fmla="*/ 13 w 29"/>
                <a:gd name="T9" fmla="*/ 11 h 86"/>
                <a:gd name="T10" fmla="*/ 10 w 29"/>
                <a:gd name="T11" fmla="*/ 0 h 86"/>
                <a:gd name="T12" fmla="*/ 0 w 29"/>
                <a:gd name="T13" fmla="*/ 21 h 86"/>
                <a:gd name="T14" fmla="*/ 3 w 29"/>
                <a:gd name="T15" fmla="*/ 29 h 86"/>
                <a:gd name="T16" fmla="*/ 3 w 29"/>
                <a:gd name="T17" fmla="*/ 30 h 86"/>
                <a:gd name="T18" fmla="*/ 3 w 29"/>
                <a:gd name="T19" fmla="*/ 30 h 86"/>
                <a:gd name="T20" fmla="*/ 6 w 29"/>
                <a:gd name="T21" fmla="*/ 40 h 86"/>
                <a:gd name="T22" fmla="*/ 6 w 29"/>
                <a:gd name="T23" fmla="*/ 41 h 86"/>
                <a:gd name="T24" fmla="*/ 7 w 29"/>
                <a:gd name="T25" fmla="*/ 44 h 86"/>
                <a:gd name="T26" fmla="*/ 19 w 29"/>
                <a:gd name="T27" fmla="*/ 82 h 86"/>
                <a:gd name="T28" fmla="*/ 20 w 29"/>
                <a:gd name="T29" fmla="*/ 84 h 86"/>
                <a:gd name="T30" fmla="*/ 21 w 29"/>
                <a:gd name="T31" fmla="*/ 86 h 86"/>
                <a:gd name="T32" fmla="*/ 21 w 29"/>
                <a:gd name="T33" fmla="*/ 86 h 86"/>
                <a:gd name="T34" fmla="*/ 25 w 29"/>
                <a:gd name="T35" fmla="*/ 79 h 86"/>
                <a:gd name="T36" fmla="*/ 29 w 29"/>
                <a:gd name="T37" fmla="*/ 71 h 86"/>
                <a:gd name="T38" fmla="*/ 29 w 29"/>
                <a:gd name="T39" fmla="*/ 71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86">
                  <a:moveTo>
                    <a:pt x="29" y="71"/>
                  </a:moveTo>
                  <a:cubicBezTo>
                    <a:pt x="28" y="70"/>
                    <a:pt x="28" y="69"/>
                    <a:pt x="28" y="69"/>
                  </a:cubicBezTo>
                  <a:cubicBezTo>
                    <a:pt x="28" y="68"/>
                    <a:pt x="27" y="67"/>
                    <a:pt x="27" y="65"/>
                  </a:cubicBezTo>
                  <a:cubicBezTo>
                    <a:pt x="23" y="50"/>
                    <a:pt x="19" y="36"/>
                    <a:pt x="16" y="25"/>
                  </a:cubicBezTo>
                  <a:cubicBezTo>
                    <a:pt x="15" y="20"/>
                    <a:pt x="14" y="15"/>
                    <a:pt x="13" y="11"/>
                  </a:cubicBezTo>
                  <a:cubicBezTo>
                    <a:pt x="11" y="6"/>
                    <a:pt x="10" y="2"/>
                    <a:pt x="10" y="0"/>
                  </a:cubicBezTo>
                  <a:cubicBezTo>
                    <a:pt x="7" y="7"/>
                    <a:pt x="3" y="14"/>
                    <a:pt x="0" y="21"/>
                  </a:cubicBezTo>
                  <a:cubicBezTo>
                    <a:pt x="1" y="24"/>
                    <a:pt x="2" y="26"/>
                    <a:pt x="3" y="29"/>
                  </a:cubicBezTo>
                  <a:cubicBezTo>
                    <a:pt x="3" y="29"/>
                    <a:pt x="3" y="29"/>
                    <a:pt x="3" y="30"/>
                  </a:cubicBezTo>
                  <a:cubicBezTo>
                    <a:pt x="3" y="30"/>
                    <a:pt x="3" y="30"/>
                    <a:pt x="3" y="30"/>
                  </a:cubicBezTo>
                  <a:cubicBezTo>
                    <a:pt x="4" y="33"/>
                    <a:pt x="5" y="37"/>
                    <a:pt x="6" y="40"/>
                  </a:cubicBezTo>
                  <a:cubicBezTo>
                    <a:pt x="6" y="41"/>
                    <a:pt x="6" y="41"/>
                    <a:pt x="6" y="41"/>
                  </a:cubicBezTo>
                  <a:cubicBezTo>
                    <a:pt x="7" y="42"/>
                    <a:pt x="7" y="43"/>
                    <a:pt x="7" y="44"/>
                  </a:cubicBezTo>
                  <a:cubicBezTo>
                    <a:pt x="12" y="58"/>
                    <a:pt x="16" y="71"/>
                    <a:pt x="19" y="82"/>
                  </a:cubicBezTo>
                  <a:cubicBezTo>
                    <a:pt x="20" y="83"/>
                    <a:pt x="20" y="83"/>
                    <a:pt x="20" y="84"/>
                  </a:cubicBezTo>
                  <a:cubicBezTo>
                    <a:pt x="20" y="85"/>
                    <a:pt x="20" y="85"/>
                    <a:pt x="21" y="86"/>
                  </a:cubicBezTo>
                  <a:cubicBezTo>
                    <a:pt x="21" y="86"/>
                    <a:pt x="21" y="86"/>
                    <a:pt x="21" y="86"/>
                  </a:cubicBezTo>
                  <a:cubicBezTo>
                    <a:pt x="22" y="84"/>
                    <a:pt x="23" y="81"/>
                    <a:pt x="25" y="79"/>
                  </a:cubicBezTo>
                  <a:cubicBezTo>
                    <a:pt x="26" y="76"/>
                    <a:pt x="27" y="74"/>
                    <a:pt x="29" y="71"/>
                  </a:cubicBezTo>
                  <a:cubicBezTo>
                    <a:pt x="29" y="71"/>
                    <a:pt x="29" y="71"/>
                    <a:pt x="29" y="71"/>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Freeform 783">
              <a:extLst>
                <a:ext uri="{FF2B5EF4-FFF2-40B4-BE49-F238E27FC236}">
                  <a16:creationId xmlns:a16="http://schemas.microsoft.com/office/drawing/2014/main" id="{59E91ED1-5248-47CE-80F6-81B70EF9DD18}"/>
                </a:ext>
              </a:extLst>
            </p:cNvPr>
            <p:cNvSpPr>
              <a:spLocks/>
            </p:cNvSpPr>
            <p:nvPr userDrawn="1"/>
          </p:nvSpPr>
          <p:spPr bwMode="auto">
            <a:xfrm>
              <a:off x="4165" y="1087"/>
              <a:ext cx="42" cy="125"/>
            </a:xfrm>
            <a:custGeom>
              <a:avLst/>
              <a:gdLst>
                <a:gd name="T0" fmla="*/ 28 w 29"/>
                <a:gd name="T1" fmla="*/ 71 h 87"/>
                <a:gd name="T2" fmla="*/ 28 w 29"/>
                <a:gd name="T3" fmla="*/ 69 h 87"/>
                <a:gd name="T4" fmla="*/ 27 w 29"/>
                <a:gd name="T5" fmla="*/ 66 h 87"/>
                <a:gd name="T6" fmla="*/ 16 w 29"/>
                <a:gd name="T7" fmla="*/ 25 h 87"/>
                <a:gd name="T8" fmla="*/ 13 w 29"/>
                <a:gd name="T9" fmla="*/ 11 h 87"/>
                <a:gd name="T10" fmla="*/ 10 w 29"/>
                <a:gd name="T11" fmla="*/ 0 h 87"/>
                <a:gd name="T12" fmla="*/ 0 w 29"/>
                <a:gd name="T13" fmla="*/ 21 h 87"/>
                <a:gd name="T14" fmla="*/ 3 w 29"/>
                <a:gd name="T15" fmla="*/ 29 h 87"/>
                <a:gd name="T16" fmla="*/ 3 w 29"/>
                <a:gd name="T17" fmla="*/ 30 h 87"/>
                <a:gd name="T18" fmla="*/ 3 w 29"/>
                <a:gd name="T19" fmla="*/ 30 h 87"/>
                <a:gd name="T20" fmla="*/ 6 w 29"/>
                <a:gd name="T21" fmla="*/ 40 h 87"/>
                <a:gd name="T22" fmla="*/ 6 w 29"/>
                <a:gd name="T23" fmla="*/ 41 h 87"/>
                <a:gd name="T24" fmla="*/ 7 w 29"/>
                <a:gd name="T25" fmla="*/ 45 h 87"/>
                <a:gd name="T26" fmla="*/ 19 w 29"/>
                <a:gd name="T27" fmla="*/ 82 h 87"/>
                <a:gd name="T28" fmla="*/ 20 w 29"/>
                <a:gd name="T29" fmla="*/ 84 h 87"/>
                <a:gd name="T30" fmla="*/ 21 w 29"/>
                <a:gd name="T31" fmla="*/ 86 h 87"/>
                <a:gd name="T32" fmla="*/ 21 w 29"/>
                <a:gd name="T33" fmla="*/ 87 h 87"/>
                <a:gd name="T34" fmla="*/ 25 w 29"/>
                <a:gd name="T35" fmla="*/ 79 h 87"/>
                <a:gd name="T36" fmla="*/ 29 w 29"/>
                <a:gd name="T37" fmla="*/ 71 h 87"/>
                <a:gd name="T38" fmla="*/ 28 w 29"/>
                <a:gd name="T39" fmla="*/ 7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87">
                  <a:moveTo>
                    <a:pt x="28" y="71"/>
                  </a:moveTo>
                  <a:cubicBezTo>
                    <a:pt x="28" y="70"/>
                    <a:pt x="28" y="70"/>
                    <a:pt x="28" y="69"/>
                  </a:cubicBezTo>
                  <a:cubicBezTo>
                    <a:pt x="28" y="68"/>
                    <a:pt x="27" y="67"/>
                    <a:pt x="27" y="66"/>
                  </a:cubicBezTo>
                  <a:cubicBezTo>
                    <a:pt x="23" y="50"/>
                    <a:pt x="19" y="36"/>
                    <a:pt x="16" y="25"/>
                  </a:cubicBezTo>
                  <a:cubicBezTo>
                    <a:pt x="15" y="20"/>
                    <a:pt x="14" y="15"/>
                    <a:pt x="13" y="11"/>
                  </a:cubicBezTo>
                  <a:cubicBezTo>
                    <a:pt x="11" y="6"/>
                    <a:pt x="10" y="2"/>
                    <a:pt x="10" y="0"/>
                  </a:cubicBezTo>
                  <a:cubicBezTo>
                    <a:pt x="7" y="7"/>
                    <a:pt x="3" y="14"/>
                    <a:pt x="0" y="21"/>
                  </a:cubicBezTo>
                  <a:cubicBezTo>
                    <a:pt x="1" y="24"/>
                    <a:pt x="2" y="27"/>
                    <a:pt x="3" y="29"/>
                  </a:cubicBezTo>
                  <a:cubicBezTo>
                    <a:pt x="3" y="29"/>
                    <a:pt x="3" y="30"/>
                    <a:pt x="3" y="30"/>
                  </a:cubicBezTo>
                  <a:cubicBezTo>
                    <a:pt x="3" y="30"/>
                    <a:pt x="3" y="30"/>
                    <a:pt x="3" y="30"/>
                  </a:cubicBezTo>
                  <a:cubicBezTo>
                    <a:pt x="4" y="34"/>
                    <a:pt x="5" y="37"/>
                    <a:pt x="6" y="40"/>
                  </a:cubicBezTo>
                  <a:cubicBezTo>
                    <a:pt x="6" y="41"/>
                    <a:pt x="6" y="41"/>
                    <a:pt x="6" y="41"/>
                  </a:cubicBezTo>
                  <a:cubicBezTo>
                    <a:pt x="6" y="42"/>
                    <a:pt x="7" y="43"/>
                    <a:pt x="7" y="45"/>
                  </a:cubicBezTo>
                  <a:cubicBezTo>
                    <a:pt x="12" y="59"/>
                    <a:pt x="16" y="71"/>
                    <a:pt x="19" y="82"/>
                  </a:cubicBezTo>
                  <a:cubicBezTo>
                    <a:pt x="19" y="83"/>
                    <a:pt x="20" y="83"/>
                    <a:pt x="20" y="84"/>
                  </a:cubicBezTo>
                  <a:cubicBezTo>
                    <a:pt x="20" y="85"/>
                    <a:pt x="20" y="86"/>
                    <a:pt x="21" y="86"/>
                  </a:cubicBezTo>
                  <a:cubicBezTo>
                    <a:pt x="21" y="86"/>
                    <a:pt x="21" y="87"/>
                    <a:pt x="21" y="87"/>
                  </a:cubicBezTo>
                  <a:cubicBezTo>
                    <a:pt x="22" y="84"/>
                    <a:pt x="23" y="82"/>
                    <a:pt x="25" y="79"/>
                  </a:cubicBezTo>
                  <a:cubicBezTo>
                    <a:pt x="26" y="77"/>
                    <a:pt x="27" y="74"/>
                    <a:pt x="29" y="71"/>
                  </a:cubicBezTo>
                  <a:cubicBezTo>
                    <a:pt x="29" y="71"/>
                    <a:pt x="28" y="71"/>
                    <a:pt x="28" y="71"/>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Freeform 784">
              <a:extLst>
                <a:ext uri="{FF2B5EF4-FFF2-40B4-BE49-F238E27FC236}">
                  <a16:creationId xmlns:a16="http://schemas.microsoft.com/office/drawing/2014/main" id="{E8242641-3F6A-4AF2-BFC9-DD5EE7F74A80}"/>
                </a:ext>
              </a:extLst>
            </p:cNvPr>
            <p:cNvSpPr>
              <a:spLocks/>
            </p:cNvSpPr>
            <p:nvPr userDrawn="1"/>
          </p:nvSpPr>
          <p:spPr bwMode="auto">
            <a:xfrm>
              <a:off x="1889" y="2498"/>
              <a:ext cx="2" cy="1"/>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1"/>
                    <a:pt x="1" y="0"/>
                    <a:pt x="1" y="0"/>
                  </a:cubicBezTo>
                  <a:cubicBezTo>
                    <a:pt x="1" y="1"/>
                    <a:pt x="1" y="1"/>
                    <a:pt x="0" y="1"/>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Freeform 785">
              <a:extLst>
                <a:ext uri="{FF2B5EF4-FFF2-40B4-BE49-F238E27FC236}">
                  <a16:creationId xmlns:a16="http://schemas.microsoft.com/office/drawing/2014/main" id="{05773BC7-4E3A-452E-83FE-748C04DE360D}"/>
                </a:ext>
              </a:extLst>
            </p:cNvPr>
            <p:cNvSpPr>
              <a:spLocks/>
            </p:cNvSpPr>
            <p:nvPr userDrawn="1"/>
          </p:nvSpPr>
          <p:spPr bwMode="auto">
            <a:xfrm>
              <a:off x="1886" y="2486"/>
              <a:ext cx="7" cy="12"/>
            </a:xfrm>
            <a:custGeom>
              <a:avLst/>
              <a:gdLst>
                <a:gd name="T0" fmla="*/ 5 w 5"/>
                <a:gd name="T1" fmla="*/ 0 h 8"/>
                <a:gd name="T2" fmla="*/ 3 w 5"/>
                <a:gd name="T3" fmla="*/ 8 h 8"/>
                <a:gd name="T4" fmla="*/ 5 w 5"/>
                <a:gd name="T5" fmla="*/ 0 h 8"/>
              </a:gdLst>
              <a:ahLst/>
              <a:cxnLst>
                <a:cxn ang="0">
                  <a:pos x="T0" y="T1"/>
                </a:cxn>
                <a:cxn ang="0">
                  <a:pos x="T2" y="T3"/>
                </a:cxn>
                <a:cxn ang="0">
                  <a:pos x="T4" y="T5"/>
                </a:cxn>
              </a:cxnLst>
              <a:rect l="0" t="0" r="r" b="b"/>
              <a:pathLst>
                <a:path w="5" h="8">
                  <a:moveTo>
                    <a:pt x="5" y="0"/>
                  </a:moveTo>
                  <a:cubicBezTo>
                    <a:pt x="5" y="2"/>
                    <a:pt x="4" y="6"/>
                    <a:pt x="3" y="8"/>
                  </a:cubicBezTo>
                  <a:cubicBezTo>
                    <a:pt x="2" y="6"/>
                    <a:pt x="0" y="0"/>
                    <a:pt x="5"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Freeform 786">
              <a:extLst>
                <a:ext uri="{FF2B5EF4-FFF2-40B4-BE49-F238E27FC236}">
                  <a16:creationId xmlns:a16="http://schemas.microsoft.com/office/drawing/2014/main" id="{0BEC4138-3FA4-4048-8CD7-7AA369358C7D}"/>
                </a:ext>
              </a:extLst>
            </p:cNvPr>
            <p:cNvSpPr>
              <a:spLocks/>
            </p:cNvSpPr>
            <p:nvPr userDrawn="1"/>
          </p:nvSpPr>
          <p:spPr bwMode="auto">
            <a:xfrm>
              <a:off x="1879" y="2495"/>
              <a:ext cx="4" cy="4"/>
            </a:xfrm>
            <a:custGeom>
              <a:avLst/>
              <a:gdLst>
                <a:gd name="T0" fmla="*/ 0 w 3"/>
                <a:gd name="T1" fmla="*/ 3 h 3"/>
                <a:gd name="T2" fmla="*/ 2 w 3"/>
                <a:gd name="T3" fmla="*/ 0 h 3"/>
                <a:gd name="T4" fmla="*/ 0 w 3"/>
                <a:gd name="T5" fmla="*/ 3 h 3"/>
              </a:gdLst>
              <a:ahLst/>
              <a:cxnLst>
                <a:cxn ang="0">
                  <a:pos x="T0" y="T1"/>
                </a:cxn>
                <a:cxn ang="0">
                  <a:pos x="T2" y="T3"/>
                </a:cxn>
                <a:cxn ang="0">
                  <a:pos x="T4" y="T5"/>
                </a:cxn>
              </a:cxnLst>
              <a:rect l="0" t="0" r="r" b="b"/>
              <a:pathLst>
                <a:path w="3" h="3">
                  <a:moveTo>
                    <a:pt x="0" y="3"/>
                  </a:moveTo>
                  <a:cubicBezTo>
                    <a:pt x="2" y="0"/>
                    <a:pt x="2" y="0"/>
                    <a:pt x="2" y="0"/>
                  </a:cubicBezTo>
                  <a:cubicBezTo>
                    <a:pt x="3" y="2"/>
                    <a:pt x="1" y="1"/>
                    <a:pt x="0" y="3"/>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Freeform 787">
              <a:extLst>
                <a:ext uri="{FF2B5EF4-FFF2-40B4-BE49-F238E27FC236}">
                  <a16:creationId xmlns:a16="http://schemas.microsoft.com/office/drawing/2014/main" id="{86D56B56-FBCB-42BF-9F02-0447A04CD6B1}"/>
                </a:ext>
              </a:extLst>
            </p:cNvPr>
            <p:cNvSpPr>
              <a:spLocks/>
            </p:cNvSpPr>
            <p:nvPr userDrawn="1"/>
          </p:nvSpPr>
          <p:spPr bwMode="auto">
            <a:xfrm>
              <a:off x="1885" y="2498"/>
              <a:ext cx="3" cy="3"/>
            </a:xfrm>
            <a:custGeom>
              <a:avLst/>
              <a:gdLst>
                <a:gd name="T0" fmla="*/ 0 w 2"/>
                <a:gd name="T1" fmla="*/ 0 h 2"/>
                <a:gd name="T2" fmla="*/ 0 w 2"/>
                <a:gd name="T3" fmla="*/ 0 h 2"/>
              </a:gdLst>
              <a:ahLst/>
              <a:cxnLst>
                <a:cxn ang="0">
                  <a:pos x="T0" y="T1"/>
                </a:cxn>
                <a:cxn ang="0">
                  <a:pos x="T2" y="T3"/>
                </a:cxn>
              </a:cxnLst>
              <a:rect l="0" t="0" r="r" b="b"/>
              <a:pathLst>
                <a:path w="2" h="2">
                  <a:moveTo>
                    <a:pt x="0" y="0"/>
                  </a:moveTo>
                  <a:cubicBezTo>
                    <a:pt x="1" y="1"/>
                    <a:pt x="2" y="2"/>
                    <a:pt x="0"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Freeform 788">
              <a:extLst>
                <a:ext uri="{FF2B5EF4-FFF2-40B4-BE49-F238E27FC236}">
                  <a16:creationId xmlns:a16="http://schemas.microsoft.com/office/drawing/2014/main" id="{3CBC7C44-DDFA-48BD-9282-665C6EFEBE04}"/>
                </a:ext>
              </a:extLst>
            </p:cNvPr>
            <p:cNvSpPr>
              <a:spLocks/>
            </p:cNvSpPr>
            <p:nvPr userDrawn="1"/>
          </p:nvSpPr>
          <p:spPr bwMode="auto">
            <a:xfrm>
              <a:off x="1888" y="2708"/>
              <a:ext cx="1" cy="1"/>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1" y="1"/>
                    <a:pt x="1" y="1"/>
                    <a:pt x="1" y="1"/>
                  </a:cubicBezTo>
                  <a:cubicBezTo>
                    <a:pt x="0" y="1"/>
                    <a:pt x="0" y="1"/>
                    <a:pt x="0"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Freeform 789">
              <a:extLst>
                <a:ext uri="{FF2B5EF4-FFF2-40B4-BE49-F238E27FC236}">
                  <a16:creationId xmlns:a16="http://schemas.microsoft.com/office/drawing/2014/main" id="{25EC5E36-B6A7-4793-A896-FCEE8CEA4C4E}"/>
                </a:ext>
              </a:extLst>
            </p:cNvPr>
            <p:cNvSpPr>
              <a:spLocks/>
            </p:cNvSpPr>
            <p:nvPr userDrawn="1"/>
          </p:nvSpPr>
          <p:spPr bwMode="auto">
            <a:xfrm>
              <a:off x="1892" y="2594"/>
              <a:ext cx="6" cy="5"/>
            </a:xfrm>
            <a:custGeom>
              <a:avLst/>
              <a:gdLst>
                <a:gd name="T0" fmla="*/ 0 w 4"/>
                <a:gd name="T1" fmla="*/ 3 h 3"/>
                <a:gd name="T2" fmla="*/ 3 w 4"/>
                <a:gd name="T3" fmla="*/ 0 h 3"/>
                <a:gd name="T4" fmla="*/ 0 w 4"/>
                <a:gd name="T5" fmla="*/ 3 h 3"/>
              </a:gdLst>
              <a:ahLst/>
              <a:cxnLst>
                <a:cxn ang="0">
                  <a:pos x="T0" y="T1"/>
                </a:cxn>
                <a:cxn ang="0">
                  <a:pos x="T2" y="T3"/>
                </a:cxn>
                <a:cxn ang="0">
                  <a:pos x="T4" y="T5"/>
                </a:cxn>
              </a:cxnLst>
              <a:rect l="0" t="0" r="r" b="b"/>
              <a:pathLst>
                <a:path w="4" h="3">
                  <a:moveTo>
                    <a:pt x="0" y="3"/>
                  </a:moveTo>
                  <a:cubicBezTo>
                    <a:pt x="1" y="1"/>
                    <a:pt x="2" y="0"/>
                    <a:pt x="3" y="0"/>
                  </a:cubicBezTo>
                  <a:cubicBezTo>
                    <a:pt x="4" y="2"/>
                    <a:pt x="1" y="2"/>
                    <a:pt x="0" y="3"/>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Freeform 790">
              <a:extLst>
                <a:ext uri="{FF2B5EF4-FFF2-40B4-BE49-F238E27FC236}">
                  <a16:creationId xmlns:a16="http://schemas.microsoft.com/office/drawing/2014/main" id="{7A92736D-3F8B-4A4A-B20A-FDB3220296B2}"/>
                </a:ext>
              </a:extLst>
            </p:cNvPr>
            <p:cNvSpPr>
              <a:spLocks/>
            </p:cNvSpPr>
            <p:nvPr userDrawn="1"/>
          </p:nvSpPr>
          <p:spPr bwMode="auto">
            <a:xfrm>
              <a:off x="1891" y="2599"/>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Freeform 791">
              <a:extLst>
                <a:ext uri="{FF2B5EF4-FFF2-40B4-BE49-F238E27FC236}">
                  <a16:creationId xmlns:a16="http://schemas.microsoft.com/office/drawing/2014/main" id="{96FCF263-A54B-4088-97B4-49C93C3FC461}"/>
                </a:ext>
              </a:extLst>
            </p:cNvPr>
            <p:cNvSpPr>
              <a:spLocks/>
            </p:cNvSpPr>
            <p:nvPr userDrawn="1"/>
          </p:nvSpPr>
          <p:spPr bwMode="auto">
            <a:xfrm>
              <a:off x="1891" y="2511"/>
              <a:ext cx="2"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1" y="1"/>
                    <a:pt x="0" y="1"/>
                  </a:cubicBezTo>
                  <a:cubicBezTo>
                    <a:pt x="0" y="1"/>
                    <a:pt x="1" y="0"/>
                    <a:pt x="2"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Freeform 792">
              <a:extLst>
                <a:ext uri="{FF2B5EF4-FFF2-40B4-BE49-F238E27FC236}">
                  <a16:creationId xmlns:a16="http://schemas.microsoft.com/office/drawing/2014/main" id="{885652AD-ABA6-4E2A-B04D-59B9743FD3B3}"/>
                </a:ext>
              </a:extLst>
            </p:cNvPr>
            <p:cNvSpPr>
              <a:spLocks/>
            </p:cNvSpPr>
            <p:nvPr userDrawn="1"/>
          </p:nvSpPr>
          <p:spPr bwMode="auto">
            <a:xfrm>
              <a:off x="1806" y="2505"/>
              <a:ext cx="109" cy="557"/>
            </a:xfrm>
            <a:custGeom>
              <a:avLst/>
              <a:gdLst>
                <a:gd name="T0" fmla="*/ 10 w 76"/>
                <a:gd name="T1" fmla="*/ 276 h 387"/>
                <a:gd name="T2" fmla="*/ 46 w 76"/>
                <a:gd name="T3" fmla="*/ 343 h 387"/>
                <a:gd name="T4" fmla="*/ 43 w 76"/>
                <a:gd name="T5" fmla="*/ 256 h 387"/>
                <a:gd name="T6" fmla="*/ 46 w 76"/>
                <a:gd name="T7" fmla="*/ 212 h 387"/>
                <a:gd name="T8" fmla="*/ 43 w 76"/>
                <a:gd name="T9" fmla="*/ 194 h 387"/>
                <a:gd name="T10" fmla="*/ 46 w 76"/>
                <a:gd name="T11" fmla="*/ 170 h 387"/>
                <a:gd name="T12" fmla="*/ 38 w 76"/>
                <a:gd name="T13" fmla="*/ 180 h 387"/>
                <a:gd name="T14" fmla="*/ 58 w 76"/>
                <a:gd name="T15" fmla="*/ 129 h 387"/>
                <a:gd name="T16" fmla="*/ 60 w 76"/>
                <a:gd name="T17" fmla="*/ 76 h 387"/>
                <a:gd name="T18" fmla="*/ 62 w 76"/>
                <a:gd name="T19" fmla="*/ 81 h 387"/>
                <a:gd name="T20" fmla="*/ 63 w 76"/>
                <a:gd name="T21" fmla="*/ 63 h 387"/>
                <a:gd name="T22" fmla="*/ 48 w 76"/>
                <a:gd name="T23" fmla="*/ 19 h 387"/>
                <a:gd name="T24" fmla="*/ 56 w 76"/>
                <a:gd name="T25" fmla="*/ 25 h 387"/>
                <a:gd name="T26" fmla="*/ 60 w 76"/>
                <a:gd name="T27" fmla="*/ 1 h 387"/>
                <a:gd name="T28" fmla="*/ 55 w 76"/>
                <a:gd name="T29" fmla="*/ 0 h 387"/>
                <a:gd name="T30" fmla="*/ 19 w 76"/>
                <a:gd name="T31" fmla="*/ 189 h 387"/>
                <a:gd name="T32" fmla="*/ 10 w 76"/>
                <a:gd name="T33" fmla="*/ 276 h 387"/>
                <a:gd name="T34" fmla="*/ 10 w 76"/>
                <a:gd name="T35" fmla="*/ 276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6" h="387">
                  <a:moveTo>
                    <a:pt x="10" y="276"/>
                  </a:moveTo>
                  <a:cubicBezTo>
                    <a:pt x="11" y="278"/>
                    <a:pt x="13" y="387"/>
                    <a:pt x="46" y="343"/>
                  </a:cubicBezTo>
                  <a:cubicBezTo>
                    <a:pt x="24" y="347"/>
                    <a:pt x="31" y="249"/>
                    <a:pt x="43" y="256"/>
                  </a:cubicBezTo>
                  <a:cubicBezTo>
                    <a:pt x="31" y="246"/>
                    <a:pt x="42" y="222"/>
                    <a:pt x="46" y="212"/>
                  </a:cubicBezTo>
                  <a:cubicBezTo>
                    <a:pt x="56" y="183"/>
                    <a:pt x="54" y="200"/>
                    <a:pt x="43" y="194"/>
                  </a:cubicBezTo>
                  <a:cubicBezTo>
                    <a:pt x="59" y="178"/>
                    <a:pt x="60" y="170"/>
                    <a:pt x="46" y="170"/>
                  </a:cubicBezTo>
                  <a:cubicBezTo>
                    <a:pt x="37" y="177"/>
                    <a:pt x="63" y="188"/>
                    <a:pt x="38" y="180"/>
                  </a:cubicBezTo>
                  <a:cubicBezTo>
                    <a:pt x="52" y="176"/>
                    <a:pt x="59" y="144"/>
                    <a:pt x="58" y="129"/>
                  </a:cubicBezTo>
                  <a:cubicBezTo>
                    <a:pt x="57" y="108"/>
                    <a:pt x="56" y="102"/>
                    <a:pt x="60" y="76"/>
                  </a:cubicBezTo>
                  <a:cubicBezTo>
                    <a:pt x="55" y="82"/>
                    <a:pt x="56" y="84"/>
                    <a:pt x="62" y="81"/>
                  </a:cubicBezTo>
                  <a:cubicBezTo>
                    <a:pt x="58" y="94"/>
                    <a:pt x="55" y="68"/>
                    <a:pt x="63" y="63"/>
                  </a:cubicBezTo>
                  <a:cubicBezTo>
                    <a:pt x="40" y="80"/>
                    <a:pt x="76" y="11"/>
                    <a:pt x="48" y="19"/>
                  </a:cubicBezTo>
                  <a:cubicBezTo>
                    <a:pt x="50" y="21"/>
                    <a:pt x="53" y="24"/>
                    <a:pt x="56" y="25"/>
                  </a:cubicBezTo>
                  <a:cubicBezTo>
                    <a:pt x="55" y="25"/>
                    <a:pt x="58" y="6"/>
                    <a:pt x="60" y="1"/>
                  </a:cubicBezTo>
                  <a:cubicBezTo>
                    <a:pt x="57" y="7"/>
                    <a:pt x="56" y="6"/>
                    <a:pt x="55" y="0"/>
                  </a:cubicBezTo>
                  <a:cubicBezTo>
                    <a:pt x="43" y="53"/>
                    <a:pt x="13" y="136"/>
                    <a:pt x="19" y="189"/>
                  </a:cubicBezTo>
                  <a:cubicBezTo>
                    <a:pt x="21" y="215"/>
                    <a:pt x="0" y="247"/>
                    <a:pt x="10" y="276"/>
                  </a:cubicBezTo>
                  <a:cubicBezTo>
                    <a:pt x="17" y="288"/>
                    <a:pt x="11" y="278"/>
                    <a:pt x="10" y="276"/>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Freeform 793">
              <a:extLst>
                <a:ext uri="{FF2B5EF4-FFF2-40B4-BE49-F238E27FC236}">
                  <a16:creationId xmlns:a16="http://schemas.microsoft.com/office/drawing/2014/main" id="{0776D41D-8927-4FDA-AB62-8D487E508366}"/>
                </a:ext>
              </a:extLst>
            </p:cNvPr>
            <p:cNvSpPr>
              <a:spLocks/>
            </p:cNvSpPr>
            <p:nvPr userDrawn="1"/>
          </p:nvSpPr>
          <p:spPr bwMode="auto">
            <a:xfrm>
              <a:off x="1895" y="2512"/>
              <a:ext cx="7" cy="3"/>
            </a:xfrm>
            <a:custGeom>
              <a:avLst/>
              <a:gdLst>
                <a:gd name="T0" fmla="*/ 2 w 5"/>
                <a:gd name="T1" fmla="*/ 1 h 2"/>
                <a:gd name="T2" fmla="*/ 2 w 5"/>
                <a:gd name="T3" fmla="*/ 2 h 2"/>
                <a:gd name="T4" fmla="*/ 2 w 5"/>
                <a:gd name="T5" fmla="*/ 1 h 2"/>
              </a:gdLst>
              <a:ahLst/>
              <a:cxnLst>
                <a:cxn ang="0">
                  <a:pos x="T0" y="T1"/>
                </a:cxn>
                <a:cxn ang="0">
                  <a:pos x="T2" y="T3"/>
                </a:cxn>
                <a:cxn ang="0">
                  <a:pos x="T4" y="T5"/>
                </a:cxn>
              </a:cxnLst>
              <a:rect l="0" t="0" r="r" b="b"/>
              <a:pathLst>
                <a:path w="5" h="2">
                  <a:moveTo>
                    <a:pt x="2" y="1"/>
                  </a:moveTo>
                  <a:cubicBezTo>
                    <a:pt x="5" y="0"/>
                    <a:pt x="2" y="2"/>
                    <a:pt x="2" y="2"/>
                  </a:cubicBezTo>
                  <a:cubicBezTo>
                    <a:pt x="2" y="2"/>
                    <a:pt x="0" y="1"/>
                    <a:pt x="2" y="1"/>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Freeform 794">
              <a:extLst>
                <a:ext uri="{FF2B5EF4-FFF2-40B4-BE49-F238E27FC236}">
                  <a16:creationId xmlns:a16="http://schemas.microsoft.com/office/drawing/2014/main" id="{5C1BF382-A4D5-4B75-AB95-44ED0FC133B5}"/>
                </a:ext>
              </a:extLst>
            </p:cNvPr>
            <p:cNvSpPr>
              <a:spLocks/>
            </p:cNvSpPr>
            <p:nvPr userDrawn="1"/>
          </p:nvSpPr>
          <p:spPr bwMode="auto">
            <a:xfrm>
              <a:off x="1889" y="2519"/>
              <a:ext cx="3" cy="3"/>
            </a:xfrm>
            <a:custGeom>
              <a:avLst/>
              <a:gdLst>
                <a:gd name="T0" fmla="*/ 0 w 2"/>
                <a:gd name="T1" fmla="*/ 2 h 2"/>
                <a:gd name="T2" fmla="*/ 2 w 2"/>
                <a:gd name="T3" fmla="*/ 0 h 2"/>
                <a:gd name="T4" fmla="*/ 0 w 2"/>
                <a:gd name="T5" fmla="*/ 2 h 2"/>
              </a:gdLst>
              <a:ahLst/>
              <a:cxnLst>
                <a:cxn ang="0">
                  <a:pos x="T0" y="T1"/>
                </a:cxn>
                <a:cxn ang="0">
                  <a:pos x="T2" y="T3"/>
                </a:cxn>
                <a:cxn ang="0">
                  <a:pos x="T4" y="T5"/>
                </a:cxn>
              </a:cxnLst>
              <a:rect l="0" t="0" r="r" b="b"/>
              <a:pathLst>
                <a:path w="2" h="2">
                  <a:moveTo>
                    <a:pt x="0" y="2"/>
                  </a:moveTo>
                  <a:cubicBezTo>
                    <a:pt x="1" y="2"/>
                    <a:pt x="2" y="1"/>
                    <a:pt x="2" y="0"/>
                  </a:cubicBezTo>
                  <a:cubicBezTo>
                    <a:pt x="2" y="1"/>
                    <a:pt x="2" y="1"/>
                    <a:pt x="0" y="2"/>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Freeform 795">
              <a:extLst>
                <a:ext uri="{FF2B5EF4-FFF2-40B4-BE49-F238E27FC236}">
                  <a16:creationId xmlns:a16="http://schemas.microsoft.com/office/drawing/2014/main" id="{62B44DE5-9801-4876-A2DC-640715379C95}"/>
                </a:ext>
              </a:extLst>
            </p:cNvPr>
            <p:cNvSpPr>
              <a:spLocks/>
            </p:cNvSpPr>
            <p:nvPr userDrawn="1"/>
          </p:nvSpPr>
          <p:spPr bwMode="auto">
            <a:xfrm>
              <a:off x="1891" y="2515"/>
              <a:ext cx="2" cy="4"/>
            </a:xfrm>
            <a:custGeom>
              <a:avLst/>
              <a:gdLst>
                <a:gd name="T0" fmla="*/ 1 w 2"/>
                <a:gd name="T1" fmla="*/ 0 h 3"/>
                <a:gd name="T2" fmla="*/ 1 w 2"/>
                <a:gd name="T3" fmla="*/ 3 h 3"/>
                <a:gd name="T4" fmla="*/ 1 w 2"/>
                <a:gd name="T5" fmla="*/ 0 h 3"/>
              </a:gdLst>
              <a:ahLst/>
              <a:cxnLst>
                <a:cxn ang="0">
                  <a:pos x="T0" y="T1"/>
                </a:cxn>
                <a:cxn ang="0">
                  <a:pos x="T2" y="T3"/>
                </a:cxn>
                <a:cxn ang="0">
                  <a:pos x="T4" y="T5"/>
                </a:cxn>
              </a:cxnLst>
              <a:rect l="0" t="0" r="r" b="b"/>
              <a:pathLst>
                <a:path w="2" h="3">
                  <a:moveTo>
                    <a:pt x="1" y="0"/>
                  </a:moveTo>
                  <a:cubicBezTo>
                    <a:pt x="1" y="1"/>
                    <a:pt x="2" y="2"/>
                    <a:pt x="1" y="3"/>
                  </a:cubicBezTo>
                  <a:cubicBezTo>
                    <a:pt x="1" y="2"/>
                    <a:pt x="0" y="1"/>
                    <a:pt x="1"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Freeform 796">
              <a:extLst>
                <a:ext uri="{FF2B5EF4-FFF2-40B4-BE49-F238E27FC236}">
                  <a16:creationId xmlns:a16="http://schemas.microsoft.com/office/drawing/2014/main" id="{8833F10C-CFB2-4BC6-B018-DC9A82C129E6}"/>
                </a:ext>
              </a:extLst>
            </p:cNvPr>
            <p:cNvSpPr>
              <a:spLocks/>
            </p:cNvSpPr>
            <p:nvPr userDrawn="1"/>
          </p:nvSpPr>
          <p:spPr bwMode="auto">
            <a:xfrm>
              <a:off x="1891" y="2683"/>
              <a:ext cx="0" cy="10"/>
            </a:xfrm>
            <a:custGeom>
              <a:avLst/>
              <a:gdLst>
                <a:gd name="T0" fmla="*/ 0 h 7"/>
                <a:gd name="T1" fmla="*/ 0 h 7"/>
              </a:gdLst>
              <a:ahLst/>
              <a:cxnLst>
                <a:cxn ang="0">
                  <a:pos x="0" y="T0"/>
                </a:cxn>
                <a:cxn ang="0">
                  <a:pos x="0" y="T1"/>
                </a:cxn>
              </a:cxnLst>
              <a:rect l="0" t="0" r="r" b="b"/>
              <a:pathLst>
                <a:path h="7">
                  <a:moveTo>
                    <a:pt x="0" y="0"/>
                  </a:moveTo>
                  <a:cubicBezTo>
                    <a:pt x="0" y="0"/>
                    <a:pt x="0" y="7"/>
                    <a:pt x="0"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Freeform 797">
              <a:extLst>
                <a:ext uri="{FF2B5EF4-FFF2-40B4-BE49-F238E27FC236}">
                  <a16:creationId xmlns:a16="http://schemas.microsoft.com/office/drawing/2014/main" id="{BFF90B1C-747F-41E4-B568-6FC553540663}"/>
                </a:ext>
              </a:extLst>
            </p:cNvPr>
            <p:cNvSpPr>
              <a:spLocks/>
            </p:cNvSpPr>
            <p:nvPr userDrawn="1"/>
          </p:nvSpPr>
          <p:spPr bwMode="auto">
            <a:xfrm>
              <a:off x="1593" y="2807"/>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Freeform 798">
              <a:extLst>
                <a:ext uri="{FF2B5EF4-FFF2-40B4-BE49-F238E27FC236}">
                  <a16:creationId xmlns:a16="http://schemas.microsoft.com/office/drawing/2014/main" id="{47F3C891-37DA-4903-8EA6-E7019A91E478}"/>
                </a:ext>
              </a:extLst>
            </p:cNvPr>
            <p:cNvSpPr>
              <a:spLocks/>
            </p:cNvSpPr>
            <p:nvPr userDrawn="1"/>
          </p:nvSpPr>
          <p:spPr bwMode="auto">
            <a:xfrm>
              <a:off x="1603" y="2798"/>
              <a:ext cx="1" cy="2"/>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1"/>
                    <a:pt x="1" y="1"/>
                    <a:pt x="1" y="1"/>
                  </a:cubicBezTo>
                  <a:cubicBezTo>
                    <a:pt x="0" y="1"/>
                    <a:pt x="0" y="1"/>
                    <a:pt x="1"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Freeform 799">
              <a:extLst>
                <a:ext uri="{FF2B5EF4-FFF2-40B4-BE49-F238E27FC236}">
                  <a16:creationId xmlns:a16="http://schemas.microsoft.com/office/drawing/2014/main" id="{D42D8129-444E-43B5-B296-00DDF51F5643}"/>
                </a:ext>
              </a:extLst>
            </p:cNvPr>
            <p:cNvSpPr>
              <a:spLocks/>
            </p:cNvSpPr>
            <p:nvPr userDrawn="1"/>
          </p:nvSpPr>
          <p:spPr bwMode="auto">
            <a:xfrm>
              <a:off x="1593" y="280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Freeform 800">
              <a:extLst>
                <a:ext uri="{FF2B5EF4-FFF2-40B4-BE49-F238E27FC236}">
                  <a16:creationId xmlns:a16="http://schemas.microsoft.com/office/drawing/2014/main" id="{3450546E-B925-446A-A01E-88CC2C150226}"/>
                </a:ext>
              </a:extLst>
            </p:cNvPr>
            <p:cNvSpPr>
              <a:spLocks/>
            </p:cNvSpPr>
            <p:nvPr userDrawn="1"/>
          </p:nvSpPr>
          <p:spPr bwMode="auto">
            <a:xfrm>
              <a:off x="1593" y="293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Freeform 801">
              <a:extLst>
                <a:ext uri="{FF2B5EF4-FFF2-40B4-BE49-F238E27FC236}">
                  <a16:creationId xmlns:a16="http://schemas.microsoft.com/office/drawing/2014/main" id="{E0486C09-A272-45BB-93A2-224469FD9DDE}"/>
                </a:ext>
              </a:extLst>
            </p:cNvPr>
            <p:cNvSpPr>
              <a:spLocks noEditPoints="1"/>
            </p:cNvSpPr>
            <p:nvPr userDrawn="1"/>
          </p:nvSpPr>
          <p:spPr bwMode="auto">
            <a:xfrm>
              <a:off x="1543" y="2711"/>
              <a:ext cx="89" cy="226"/>
            </a:xfrm>
            <a:custGeom>
              <a:avLst/>
              <a:gdLst>
                <a:gd name="T0" fmla="*/ 9 w 62"/>
                <a:gd name="T1" fmla="*/ 121 h 157"/>
                <a:gd name="T2" fmla="*/ 16 w 62"/>
                <a:gd name="T3" fmla="*/ 145 h 157"/>
                <a:gd name="T4" fmla="*/ 13 w 62"/>
                <a:gd name="T5" fmla="*/ 145 h 157"/>
                <a:gd name="T6" fmla="*/ 51 w 62"/>
                <a:gd name="T7" fmla="*/ 150 h 157"/>
                <a:gd name="T8" fmla="*/ 29 w 62"/>
                <a:gd name="T9" fmla="*/ 113 h 157"/>
                <a:gd name="T10" fmla="*/ 34 w 62"/>
                <a:gd name="T11" fmla="*/ 86 h 157"/>
                <a:gd name="T12" fmla="*/ 27 w 62"/>
                <a:gd name="T13" fmla="*/ 79 h 157"/>
                <a:gd name="T14" fmla="*/ 33 w 62"/>
                <a:gd name="T15" fmla="*/ 67 h 157"/>
                <a:gd name="T16" fmla="*/ 34 w 62"/>
                <a:gd name="T17" fmla="*/ 45 h 157"/>
                <a:gd name="T18" fmla="*/ 35 w 62"/>
                <a:gd name="T19" fmla="*/ 37 h 157"/>
                <a:gd name="T20" fmla="*/ 26 w 62"/>
                <a:gd name="T21" fmla="*/ 10 h 157"/>
                <a:gd name="T22" fmla="*/ 36 w 62"/>
                <a:gd name="T23" fmla="*/ 0 h 157"/>
                <a:gd name="T24" fmla="*/ 9 w 62"/>
                <a:gd name="T25" fmla="*/ 121 h 157"/>
                <a:gd name="T26" fmla="*/ 9 w 62"/>
                <a:gd name="T27" fmla="*/ 121 h 157"/>
                <a:gd name="T28" fmla="*/ 34 w 62"/>
                <a:gd name="T29" fmla="*/ 86 h 157"/>
                <a:gd name="T30" fmla="*/ 34 w 62"/>
                <a:gd name="T31" fmla="*/ 86 h 157"/>
                <a:gd name="T32" fmla="*/ 29 w 62"/>
                <a:gd name="T33" fmla="*/ 71 h 157"/>
                <a:gd name="T34" fmla="*/ 38 w 62"/>
                <a:gd name="T35" fmla="*/ 70 h 157"/>
                <a:gd name="T36" fmla="*/ 29 w 62"/>
                <a:gd name="T37" fmla="*/ 71 h 157"/>
                <a:gd name="T38" fmla="*/ 29 w 62"/>
                <a:gd name="T39" fmla="*/ 71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2" h="157">
                  <a:moveTo>
                    <a:pt x="9" y="121"/>
                  </a:moveTo>
                  <a:cubicBezTo>
                    <a:pt x="9" y="129"/>
                    <a:pt x="12" y="137"/>
                    <a:pt x="16" y="145"/>
                  </a:cubicBezTo>
                  <a:cubicBezTo>
                    <a:pt x="22" y="142"/>
                    <a:pt x="21" y="142"/>
                    <a:pt x="13" y="145"/>
                  </a:cubicBezTo>
                  <a:cubicBezTo>
                    <a:pt x="16" y="157"/>
                    <a:pt x="43" y="152"/>
                    <a:pt x="51" y="150"/>
                  </a:cubicBezTo>
                  <a:cubicBezTo>
                    <a:pt x="19" y="153"/>
                    <a:pt x="48" y="116"/>
                    <a:pt x="29" y="113"/>
                  </a:cubicBezTo>
                  <a:cubicBezTo>
                    <a:pt x="35" y="110"/>
                    <a:pt x="44" y="83"/>
                    <a:pt x="34" y="86"/>
                  </a:cubicBezTo>
                  <a:cubicBezTo>
                    <a:pt x="62" y="78"/>
                    <a:pt x="32" y="80"/>
                    <a:pt x="27" y="79"/>
                  </a:cubicBezTo>
                  <a:cubicBezTo>
                    <a:pt x="49" y="75"/>
                    <a:pt x="51" y="71"/>
                    <a:pt x="33" y="67"/>
                  </a:cubicBezTo>
                  <a:cubicBezTo>
                    <a:pt x="55" y="67"/>
                    <a:pt x="34" y="45"/>
                    <a:pt x="34" y="45"/>
                  </a:cubicBezTo>
                  <a:cubicBezTo>
                    <a:pt x="34" y="37"/>
                    <a:pt x="35" y="33"/>
                    <a:pt x="35" y="37"/>
                  </a:cubicBezTo>
                  <a:cubicBezTo>
                    <a:pt x="36" y="19"/>
                    <a:pt x="41" y="17"/>
                    <a:pt x="26" y="10"/>
                  </a:cubicBezTo>
                  <a:cubicBezTo>
                    <a:pt x="54" y="8"/>
                    <a:pt x="19" y="8"/>
                    <a:pt x="36" y="0"/>
                  </a:cubicBezTo>
                  <a:cubicBezTo>
                    <a:pt x="18" y="0"/>
                    <a:pt x="0" y="112"/>
                    <a:pt x="9" y="121"/>
                  </a:cubicBezTo>
                  <a:cubicBezTo>
                    <a:pt x="11" y="122"/>
                    <a:pt x="9" y="122"/>
                    <a:pt x="9" y="121"/>
                  </a:cubicBezTo>
                  <a:close/>
                  <a:moveTo>
                    <a:pt x="34" y="86"/>
                  </a:moveTo>
                  <a:cubicBezTo>
                    <a:pt x="38" y="87"/>
                    <a:pt x="35" y="86"/>
                    <a:pt x="34" y="86"/>
                  </a:cubicBezTo>
                  <a:close/>
                  <a:moveTo>
                    <a:pt x="29" y="71"/>
                  </a:moveTo>
                  <a:cubicBezTo>
                    <a:pt x="32" y="72"/>
                    <a:pt x="35" y="71"/>
                    <a:pt x="38" y="70"/>
                  </a:cubicBezTo>
                  <a:cubicBezTo>
                    <a:pt x="34" y="68"/>
                    <a:pt x="31" y="69"/>
                    <a:pt x="29" y="71"/>
                  </a:cubicBezTo>
                  <a:cubicBezTo>
                    <a:pt x="32" y="72"/>
                    <a:pt x="31" y="71"/>
                    <a:pt x="29" y="71"/>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Freeform 802">
              <a:extLst>
                <a:ext uri="{FF2B5EF4-FFF2-40B4-BE49-F238E27FC236}">
                  <a16:creationId xmlns:a16="http://schemas.microsoft.com/office/drawing/2014/main" id="{8A363806-6598-47E7-8011-CE21E30E1C13}"/>
                </a:ext>
              </a:extLst>
            </p:cNvPr>
            <p:cNvSpPr>
              <a:spLocks/>
            </p:cNvSpPr>
            <p:nvPr userDrawn="1"/>
          </p:nvSpPr>
          <p:spPr bwMode="auto">
            <a:xfrm>
              <a:off x="1589" y="2850"/>
              <a:ext cx="8" cy="3"/>
            </a:xfrm>
            <a:custGeom>
              <a:avLst/>
              <a:gdLst>
                <a:gd name="T0" fmla="*/ 5 w 6"/>
                <a:gd name="T1" fmla="*/ 2 h 2"/>
                <a:gd name="T2" fmla="*/ 2 w 6"/>
                <a:gd name="T3" fmla="*/ 0 h 2"/>
                <a:gd name="T4" fmla="*/ 5 w 6"/>
                <a:gd name="T5" fmla="*/ 2 h 2"/>
              </a:gdLst>
              <a:ahLst/>
              <a:cxnLst>
                <a:cxn ang="0">
                  <a:pos x="T0" y="T1"/>
                </a:cxn>
                <a:cxn ang="0">
                  <a:pos x="T2" y="T3"/>
                </a:cxn>
                <a:cxn ang="0">
                  <a:pos x="T4" y="T5"/>
                </a:cxn>
              </a:cxnLst>
              <a:rect l="0" t="0" r="r" b="b"/>
              <a:pathLst>
                <a:path w="6" h="2">
                  <a:moveTo>
                    <a:pt x="5" y="2"/>
                  </a:moveTo>
                  <a:cubicBezTo>
                    <a:pt x="1" y="2"/>
                    <a:pt x="3" y="1"/>
                    <a:pt x="2" y="0"/>
                  </a:cubicBezTo>
                  <a:cubicBezTo>
                    <a:pt x="6" y="1"/>
                    <a:pt x="0" y="1"/>
                    <a:pt x="5" y="2"/>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Freeform 803">
              <a:extLst>
                <a:ext uri="{FF2B5EF4-FFF2-40B4-BE49-F238E27FC236}">
                  <a16:creationId xmlns:a16="http://schemas.microsoft.com/office/drawing/2014/main" id="{233B2F2B-9CD7-4B29-95A3-E9214CCFEB80}"/>
                </a:ext>
              </a:extLst>
            </p:cNvPr>
            <p:cNvSpPr>
              <a:spLocks/>
            </p:cNvSpPr>
            <p:nvPr userDrawn="1"/>
          </p:nvSpPr>
          <p:spPr bwMode="auto">
            <a:xfrm>
              <a:off x="2168" y="2637"/>
              <a:ext cx="0" cy="5"/>
            </a:xfrm>
            <a:custGeom>
              <a:avLst/>
              <a:gdLst>
                <a:gd name="T0" fmla="*/ 0 h 3"/>
                <a:gd name="T1" fmla="*/ 3 h 3"/>
                <a:gd name="T2" fmla="*/ 0 h 3"/>
              </a:gdLst>
              <a:ahLst/>
              <a:cxnLst>
                <a:cxn ang="0">
                  <a:pos x="0" y="T0"/>
                </a:cxn>
                <a:cxn ang="0">
                  <a:pos x="0" y="T1"/>
                </a:cxn>
                <a:cxn ang="0">
                  <a:pos x="0" y="T2"/>
                </a:cxn>
              </a:cxnLst>
              <a:rect l="0" t="0" r="r" b="b"/>
              <a:pathLst>
                <a:path h="3">
                  <a:moveTo>
                    <a:pt x="0" y="0"/>
                  </a:moveTo>
                  <a:cubicBezTo>
                    <a:pt x="0" y="1"/>
                    <a:pt x="0" y="2"/>
                    <a:pt x="0" y="3"/>
                  </a:cubicBezTo>
                  <a:cubicBezTo>
                    <a:pt x="0" y="2"/>
                    <a:pt x="0" y="1"/>
                    <a:pt x="0"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Freeform 804">
              <a:extLst>
                <a:ext uri="{FF2B5EF4-FFF2-40B4-BE49-F238E27FC236}">
                  <a16:creationId xmlns:a16="http://schemas.microsoft.com/office/drawing/2014/main" id="{0F952141-17F6-47BF-BD72-9164ABB910BC}"/>
                </a:ext>
              </a:extLst>
            </p:cNvPr>
            <p:cNvSpPr>
              <a:spLocks/>
            </p:cNvSpPr>
            <p:nvPr userDrawn="1"/>
          </p:nvSpPr>
          <p:spPr bwMode="auto">
            <a:xfrm>
              <a:off x="2178" y="2609"/>
              <a:ext cx="0" cy="3"/>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2"/>
                    <a:pt x="0" y="2"/>
                    <a:pt x="0" y="2"/>
                  </a:cubicBezTo>
                  <a:cubicBezTo>
                    <a:pt x="0" y="1"/>
                    <a:pt x="0" y="0"/>
                    <a:pt x="0"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Freeform 805">
              <a:extLst>
                <a:ext uri="{FF2B5EF4-FFF2-40B4-BE49-F238E27FC236}">
                  <a16:creationId xmlns:a16="http://schemas.microsoft.com/office/drawing/2014/main" id="{95FAD4EB-1765-44D9-BF4A-AE95FDC243D1}"/>
                </a:ext>
              </a:extLst>
            </p:cNvPr>
            <p:cNvSpPr>
              <a:spLocks/>
            </p:cNvSpPr>
            <p:nvPr userDrawn="1"/>
          </p:nvSpPr>
          <p:spPr bwMode="auto">
            <a:xfrm>
              <a:off x="2168" y="264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 name="Freeform 806">
              <a:extLst>
                <a:ext uri="{FF2B5EF4-FFF2-40B4-BE49-F238E27FC236}">
                  <a16:creationId xmlns:a16="http://schemas.microsoft.com/office/drawing/2014/main" id="{64C0FACD-9AAB-4C05-8088-7CC11873259E}"/>
                </a:ext>
              </a:extLst>
            </p:cNvPr>
            <p:cNvSpPr>
              <a:spLocks/>
            </p:cNvSpPr>
            <p:nvPr userDrawn="1"/>
          </p:nvSpPr>
          <p:spPr bwMode="auto">
            <a:xfrm>
              <a:off x="2168" y="3113"/>
              <a:ext cx="0" cy="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0"/>
                    <a:pt x="0" y="0"/>
                    <a:pt x="0"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Freeform 807">
              <a:extLst>
                <a:ext uri="{FF2B5EF4-FFF2-40B4-BE49-F238E27FC236}">
                  <a16:creationId xmlns:a16="http://schemas.microsoft.com/office/drawing/2014/main" id="{75F7D874-7793-4A58-A08E-B020DAB8B265}"/>
                </a:ext>
              </a:extLst>
            </p:cNvPr>
            <p:cNvSpPr>
              <a:spLocks noEditPoints="1"/>
            </p:cNvSpPr>
            <p:nvPr userDrawn="1"/>
          </p:nvSpPr>
          <p:spPr bwMode="auto">
            <a:xfrm>
              <a:off x="2119" y="2268"/>
              <a:ext cx="88" cy="848"/>
            </a:xfrm>
            <a:custGeom>
              <a:avLst/>
              <a:gdLst>
                <a:gd name="T0" fmla="*/ 28 w 61"/>
                <a:gd name="T1" fmla="*/ 275 h 590"/>
                <a:gd name="T2" fmla="*/ 28 w 61"/>
                <a:gd name="T3" fmla="*/ 275 h 590"/>
                <a:gd name="T4" fmla="*/ 28 w 61"/>
                <a:gd name="T5" fmla="*/ 276 h 590"/>
                <a:gd name="T6" fmla="*/ 28 w 61"/>
                <a:gd name="T7" fmla="*/ 276 h 590"/>
                <a:gd name="T8" fmla="*/ 28 w 61"/>
                <a:gd name="T9" fmla="*/ 276 h 590"/>
                <a:gd name="T10" fmla="*/ 37 w 61"/>
                <a:gd name="T11" fmla="*/ 268 h 590"/>
                <a:gd name="T12" fmla="*/ 28 w 61"/>
                <a:gd name="T13" fmla="*/ 275 h 590"/>
                <a:gd name="T14" fmla="*/ 34 w 61"/>
                <a:gd name="T15" fmla="*/ 29 h 590"/>
                <a:gd name="T16" fmla="*/ 30 w 61"/>
                <a:gd name="T17" fmla="*/ 9 h 590"/>
                <a:gd name="T18" fmla="*/ 34 w 61"/>
                <a:gd name="T19" fmla="*/ 1 h 590"/>
                <a:gd name="T20" fmla="*/ 30 w 61"/>
                <a:gd name="T21" fmla="*/ 10 h 590"/>
                <a:gd name="T22" fmla="*/ 25 w 61"/>
                <a:gd name="T23" fmla="*/ 36 h 590"/>
                <a:gd name="T24" fmla="*/ 25 w 61"/>
                <a:gd name="T25" fmla="*/ 37 h 590"/>
                <a:gd name="T26" fmla="*/ 34 w 61"/>
                <a:gd name="T27" fmla="*/ 29 h 590"/>
                <a:gd name="T28" fmla="*/ 40 w 61"/>
                <a:gd name="T29" fmla="*/ 575 h 590"/>
                <a:gd name="T30" fmla="*/ 27 w 61"/>
                <a:gd name="T31" fmla="*/ 437 h 590"/>
                <a:gd name="T32" fmla="*/ 33 w 61"/>
                <a:gd name="T33" fmla="*/ 331 h 590"/>
                <a:gd name="T34" fmla="*/ 33 w 61"/>
                <a:gd name="T35" fmla="*/ 331 h 590"/>
                <a:gd name="T36" fmla="*/ 33 w 61"/>
                <a:gd name="T37" fmla="*/ 331 h 590"/>
                <a:gd name="T38" fmla="*/ 25 w 61"/>
                <a:gd name="T39" fmla="*/ 303 h 590"/>
                <a:gd name="T40" fmla="*/ 34 w 61"/>
                <a:gd name="T41" fmla="*/ 260 h 590"/>
                <a:gd name="T42" fmla="*/ 31 w 61"/>
                <a:gd name="T43" fmla="*/ 257 h 590"/>
                <a:gd name="T44" fmla="*/ 33 w 61"/>
                <a:gd name="T45" fmla="*/ 174 h 590"/>
                <a:gd name="T46" fmla="*/ 34 w 61"/>
                <a:gd name="T47" fmla="*/ 141 h 590"/>
                <a:gd name="T48" fmla="*/ 25 w 61"/>
                <a:gd name="T49" fmla="*/ 37 h 590"/>
                <a:gd name="T50" fmla="*/ 7 w 61"/>
                <a:gd name="T51" fmla="*/ 466 h 590"/>
                <a:gd name="T52" fmla="*/ 7 w 61"/>
                <a:gd name="T53" fmla="*/ 466 h 590"/>
                <a:gd name="T54" fmla="*/ 14 w 61"/>
                <a:gd name="T55" fmla="*/ 555 h 590"/>
                <a:gd name="T56" fmla="*/ 12 w 61"/>
                <a:gd name="T57" fmla="*/ 558 h 590"/>
                <a:gd name="T58" fmla="*/ 12 w 61"/>
                <a:gd name="T59" fmla="*/ 564 h 590"/>
                <a:gd name="T60" fmla="*/ 12 w 61"/>
                <a:gd name="T61" fmla="*/ 564 h 590"/>
                <a:gd name="T62" fmla="*/ 13 w 61"/>
                <a:gd name="T63" fmla="*/ 570 h 590"/>
                <a:gd name="T64" fmla="*/ 34 w 61"/>
                <a:gd name="T65" fmla="*/ 588 h 590"/>
                <a:gd name="T66" fmla="*/ 34 w 61"/>
                <a:gd name="T67" fmla="*/ 588 h 590"/>
                <a:gd name="T68" fmla="*/ 47 w 61"/>
                <a:gd name="T69" fmla="*/ 580 h 590"/>
                <a:gd name="T70" fmla="*/ 47 w 61"/>
                <a:gd name="T71" fmla="*/ 580 h 590"/>
                <a:gd name="T72" fmla="*/ 49 w 61"/>
                <a:gd name="T73" fmla="*/ 578 h 590"/>
                <a:gd name="T74" fmla="*/ 40 w 61"/>
                <a:gd name="T75" fmla="*/ 575 h 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1" h="590">
                  <a:moveTo>
                    <a:pt x="28" y="275"/>
                  </a:moveTo>
                  <a:cubicBezTo>
                    <a:pt x="28" y="275"/>
                    <a:pt x="28" y="275"/>
                    <a:pt x="28" y="275"/>
                  </a:cubicBezTo>
                  <a:cubicBezTo>
                    <a:pt x="28" y="275"/>
                    <a:pt x="28" y="276"/>
                    <a:pt x="28" y="276"/>
                  </a:cubicBezTo>
                  <a:cubicBezTo>
                    <a:pt x="28" y="276"/>
                    <a:pt x="28" y="276"/>
                    <a:pt x="28" y="276"/>
                  </a:cubicBezTo>
                  <a:cubicBezTo>
                    <a:pt x="28" y="276"/>
                    <a:pt x="28" y="276"/>
                    <a:pt x="28" y="276"/>
                  </a:cubicBezTo>
                  <a:cubicBezTo>
                    <a:pt x="31" y="277"/>
                    <a:pt x="34" y="274"/>
                    <a:pt x="37" y="268"/>
                  </a:cubicBezTo>
                  <a:cubicBezTo>
                    <a:pt x="33" y="263"/>
                    <a:pt x="30" y="265"/>
                    <a:pt x="28" y="275"/>
                  </a:cubicBezTo>
                  <a:close/>
                  <a:moveTo>
                    <a:pt x="34" y="29"/>
                  </a:moveTo>
                  <a:cubicBezTo>
                    <a:pt x="32" y="25"/>
                    <a:pt x="28" y="20"/>
                    <a:pt x="30" y="9"/>
                  </a:cubicBezTo>
                  <a:cubicBezTo>
                    <a:pt x="31" y="7"/>
                    <a:pt x="32" y="4"/>
                    <a:pt x="34" y="1"/>
                  </a:cubicBezTo>
                  <a:cubicBezTo>
                    <a:pt x="33" y="0"/>
                    <a:pt x="31" y="4"/>
                    <a:pt x="30" y="10"/>
                  </a:cubicBezTo>
                  <a:cubicBezTo>
                    <a:pt x="28" y="16"/>
                    <a:pt x="26" y="25"/>
                    <a:pt x="25" y="36"/>
                  </a:cubicBezTo>
                  <a:cubicBezTo>
                    <a:pt x="25" y="36"/>
                    <a:pt x="25" y="36"/>
                    <a:pt x="25" y="37"/>
                  </a:cubicBezTo>
                  <a:cubicBezTo>
                    <a:pt x="38" y="34"/>
                    <a:pt x="37" y="33"/>
                    <a:pt x="34" y="29"/>
                  </a:cubicBezTo>
                  <a:close/>
                  <a:moveTo>
                    <a:pt x="40" y="575"/>
                  </a:moveTo>
                  <a:cubicBezTo>
                    <a:pt x="25" y="555"/>
                    <a:pt x="44" y="447"/>
                    <a:pt x="27" y="437"/>
                  </a:cubicBezTo>
                  <a:cubicBezTo>
                    <a:pt x="33" y="425"/>
                    <a:pt x="42" y="325"/>
                    <a:pt x="33" y="331"/>
                  </a:cubicBezTo>
                  <a:cubicBezTo>
                    <a:pt x="33" y="331"/>
                    <a:pt x="33" y="331"/>
                    <a:pt x="33" y="331"/>
                  </a:cubicBezTo>
                  <a:cubicBezTo>
                    <a:pt x="33" y="331"/>
                    <a:pt x="33" y="331"/>
                    <a:pt x="33" y="331"/>
                  </a:cubicBezTo>
                  <a:cubicBezTo>
                    <a:pt x="61" y="302"/>
                    <a:pt x="31" y="310"/>
                    <a:pt x="25" y="303"/>
                  </a:cubicBezTo>
                  <a:cubicBezTo>
                    <a:pt x="46" y="289"/>
                    <a:pt x="49" y="275"/>
                    <a:pt x="34" y="260"/>
                  </a:cubicBezTo>
                  <a:cubicBezTo>
                    <a:pt x="33" y="259"/>
                    <a:pt x="32" y="258"/>
                    <a:pt x="31" y="257"/>
                  </a:cubicBezTo>
                  <a:cubicBezTo>
                    <a:pt x="53" y="256"/>
                    <a:pt x="34" y="174"/>
                    <a:pt x="33" y="174"/>
                  </a:cubicBezTo>
                  <a:cubicBezTo>
                    <a:pt x="33" y="144"/>
                    <a:pt x="34" y="126"/>
                    <a:pt x="34" y="141"/>
                  </a:cubicBezTo>
                  <a:cubicBezTo>
                    <a:pt x="34" y="73"/>
                    <a:pt x="40" y="67"/>
                    <a:pt x="25" y="37"/>
                  </a:cubicBezTo>
                  <a:cubicBezTo>
                    <a:pt x="11" y="141"/>
                    <a:pt x="0" y="436"/>
                    <a:pt x="7" y="466"/>
                  </a:cubicBezTo>
                  <a:cubicBezTo>
                    <a:pt x="9" y="471"/>
                    <a:pt x="8" y="469"/>
                    <a:pt x="7" y="466"/>
                  </a:cubicBezTo>
                  <a:cubicBezTo>
                    <a:pt x="8" y="497"/>
                    <a:pt x="10" y="527"/>
                    <a:pt x="14" y="555"/>
                  </a:cubicBezTo>
                  <a:cubicBezTo>
                    <a:pt x="14" y="556"/>
                    <a:pt x="13" y="557"/>
                    <a:pt x="12" y="558"/>
                  </a:cubicBezTo>
                  <a:cubicBezTo>
                    <a:pt x="12" y="560"/>
                    <a:pt x="12" y="562"/>
                    <a:pt x="12" y="564"/>
                  </a:cubicBezTo>
                  <a:cubicBezTo>
                    <a:pt x="12" y="564"/>
                    <a:pt x="12" y="564"/>
                    <a:pt x="12" y="564"/>
                  </a:cubicBezTo>
                  <a:cubicBezTo>
                    <a:pt x="13" y="566"/>
                    <a:pt x="13" y="568"/>
                    <a:pt x="13" y="570"/>
                  </a:cubicBezTo>
                  <a:cubicBezTo>
                    <a:pt x="17" y="587"/>
                    <a:pt x="26" y="590"/>
                    <a:pt x="34" y="588"/>
                  </a:cubicBezTo>
                  <a:cubicBezTo>
                    <a:pt x="34" y="588"/>
                    <a:pt x="34" y="588"/>
                    <a:pt x="34" y="588"/>
                  </a:cubicBezTo>
                  <a:cubicBezTo>
                    <a:pt x="39" y="587"/>
                    <a:pt x="44" y="583"/>
                    <a:pt x="47" y="580"/>
                  </a:cubicBezTo>
                  <a:cubicBezTo>
                    <a:pt x="47" y="580"/>
                    <a:pt x="47" y="580"/>
                    <a:pt x="47" y="580"/>
                  </a:cubicBezTo>
                  <a:cubicBezTo>
                    <a:pt x="48" y="579"/>
                    <a:pt x="49" y="578"/>
                    <a:pt x="49" y="578"/>
                  </a:cubicBezTo>
                  <a:cubicBezTo>
                    <a:pt x="45" y="579"/>
                    <a:pt x="42" y="578"/>
                    <a:pt x="40" y="575"/>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Freeform 808">
              <a:extLst>
                <a:ext uri="{FF2B5EF4-FFF2-40B4-BE49-F238E27FC236}">
                  <a16:creationId xmlns:a16="http://schemas.microsoft.com/office/drawing/2014/main" id="{E4338D98-FECF-4873-9563-995AFFAF4AB4}"/>
                </a:ext>
              </a:extLst>
            </p:cNvPr>
            <p:cNvSpPr>
              <a:spLocks/>
            </p:cNvSpPr>
            <p:nvPr userDrawn="1"/>
          </p:nvSpPr>
          <p:spPr bwMode="auto">
            <a:xfrm>
              <a:off x="2164" y="2806"/>
              <a:ext cx="8" cy="13"/>
            </a:xfrm>
            <a:custGeom>
              <a:avLst/>
              <a:gdLst>
                <a:gd name="T0" fmla="*/ 4 w 6"/>
                <a:gd name="T1" fmla="*/ 9 h 9"/>
                <a:gd name="T2" fmla="*/ 1 w 6"/>
                <a:gd name="T3" fmla="*/ 0 h 9"/>
                <a:gd name="T4" fmla="*/ 4 w 6"/>
                <a:gd name="T5" fmla="*/ 9 h 9"/>
              </a:gdLst>
              <a:ahLst/>
              <a:cxnLst>
                <a:cxn ang="0">
                  <a:pos x="T0" y="T1"/>
                </a:cxn>
                <a:cxn ang="0">
                  <a:pos x="T2" y="T3"/>
                </a:cxn>
                <a:cxn ang="0">
                  <a:pos x="T4" y="T5"/>
                </a:cxn>
              </a:cxnLst>
              <a:rect l="0" t="0" r="r" b="b"/>
              <a:pathLst>
                <a:path w="6" h="9">
                  <a:moveTo>
                    <a:pt x="4" y="9"/>
                  </a:moveTo>
                  <a:cubicBezTo>
                    <a:pt x="1" y="9"/>
                    <a:pt x="2" y="2"/>
                    <a:pt x="1" y="0"/>
                  </a:cubicBezTo>
                  <a:cubicBezTo>
                    <a:pt x="6" y="2"/>
                    <a:pt x="0" y="5"/>
                    <a:pt x="4" y="9"/>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Freeform 809">
              <a:extLst>
                <a:ext uri="{FF2B5EF4-FFF2-40B4-BE49-F238E27FC236}">
                  <a16:creationId xmlns:a16="http://schemas.microsoft.com/office/drawing/2014/main" id="{9DA1D7D2-E607-4B68-8CB5-4B77E075217B}"/>
                </a:ext>
              </a:extLst>
            </p:cNvPr>
            <p:cNvSpPr>
              <a:spLocks/>
            </p:cNvSpPr>
            <p:nvPr userDrawn="1"/>
          </p:nvSpPr>
          <p:spPr bwMode="auto">
            <a:xfrm>
              <a:off x="2016" y="2692"/>
              <a:ext cx="1" cy="1"/>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0"/>
                    <a:pt x="1" y="1"/>
                    <a:pt x="1" y="1"/>
                  </a:cubicBezTo>
                  <a:cubicBezTo>
                    <a:pt x="0" y="1"/>
                    <a:pt x="1" y="0"/>
                    <a:pt x="1"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Freeform 810">
              <a:extLst>
                <a:ext uri="{FF2B5EF4-FFF2-40B4-BE49-F238E27FC236}">
                  <a16:creationId xmlns:a16="http://schemas.microsoft.com/office/drawing/2014/main" id="{C08466A3-DC63-4402-BCFA-EDC6853119AE}"/>
                </a:ext>
              </a:extLst>
            </p:cNvPr>
            <p:cNvSpPr>
              <a:spLocks/>
            </p:cNvSpPr>
            <p:nvPr userDrawn="1"/>
          </p:nvSpPr>
          <p:spPr bwMode="auto">
            <a:xfrm>
              <a:off x="2027" y="2668"/>
              <a:ext cx="0" cy="2"/>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2"/>
                    <a:pt x="0" y="2"/>
                    <a:pt x="0" y="2"/>
                  </a:cubicBezTo>
                  <a:cubicBezTo>
                    <a:pt x="0" y="1"/>
                    <a:pt x="0" y="1"/>
                    <a:pt x="0"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Freeform 811">
              <a:extLst>
                <a:ext uri="{FF2B5EF4-FFF2-40B4-BE49-F238E27FC236}">
                  <a16:creationId xmlns:a16="http://schemas.microsoft.com/office/drawing/2014/main" id="{630DF187-366C-473B-8CF4-6945B0364B66}"/>
                </a:ext>
              </a:extLst>
            </p:cNvPr>
            <p:cNvSpPr>
              <a:spLocks/>
            </p:cNvSpPr>
            <p:nvPr userDrawn="1"/>
          </p:nvSpPr>
          <p:spPr bwMode="auto">
            <a:xfrm>
              <a:off x="2016" y="2693"/>
              <a:ext cx="1" cy="2"/>
            </a:xfrm>
            <a:custGeom>
              <a:avLst/>
              <a:gdLst>
                <a:gd name="T0" fmla="*/ 1 w 1"/>
                <a:gd name="T1" fmla="*/ 1 h 1"/>
                <a:gd name="T2" fmla="*/ 1 w 1"/>
                <a:gd name="T3" fmla="*/ 1 h 1"/>
                <a:gd name="T4" fmla="*/ 1 w 1"/>
                <a:gd name="T5" fmla="*/ 1 h 1"/>
              </a:gdLst>
              <a:ahLst/>
              <a:cxnLst>
                <a:cxn ang="0">
                  <a:pos x="T0" y="T1"/>
                </a:cxn>
                <a:cxn ang="0">
                  <a:pos x="T2" y="T3"/>
                </a:cxn>
                <a:cxn ang="0">
                  <a:pos x="T4" y="T5"/>
                </a:cxn>
              </a:cxnLst>
              <a:rect l="0" t="0" r="r" b="b"/>
              <a:pathLst>
                <a:path w="1" h="1">
                  <a:moveTo>
                    <a:pt x="1" y="1"/>
                  </a:moveTo>
                  <a:cubicBezTo>
                    <a:pt x="1" y="1"/>
                    <a:pt x="0" y="0"/>
                    <a:pt x="1" y="1"/>
                  </a:cubicBezTo>
                  <a:cubicBezTo>
                    <a:pt x="1" y="1"/>
                    <a:pt x="1" y="1"/>
                    <a:pt x="1" y="1"/>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Freeform 812">
              <a:extLst>
                <a:ext uri="{FF2B5EF4-FFF2-40B4-BE49-F238E27FC236}">
                  <a16:creationId xmlns:a16="http://schemas.microsoft.com/office/drawing/2014/main" id="{F2248DC3-5690-4640-8854-FF20CAE676B2}"/>
                </a:ext>
              </a:extLst>
            </p:cNvPr>
            <p:cNvSpPr>
              <a:spLocks/>
            </p:cNvSpPr>
            <p:nvPr userDrawn="1"/>
          </p:nvSpPr>
          <p:spPr bwMode="auto">
            <a:xfrm>
              <a:off x="2016" y="306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Freeform 813">
              <a:extLst>
                <a:ext uri="{FF2B5EF4-FFF2-40B4-BE49-F238E27FC236}">
                  <a16:creationId xmlns:a16="http://schemas.microsoft.com/office/drawing/2014/main" id="{D5730EFA-AF38-402A-AAE0-D5E9D14C5FD6}"/>
                </a:ext>
              </a:extLst>
            </p:cNvPr>
            <p:cNvSpPr>
              <a:spLocks noEditPoints="1"/>
            </p:cNvSpPr>
            <p:nvPr userDrawn="1"/>
          </p:nvSpPr>
          <p:spPr bwMode="auto">
            <a:xfrm>
              <a:off x="1965" y="2399"/>
              <a:ext cx="91" cy="686"/>
            </a:xfrm>
            <a:custGeom>
              <a:avLst/>
              <a:gdLst>
                <a:gd name="T0" fmla="*/ 9 w 63"/>
                <a:gd name="T1" fmla="*/ 368 h 477"/>
                <a:gd name="T2" fmla="*/ 16 w 63"/>
                <a:gd name="T3" fmla="*/ 440 h 477"/>
                <a:gd name="T4" fmla="*/ 14 w 63"/>
                <a:gd name="T5" fmla="*/ 441 h 477"/>
                <a:gd name="T6" fmla="*/ 51 w 63"/>
                <a:gd name="T7" fmla="*/ 456 h 477"/>
                <a:gd name="T8" fmla="*/ 29 w 63"/>
                <a:gd name="T9" fmla="*/ 346 h 477"/>
                <a:gd name="T10" fmla="*/ 35 w 63"/>
                <a:gd name="T11" fmla="*/ 262 h 477"/>
                <a:gd name="T12" fmla="*/ 27 w 63"/>
                <a:gd name="T13" fmla="*/ 240 h 477"/>
                <a:gd name="T14" fmla="*/ 33 w 63"/>
                <a:gd name="T15" fmla="*/ 204 h 477"/>
                <a:gd name="T16" fmla="*/ 35 w 63"/>
                <a:gd name="T17" fmla="*/ 138 h 477"/>
                <a:gd name="T18" fmla="*/ 36 w 63"/>
                <a:gd name="T19" fmla="*/ 112 h 477"/>
                <a:gd name="T20" fmla="*/ 27 w 63"/>
                <a:gd name="T21" fmla="*/ 30 h 477"/>
                <a:gd name="T22" fmla="*/ 36 w 63"/>
                <a:gd name="T23" fmla="*/ 1 h 477"/>
                <a:gd name="T24" fmla="*/ 9 w 63"/>
                <a:gd name="T25" fmla="*/ 368 h 477"/>
                <a:gd name="T26" fmla="*/ 9 w 63"/>
                <a:gd name="T27" fmla="*/ 368 h 477"/>
                <a:gd name="T28" fmla="*/ 34 w 63"/>
                <a:gd name="T29" fmla="*/ 261 h 477"/>
                <a:gd name="T30" fmla="*/ 34 w 63"/>
                <a:gd name="T31" fmla="*/ 261 h 477"/>
                <a:gd name="T32" fmla="*/ 29 w 63"/>
                <a:gd name="T33" fmla="*/ 218 h 477"/>
                <a:gd name="T34" fmla="*/ 38 w 63"/>
                <a:gd name="T35" fmla="*/ 212 h 477"/>
                <a:gd name="T36" fmla="*/ 29 w 63"/>
                <a:gd name="T37" fmla="*/ 218 h 477"/>
                <a:gd name="T38" fmla="*/ 29 w 63"/>
                <a:gd name="T39" fmla="*/ 218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3" h="477">
                  <a:moveTo>
                    <a:pt x="9" y="368"/>
                  </a:moveTo>
                  <a:cubicBezTo>
                    <a:pt x="10" y="394"/>
                    <a:pt x="12" y="418"/>
                    <a:pt x="16" y="440"/>
                  </a:cubicBezTo>
                  <a:cubicBezTo>
                    <a:pt x="22" y="432"/>
                    <a:pt x="21" y="433"/>
                    <a:pt x="14" y="441"/>
                  </a:cubicBezTo>
                  <a:cubicBezTo>
                    <a:pt x="16" y="477"/>
                    <a:pt x="44" y="464"/>
                    <a:pt x="51" y="456"/>
                  </a:cubicBezTo>
                  <a:cubicBezTo>
                    <a:pt x="20" y="465"/>
                    <a:pt x="49" y="354"/>
                    <a:pt x="29" y="346"/>
                  </a:cubicBezTo>
                  <a:cubicBezTo>
                    <a:pt x="35" y="336"/>
                    <a:pt x="44" y="254"/>
                    <a:pt x="35" y="262"/>
                  </a:cubicBezTo>
                  <a:cubicBezTo>
                    <a:pt x="63" y="239"/>
                    <a:pt x="32" y="245"/>
                    <a:pt x="27" y="240"/>
                  </a:cubicBezTo>
                  <a:cubicBezTo>
                    <a:pt x="49" y="228"/>
                    <a:pt x="51" y="216"/>
                    <a:pt x="33" y="204"/>
                  </a:cubicBezTo>
                  <a:cubicBezTo>
                    <a:pt x="55" y="203"/>
                    <a:pt x="35" y="136"/>
                    <a:pt x="35" y="138"/>
                  </a:cubicBezTo>
                  <a:cubicBezTo>
                    <a:pt x="35" y="114"/>
                    <a:pt x="36" y="99"/>
                    <a:pt x="36" y="112"/>
                  </a:cubicBezTo>
                  <a:cubicBezTo>
                    <a:pt x="36" y="58"/>
                    <a:pt x="41" y="53"/>
                    <a:pt x="27" y="30"/>
                  </a:cubicBezTo>
                  <a:cubicBezTo>
                    <a:pt x="54" y="25"/>
                    <a:pt x="19" y="25"/>
                    <a:pt x="36" y="1"/>
                  </a:cubicBezTo>
                  <a:cubicBezTo>
                    <a:pt x="18" y="0"/>
                    <a:pt x="0" y="340"/>
                    <a:pt x="9" y="368"/>
                  </a:cubicBezTo>
                  <a:cubicBezTo>
                    <a:pt x="11" y="372"/>
                    <a:pt x="10" y="370"/>
                    <a:pt x="9" y="368"/>
                  </a:cubicBezTo>
                  <a:close/>
                  <a:moveTo>
                    <a:pt x="34" y="261"/>
                  </a:moveTo>
                  <a:cubicBezTo>
                    <a:pt x="39" y="266"/>
                    <a:pt x="35" y="262"/>
                    <a:pt x="34" y="261"/>
                  </a:cubicBezTo>
                  <a:close/>
                  <a:moveTo>
                    <a:pt x="29" y="218"/>
                  </a:moveTo>
                  <a:cubicBezTo>
                    <a:pt x="33" y="219"/>
                    <a:pt x="36" y="217"/>
                    <a:pt x="38" y="212"/>
                  </a:cubicBezTo>
                  <a:cubicBezTo>
                    <a:pt x="34" y="208"/>
                    <a:pt x="31" y="210"/>
                    <a:pt x="29" y="218"/>
                  </a:cubicBezTo>
                  <a:cubicBezTo>
                    <a:pt x="33" y="219"/>
                    <a:pt x="31" y="216"/>
                    <a:pt x="29" y="218"/>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Freeform 814">
              <a:extLst>
                <a:ext uri="{FF2B5EF4-FFF2-40B4-BE49-F238E27FC236}">
                  <a16:creationId xmlns:a16="http://schemas.microsoft.com/office/drawing/2014/main" id="{E48A2B27-C3DD-4E70-985D-45954C114E46}"/>
                </a:ext>
              </a:extLst>
            </p:cNvPr>
            <p:cNvSpPr>
              <a:spLocks/>
            </p:cNvSpPr>
            <p:nvPr userDrawn="1"/>
          </p:nvSpPr>
          <p:spPr bwMode="auto">
            <a:xfrm>
              <a:off x="2011" y="2823"/>
              <a:ext cx="10" cy="10"/>
            </a:xfrm>
            <a:custGeom>
              <a:avLst/>
              <a:gdLst>
                <a:gd name="T0" fmla="*/ 5 w 7"/>
                <a:gd name="T1" fmla="*/ 7 h 7"/>
                <a:gd name="T2" fmla="*/ 2 w 7"/>
                <a:gd name="T3" fmla="*/ 0 h 7"/>
                <a:gd name="T4" fmla="*/ 5 w 7"/>
                <a:gd name="T5" fmla="*/ 7 h 7"/>
              </a:gdLst>
              <a:ahLst/>
              <a:cxnLst>
                <a:cxn ang="0">
                  <a:pos x="T0" y="T1"/>
                </a:cxn>
                <a:cxn ang="0">
                  <a:pos x="T2" y="T3"/>
                </a:cxn>
                <a:cxn ang="0">
                  <a:pos x="T4" y="T5"/>
                </a:cxn>
              </a:cxnLst>
              <a:rect l="0" t="0" r="r" b="b"/>
              <a:pathLst>
                <a:path w="7" h="7">
                  <a:moveTo>
                    <a:pt x="5" y="7"/>
                  </a:moveTo>
                  <a:cubicBezTo>
                    <a:pt x="1" y="7"/>
                    <a:pt x="3" y="2"/>
                    <a:pt x="2" y="0"/>
                  </a:cubicBezTo>
                  <a:cubicBezTo>
                    <a:pt x="7" y="2"/>
                    <a:pt x="0" y="5"/>
                    <a:pt x="5" y="7"/>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44483246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JWT: Secure tokens for JS clients</a:t>
            </a:r>
          </a:p>
        </p:txBody>
      </p:sp>
      <p:sp>
        <p:nvSpPr>
          <p:cNvPr id="3" name="Content Placeholder 2"/>
          <p:cNvSpPr>
            <a:spLocks noGrp="1"/>
          </p:cNvSpPr>
          <p:nvPr>
            <p:ph idx="1"/>
          </p:nvPr>
        </p:nvSpPr>
        <p:spPr>
          <a:xfrm>
            <a:off x="838200" y="1928553"/>
            <a:ext cx="11215255" cy="4505498"/>
          </a:xfrm>
        </p:spPr>
        <p:txBody>
          <a:bodyPr>
            <a:noAutofit/>
          </a:bodyPr>
          <a:lstStyle/>
          <a:p>
            <a:endParaRPr lang="en-US" sz="4000" dirty="0"/>
          </a:p>
          <a:p>
            <a:endParaRPr lang="en-US" sz="4000" dirty="0"/>
          </a:p>
          <a:p>
            <a:endParaRPr lang="en-US" sz="4000" dirty="0"/>
          </a:p>
          <a:p>
            <a:endParaRPr lang="en-US" sz="4000" dirty="0"/>
          </a:p>
          <a:p>
            <a:endParaRPr lang="en-US" sz="4000" dirty="0"/>
          </a:p>
          <a:p>
            <a:endParaRPr lang="en-US" sz="4000" dirty="0"/>
          </a:p>
          <a:p>
            <a:pPr lvl="1"/>
            <a:endParaRPr lang="en-US" sz="3600" dirty="0"/>
          </a:p>
          <a:p>
            <a:endParaRPr lang="en-US" sz="4000" dirty="0"/>
          </a:p>
        </p:txBody>
      </p:sp>
      <p:pic>
        <p:nvPicPr>
          <p:cNvPr id="4" name="Picture 3"/>
          <p:cNvPicPr>
            <a:picLocks noChangeAspect="1"/>
          </p:cNvPicPr>
          <p:nvPr/>
        </p:nvPicPr>
        <p:blipFill>
          <a:blip r:embed="rId3"/>
          <a:stretch>
            <a:fillRect/>
          </a:stretch>
        </p:blipFill>
        <p:spPr>
          <a:xfrm>
            <a:off x="638871" y="1382565"/>
            <a:ext cx="10556953" cy="5475435"/>
          </a:xfrm>
          <a:prstGeom prst="rect">
            <a:avLst/>
          </a:prstGeom>
        </p:spPr>
      </p:pic>
      <p:pic>
        <p:nvPicPr>
          <p:cNvPr id="6" name="Picture 5"/>
          <p:cNvPicPr>
            <a:picLocks noChangeAspect="1"/>
          </p:cNvPicPr>
          <p:nvPr/>
        </p:nvPicPr>
        <p:blipFill>
          <a:blip r:embed="rId4"/>
          <a:stretch>
            <a:fillRect/>
          </a:stretch>
        </p:blipFill>
        <p:spPr>
          <a:xfrm>
            <a:off x="3549224" y="2708128"/>
            <a:ext cx="6152337" cy="4149872"/>
          </a:xfrm>
          <a:prstGeom prst="rect">
            <a:avLst/>
          </a:prstGeom>
        </p:spPr>
      </p:pic>
      <p:pic>
        <p:nvPicPr>
          <p:cNvPr id="7" name="Picture 6"/>
          <p:cNvPicPr>
            <a:picLocks noChangeAspect="1"/>
          </p:cNvPicPr>
          <p:nvPr/>
        </p:nvPicPr>
        <p:blipFill>
          <a:blip r:embed="rId4"/>
          <a:stretch>
            <a:fillRect/>
          </a:stretch>
        </p:blipFill>
        <p:spPr>
          <a:xfrm>
            <a:off x="9425336" y="4120282"/>
            <a:ext cx="1969817" cy="2737718"/>
          </a:xfrm>
          <a:prstGeom prst="rect">
            <a:avLst/>
          </a:prstGeom>
        </p:spPr>
      </p:pic>
      <p:pic>
        <p:nvPicPr>
          <p:cNvPr id="8" name="Picture 7"/>
          <p:cNvPicPr>
            <a:picLocks noChangeAspect="1"/>
          </p:cNvPicPr>
          <p:nvPr/>
        </p:nvPicPr>
        <p:blipFill>
          <a:blip r:embed="rId4"/>
          <a:stretch>
            <a:fillRect/>
          </a:stretch>
        </p:blipFill>
        <p:spPr>
          <a:xfrm>
            <a:off x="1497399" y="5270501"/>
            <a:ext cx="2606250" cy="1587500"/>
          </a:xfrm>
          <a:prstGeom prst="rect">
            <a:avLst/>
          </a:prstGeom>
        </p:spPr>
      </p:pic>
    </p:spTree>
    <p:extLst>
      <p:ext uri="{BB962C8B-B14F-4D97-AF65-F5344CB8AC3E}">
        <p14:creationId xmlns:p14="http://schemas.microsoft.com/office/powerpoint/2010/main" val="188404939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idebar BG">
            <a:extLst>
              <a:ext uri="{FF2B5EF4-FFF2-40B4-BE49-F238E27FC236}">
                <a16:creationId xmlns:a16="http://schemas.microsoft.com/office/drawing/2014/main" id="{5ADED9B9-E281-4C70-A7D3-FAC31FC4D471}"/>
              </a:ext>
            </a:extLst>
          </p:cNvPr>
          <p:cNvSpPr/>
          <p:nvPr/>
        </p:nvSpPr>
        <p:spPr>
          <a:xfrm>
            <a:off x="-16328" y="0"/>
            <a:ext cx="3538728" cy="6858000"/>
          </a:xfrm>
          <a:prstGeom prst="rect">
            <a:avLst/>
          </a:prstGeom>
          <a:solidFill>
            <a:schemeClr val="tx2">
              <a:lumMod val="75000"/>
            </a:schemeClr>
          </a:solidFill>
          <a:ln>
            <a:solidFill>
              <a:srgbClr val="0139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idebar">
            <a:extLst>
              <a:ext uri="{FF2B5EF4-FFF2-40B4-BE49-F238E27FC236}">
                <a16:creationId xmlns:a16="http://schemas.microsoft.com/office/drawing/2014/main" id="{87D4718A-87BF-494F-A7D7-223574DC883F}"/>
              </a:ext>
            </a:extLst>
          </p:cNvPr>
          <p:cNvSpPr txBox="1"/>
          <p:nvPr/>
        </p:nvSpPr>
        <p:spPr>
          <a:xfrm>
            <a:off x="-16328" y="335845"/>
            <a:ext cx="3538728" cy="6186309"/>
          </a:xfrm>
          <a:prstGeom prst="rect">
            <a:avLst/>
          </a:prstGeom>
          <a:noFill/>
        </p:spPr>
        <p:txBody>
          <a:bodyPr wrap="square" rtlCol="0">
            <a:spAutoFit/>
          </a:bodyPr>
          <a:lstStyle/>
          <a:p>
            <a:r>
              <a:rPr lang="en-US" sz="3600" dirty="0">
                <a:solidFill>
                  <a:srgbClr val="747272"/>
                </a:solidFill>
                <a:latin typeface="Corbel" panose="020B0503020204020204" pitchFamily="34" charset="0"/>
              </a:rPr>
              <a:t>Client Certificates</a:t>
            </a:r>
          </a:p>
          <a:p>
            <a:r>
              <a:rPr lang="en-US" sz="3600" dirty="0">
                <a:solidFill>
                  <a:srgbClr val="747272"/>
                </a:solidFill>
                <a:latin typeface="Corbel" panose="020B0503020204020204" pitchFamily="34" charset="0"/>
              </a:rPr>
              <a:t>Basic Auth</a:t>
            </a:r>
          </a:p>
          <a:p>
            <a:r>
              <a:rPr lang="en-US" sz="3600" dirty="0">
                <a:solidFill>
                  <a:srgbClr val="747272"/>
                </a:solidFill>
                <a:latin typeface="Corbel" panose="020B0503020204020204" pitchFamily="34" charset="0"/>
              </a:rPr>
              <a:t>Digest Auth</a:t>
            </a:r>
          </a:p>
          <a:p>
            <a:r>
              <a:rPr lang="en-US" sz="3600" dirty="0">
                <a:solidFill>
                  <a:srgbClr val="747272"/>
                </a:solidFill>
                <a:latin typeface="Corbel" panose="020B0503020204020204" pitchFamily="34" charset="0"/>
              </a:rPr>
              <a:t>API Keys</a:t>
            </a:r>
          </a:p>
          <a:p>
            <a:r>
              <a:rPr lang="en-US" sz="3600" u="sng" dirty="0">
                <a:solidFill>
                  <a:schemeClr val="bg1"/>
                </a:solidFill>
                <a:latin typeface="Corbel" panose="020B0503020204020204" pitchFamily="34" charset="0"/>
              </a:rPr>
              <a:t>JWT</a:t>
            </a:r>
          </a:p>
          <a:p>
            <a:r>
              <a:rPr lang="en-US" sz="3600" dirty="0">
                <a:solidFill>
                  <a:srgbClr val="747272"/>
                </a:solidFill>
                <a:latin typeface="Corbel" panose="020B0503020204020204" pitchFamily="34" charset="0"/>
              </a:rPr>
              <a:t>OAuth 1.0</a:t>
            </a:r>
          </a:p>
          <a:p>
            <a:r>
              <a:rPr lang="en-US" sz="3600" dirty="0">
                <a:solidFill>
                  <a:srgbClr val="747272"/>
                </a:solidFill>
                <a:latin typeface="Corbel" panose="020B0503020204020204" pitchFamily="34" charset="0"/>
              </a:rPr>
              <a:t>OAuth 2.0</a:t>
            </a:r>
          </a:p>
          <a:p>
            <a:r>
              <a:rPr lang="en-US" sz="3600" dirty="0">
                <a:solidFill>
                  <a:srgbClr val="747272"/>
                </a:solidFill>
                <a:latin typeface="Corbel" panose="020B0503020204020204" pitchFamily="34" charset="0"/>
              </a:rPr>
              <a:t>OpenID Connect</a:t>
            </a:r>
          </a:p>
          <a:p>
            <a:r>
              <a:rPr lang="en-US" sz="3600" dirty="0">
                <a:solidFill>
                  <a:srgbClr val="747272"/>
                </a:solidFill>
                <a:latin typeface="Corbel" panose="020B0503020204020204" pitchFamily="34" charset="0"/>
              </a:rPr>
              <a:t>AWS Cognito</a:t>
            </a:r>
          </a:p>
          <a:p>
            <a:r>
              <a:rPr lang="en-US" sz="3600" dirty="0">
                <a:solidFill>
                  <a:srgbClr val="747272"/>
                </a:solidFill>
                <a:latin typeface="Corbel" panose="020B0503020204020204" pitchFamily="34" charset="0"/>
              </a:rPr>
              <a:t>SAML</a:t>
            </a:r>
          </a:p>
          <a:p>
            <a:r>
              <a:rPr lang="en-US" sz="3600" dirty="0">
                <a:solidFill>
                  <a:srgbClr val="747272"/>
                </a:solidFill>
                <a:latin typeface="Corbel" panose="020B0503020204020204" pitchFamily="34" charset="0"/>
              </a:rPr>
              <a:t>WS-Security</a:t>
            </a:r>
          </a:p>
        </p:txBody>
      </p:sp>
      <p:pic>
        <p:nvPicPr>
          <p:cNvPr id="114" name="Picture 113">
            <a:extLst>
              <a:ext uri="{FF2B5EF4-FFF2-40B4-BE49-F238E27FC236}">
                <a16:creationId xmlns:a16="http://schemas.microsoft.com/office/drawing/2014/main" id="{3A586299-9F59-4073-BA12-40ED90FBE4CB}"/>
              </a:ext>
            </a:extLst>
          </p:cNvPr>
          <p:cNvPicPr>
            <a:picLocks noChangeAspect="1"/>
          </p:cNvPicPr>
          <p:nvPr/>
        </p:nvPicPr>
        <p:blipFill>
          <a:blip r:embed="rId3"/>
          <a:stretch>
            <a:fillRect/>
          </a:stretch>
        </p:blipFill>
        <p:spPr>
          <a:xfrm>
            <a:off x="3704095" y="1382566"/>
            <a:ext cx="7491729" cy="3885636"/>
          </a:xfrm>
          <a:prstGeom prst="rect">
            <a:avLst/>
          </a:prstGeom>
        </p:spPr>
      </p:pic>
      <p:pic>
        <p:nvPicPr>
          <p:cNvPr id="115" name="Picture 114">
            <a:extLst>
              <a:ext uri="{FF2B5EF4-FFF2-40B4-BE49-F238E27FC236}">
                <a16:creationId xmlns:a16="http://schemas.microsoft.com/office/drawing/2014/main" id="{D515FA22-AA7F-4134-90A2-E4AD702C047B}"/>
              </a:ext>
            </a:extLst>
          </p:cNvPr>
          <p:cNvPicPr>
            <a:picLocks noChangeAspect="1"/>
          </p:cNvPicPr>
          <p:nvPr/>
        </p:nvPicPr>
        <p:blipFill>
          <a:blip r:embed="rId4"/>
          <a:stretch>
            <a:fillRect/>
          </a:stretch>
        </p:blipFill>
        <p:spPr>
          <a:xfrm>
            <a:off x="5672380" y="2309247"/>
            <a:ext cx="4556501" cy="3343833"/>
          </a:xfrm>
          <a:prstGeom prst="rect">
            <a:avLst/>
          </a:prstGeom>
        </p:spPr>
      </p:pic>
      <p:pic>
        <p:nvPicPr>
          <p:cNvPr id="116" name="Picture 115">
            <a:extLst>
              <a:ext uri="{FF2B5EF4-FFF2-40B4-BE49-F238E27FC236}">
                <a16:creationId xmlns:a16="http://schemas.microsoft.com/office/drawing/2014/main" id="{E82B6C6F-73C8-4433-998A-AAB3920B648A}"/>
              </a:ext>
            </a:extLst>
          </p:cNvPr>
          <p:cNvPicPr>
            <a:picLocks noChangeAspect="1"/>
          </p:cNvPicPr>
          <p:nvPr/>
        </p:nvPicPr>
        <p:blipFill>
          <a:blip r:embed="rId4"/>
          <a:stretch>
            <a:fillRect/>
          </a:stretch>
        </p:blipFill>
        <p:spPr>
          <a:xfrm>
            <a:off x="10013414" y="3329916"/>
            <a:ext cx="1397878" cy="1942818"/>
          </a:xfrm>
          <a:prstGeom prst="rect">
            <a:avLst/>
          </a:prstGeom>
        </p:spPr>
      </p:pic>
      <p:pic>
        <p:nvPicPr>
          <p:cNvPr id="117" name="Picture 116">
            <a:extLst>
              <a:ext uri="{FF2B5EF4-FFF2-40B4-BE49-F238E27FC236}">
                <a16:creationId xmlns:a16="http://schemas.microsoft.com/office/drawing/2014/main" id="{041F3715-6B55-4E16-B926-216C1DAA8C7E}"/>
              </a:ext>
            </a:extLst>
          </p:cNvPr>
          <p:cNvPicPr>
            <a:picLocks noChangeAspect="1"/>
          </p:cNvPicPr>
          <p:nvPr/>
        </p:nvPicPr>
        <p:blipFill>
          <a:blip r:embed="rId4"/>
          <a:stretch>
            <a:fillRect/>
          </a:stretch>
        </p:blipFill>
        <p:spPr>
          <a:xfrm>
            <a:off x="4246478" y="4120282"/>
            <a:ext cx="1849522" cy="1126567"/>
          </a:xfrm>
          <a:prstGeom prst="rect">
            <a:avLst/>
          </a:prstGeom>
        </p:spPr>
      </p:pic>
    </p:spTree>
    <p:extLst>
      <p:ext uri="{BB962C8B-B14F-4D97-AF65-F5344CB8AC3E}">
        <p14:creationId xmlns:p14="http://schemas.microsoft.com/office/powerpoint/2010/main" val="119947465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JWT: Secure tokens for JS clients</a:t>
            </a:r>
          </a:p>
        </p:txBody>
      </p:sp>
      <p:sp>
        <p:nvSpPr>
          <p:cNvPr id="3" name="Content Placeholder 2"/>
          <p:cNvSpPr>
            <a:spLocks noGrp="1"/>
          </p:cNvSpPr>
          <p:nvPr>
            <p:ph idx="1"/>
          </p:nvPr>
        </p:nvSpPr>
        <p:spPr>
          <a:xfrm>
            <a:off x="838200" y="1928553"/>
            <a:ext cx="11215255" cy="4505498"/>
          </a:xfrm>
        </p:spPr>
        <p:txBody>
          <a:bodyPr>
            <a:noAutofit/>
          </a:bodyPr>
          <a:lstStyle/>
          <a:p>
            <a:endParaRPr lang="en-US" sz="4000" dirty="0"/>
          </a:p>
          <a:p>
            <a:endParaRPr lang="en-US" sz="4000" dirty="0"/>
          </a:p>
          <a:p>
            <a:endParaRPr lang="en-US" sz="4000" dirty="0"/>
          </a:p>
          <a:p>
            <a:endParaRPr lang="en-US" sz="4000" dirty="0"/>
          </a:p>
          <a:p>
            <a:endParaRPr lang="en-US" sz="4000" dirty="0"/>
          </a:p>
          <a:p>
            <a:endParaRPr lang="en-US" sz="4000" dirty="0"/>
          </a:p>
          <a:p>
            <a:pPr lvl="1"/>
            <a:endParaRPr lang="en-US" sz="3600" dirty="0"/>
          </a:p>
          <a:p>
            <a:endParaRPr lang="en-US" sz="4000" dirty="0"/>
          </a:p>
        </p:txBody>
      </p:sp>
      <p:pic>
        <p:nvPicPr>
          <p:cNvPr id="4" name="Picture 3"/>
          <p:cNvPicPr>
            <a:picLocks noChangeAspect="1"/>
          </p:cNvPicPr>
          <p:nvPr/>
        </p:nvPicPr>
        <p:blipFill>
          <a:blip r:embed="rId3"/>
          <a:stretch>
            <a:fillRect/>
          </a:stretch>
        </p:blipFill>
        <p:spPr>
          <a:xfrm>
            <a:off x="638871" y="1382565"/>
            <a:ext cx="10556953" cy="5475435"/>
          </a:xfrm>
          <a:prstGeom prst="rect">
            <a:avLst/>
          </a:prstGeom>
        </p:spPr>
      </p:pic>
      <p:pic>
        <p:nvPicPr>
          <p:cNvPr id="6" name="Picture 5"/>
          <p:cNvPicPr>
            <a:picLocks noChangeAspect="1"/>
          </p:cNvPicPr>
          <p:nvPr/>
        </p:nvPicPr>
        <p:blipFill>
          <a:blip r:embed="rId4"/>
          <a:stretch>
            <a:fillRect/>
          </a:stretch>
        </p:blipFill>
        <p:spPr>
          <a:xfrm>
            <a:off x="3549224" y="3215148"/>
            <a:ext cx="6152337" cy="3642852"/>
          </a:xfrm>
          <a:prstGeom prst="rect">
            <a:avLst/>
          </a:prstGeom>
        </p:spPr>
      </p:pic>
      <p:pic>
        <p:nvPicPr>
          <p:cNvPr id="7" name="Picture 6"/>
          <p:cNvPicPr>
            <a:picLocks noChangeAspect="1"/>
          </p:cNvPicPr>
          <p:nvPr/>
        </p:nvPicPr>
        <p:blipFill>
          <a:blip r:embed="rId4"/>
          <a:stretch>
            <a:fillRect/>
          </a:stretch>
        </p:blipFill>
        <p:spPr>
          <a:xfrm>
            <a:off x="9425336" y="4120282"/>
            <a:ext cx="1969817" cy="2737718"/>
          </a:xfrm>
          <a:prstGeom prst="rect">
            <a:avLst/>
          </a:prstGeom>
        </p:spPr>
      </p:pic>
      <p:pic>
        <p:nvPicPr>
          <p:cNvPr id="8" name="Picture 7"/>
          <p:cNvPicPr>
            <a:picLocks noChangeAspect="1"/>
          </p:cNvPicPr>
          <p:nvPr/>
        </p:nvPicPr>
        <p:blipFill>
          <a:blip r:embed="rId4"/>
          <a:stretch>
            <a:fillRect/>
          </a:stretch>
        </p:blipFill>
        <p:spPr>
          <a:xfrm>
            <a:off x="1497399" y="5270501"/>
            <a:ext cx="2606250" cy="1587500"/>
          </a:xfrm>
          <a:prstGeom prst="rect">
            <a:avLst/>
          </a:prstGeom>
        </p:spPr>
      </p:pic>
    </p:spTree>
    <p:extLst>
      <p:ext uri="{BB962C8B-B14F-4D97-AF65-F5344CB8AC3E}">
        <p14:creationId xmlns:p14="http://schemas.microsoft.com/office/powerpoint/2010/main" val="351936153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idebar BG">
            <a:extLst>
              <a:ext uri="{FF2B5EF4-FFF2-40B4-BE49-F238E27FC236}">
                <a16:creationId xmlns:a16="http://schemas.microsoft.com/office/drawing/2014/main" id="{5ADED9B9-E281-4C70-A7D3-FAC31FC4D471}"/>
              </a:ext>
            </a:extLst>
          </p:cNvPr>
          <p:cNvSpPr/>
          <p:nvPr/>
        </p:nvSpPr>
        <p:spPr>
          <a:xfrm>
            <a:off x="-16328" y="0"/>
            <a:ext cx="3538728" cy="6858000"/>
          </a:xfrm>
          <a:prstGeom prst="rect">
            <a:avLst/>
          </a:prstGeom>
          <a:solidFill>
            <a:schemeClr val="tx2">
              <a:lumMod val="75000"/>
            </a:schemeClr>
          </a:solidFill>
          <a:ln>
            <a:solidFill>
              <a:srgbClr val="0139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idebar">
            <a:extLst>
              <a:ext uri="{FF2B5EF4-FFF2-40B4-BE49-F238E27FC236}">
                <a16:creationId xmlns:a16="http://schemas.microsoft.com/office/drawing/2014/main" id="{87D4718A-87BF-494F-A7D7-223574DC883F}"/>
              </a:ext>
            </a:extLst>
          </p:cNvPr>
          <p:cNvSpPr txBox="1"/>
          <p:nvPr/>
        </p:nvSpPr>
        <p:spPr>
          <a:xfrm>
            <a:off x="-16328" y="335845"/>
            <a:ext cx="3538728" cy="6186309"/>
          </a:xfrm>
          <a:prstGeom prst="rect">
            <a:avLst/>
          </a:prstGeom>
          <a:noFill/>
        </p:spPr>
        <p:txBody>
          <a:bodyPr wrap="square" rtlCol="0">
            <a:spAutoFit/>
          </a:bodyPr>
          <a:lstStyle/>
          <a:p>
            <a:r>
              <a:rPr lang="en-US" sz="3600" dirty="0">
                <a:solidFill>
                  <a:srgbClr val="747272"/>
                </a:solidFill>
                <a:latin typeface="Corbel" panose="020B0503020204020204" pitchFamily="34" charset="0"/>
              </a:rPr>
              <a:t>Client Certificates</a:t>
            </a:r>
          </a:p>
          <a:p>
            <a:r>
              <a:rPr lang="en-US" sz="3600" dirty="0">
                <a:solidFill>
                  <a:srgbClr val="747272"/>
                </a:solidFill>
                <a:latin typeface="Corbel" panose="020B0503020204020204" pitchFamily="34" charset="0"/>
              </a:rPr>
              <a:t>Basic Auth</a:t>
            </a:r>
          </a:p>
          <a:p>
            <a:r>
              <a:rPr lang="en-US" sz="3600" dirty="0">
                <a:solidFill>
                  <a:srgbClr val="747272"/>
                </a:solidFill>
                <a:latin typeface="Corbel" panose="020B0503020204020204" pitchFamily="34" charset="0"/>
              </a:rPr>
              <a:t>Digest Auth</a:t>
            </a:r>
          </a:p>
          <a:p>
            <a:r>
              <a:rPr lang="en-US" sz="3600" dirty="0">
                <a:solidFill>
                  <a:srgbClr val="747272"/>
                </a:solidFill>
                <a:latin typeface="Corbel" panose="020B0503020204020204" pitchFamily="34" charset="0"/>
              </a:rPr>
              <a:t>API Keys</a:t>
            </a:r>
          </a:p>
          <a:p>
            <a:r>
              <a:rPr lang="en-US" sz="3600" u="sng" dirty="0">
                <a:solidFill>
                  <a:schemeClr val="bg1"/>
                </a:solidFill>
                <a:latin typeface="Corbel" panose="020B0503020204020204" pitchFamily="34" charset="0"/>
              </a:rPr>
              <a:t>JWT</a:t>
            </a:r>
          </a:p>
          <a:p>
            <a:r>
              <a:rPr lang="en-US" sz="3600" dirty="0">
                <a:solidFill>
                  <a:srgbClr val="747272"/>
                </a:solidFill>
                <a:latin typeface="Corbel" panose="020B0503020204020204" pitchFamily="34" charset="0"/>
              </a:rPr>
              <a:t>OAuth 1.0</a:t>
            </a:r>
          </a:p>
          <a:p>
            <a:r>
              <a:rPr lang="en-US" sz="3600" dirty="0">
                <a:solidFill>
                  <a:srgbClr val="747272"/>
                </a:solidFill>
                <a:latin typeface="Corbel" panose="020B0503020204020204" pitchFamily="34" charset="0"/>
              </a:rPr>
              <a:t>OAuth 2.0</a:t>
            </a:r>
          </a:p>
          <a:p>
            <a:r>
              <a:rPr lang="en-US" sz="3600" dirty="0">
                <a:solidFill>
                  <a:srgbClr val="747272"/>
                </a:solidFill>
                <a:latin typeface="Corbel" panose="020B0503020204020204" pitchFamily="34" charset="0"/>
              </a:rPr>
              <a:t>OpenID Connect</a:t>
            </a:r>
          </a:p>
          <a:p>
            <a:r>
              <a:rPr lang="en-US" sz="3600" dirty="0">
                <a:solidFill>
                  <a:srgbClr val="747272"/>
                </a:solidFill>
                <a:latin typeface="Corbel" panose="020B0503020204020204" pitchFamily="34" charset="0"/>
              </a:rPr>
              <a:t>AWS Cognito</a:t>
            </a:r>
          </a:p>
          <a:p>
            <a:r>
              <a:rPr lang="en-US" sz="3600" dirty="0">
                <a:solidFill>
                  <a:srgbClr val="747272"/>
                </a:solidFill>
                <a:latin typeface="Corbel" panose="020B0503020204020204" pitchFamily="34" charset="0"/>
              </a:rPr>
              <a:t>SAML</a:t>
            </a:r>
          </a:p>
          <a:p>
            <a:r>
              <a:rPr lang="en-US" sz="3600" dirty="0">
                <a:solidFill>
                  <a:srgbClr val="747272"/>
                </a:solidFill>
                <a:latin typeface="Corbel" panose="020B0503020204020204" pitchFamily="34" charset="0"/>
              </a:rPr>
              <a:t>WS-Security</a:t>
            </a:r>
          </a:p>
        </p:txBody>
      </p:sp>
      <p:pic>
        <p:nvPicPr>
          <p:cNvPr id="114" name="Picture 113">
            <a:extLst>
              <a:ext uri="{FF2B5EF4-FFF2-40B4-BE49-F238E27FC236}">
                <a16:creationId xmlns:a16="http://schemas.microsoft.com/office/drawing/2014/main" id="{3A586299-9F59-4073-BA12-40ED90FBE4CB}"/>
              </a:ext>
            </a:extLst>
          </p:cNvPr>
          <p:cNvPicPr>
            <a:picLocks noChangeAspect="1"/>
          </p:cNvPicPr>
          <p:nvPr/>
        </p:nvPicPr>
        <p:blipFill>
          <a:blip r:embed="rId3"/>
          <a:stretch>
            <a:fillRect/>
          </a:stretch>
        </p:blipFill>
        <p:spPr>
          <a:xfrm>
            <a:off x="3704095" y="1382566"/>
            <a:ext cx="7491729" cy="3885636"/>
          </a:xfrm>
          <a:prstGeom prst="rect">
            <a:avLst/>
          </a:prstGeom>
        </p:spPr>
      </p:pic>
      <p:pic>
        <p:nvPicPr>
          <p:cNvPr id="115" name="Picture 114">
            <a:extLst>
              <a:ext uri="{FF2B5EF4-FFF2-40B4-BE49-F238E27FC236}">
                <a16:creationId xmlns:a16="http://schemas.microsoft.com/office/drawing/2014/main" id="{D515FA22-AA7F-4134-90A2-E4AD702C047B}"/>
              </a:ext>
            </a:extLst>
          </p:cNvPr>
          <p:cNvPicPr>
            <a:picLocks noChangeAspect="1"/>
          </p:cNvPicPr>
          <p:nvPr/>
        </p:nvPicPr>
        <p:blipFill>
          <a:blip r:embed="rId4"/>
          <a:stretch>
            <a:fillRect/>
          </a:stretch>
        </p:blipFill>
        <p:spPr>
          <a:xfrm>
            <a:off x="5672380" y="2722220"/>
            <a:ext cx="4556501" cy="2915362"/>
          </a:xfrm>
          <a:prstGeom prst="rect">
            <a:avLst/>
          </a:prstGeom>
        </p:spPr>
      </p:pic>
      <p:pic>
        <p:nvPicPr>
          <p:cNvPr id="116" name="Picture 115">
            <a:extLst>
              <a:ext uri="{FF2B5EF4-FFF2-40B4-BE49-F238E27FC236}">
                <a16:creationId xmlns:a16="http://schemas.microsoft.com/office/drawing/2014/main" id="{E82B6C6F-73C8-4433-998A-AAB3920B648A}"/>
              </a:ext>
            </a:extLst>
          </p:cNvPr>
          <p:cNvPicPr>
            <a:picLocks noChangeAspect="1"/>
          </p:cNvPicPr>
          <p:nvPr/>
        </p:nvPicPr>
        <p:blipFill>
          <a:blip r:embed="rId4"/>
          <a:stretch>
            <a:fillRect/>
          </a:stretch>
        </p:blipFill>
        <p:spPr>
          <a:xfrm>
            <a:off x="10013414" y="3329916"/>
            <a:ext cx="1397878" cy="1942818"/>
          </a:xfrm>
          <a:prstGeom prst="rect">
            <a:avLst/>
          </a:prstGeom>
        </p:spPr>
      </p:pic>
      <p:pic>
        <p:nvPicPr>
          <p:cNvPr id="117" name="Picture 116">
            <a:extLst>
              <a:ext uri="{FF2B5EF4-FFF2-40B4-BE49-F238E27FC236}">
                <a16:creationId xmlns:a16="http://schemas.microsoft.com/office/drawing/2014/main" id="{041F3715-6B55-4E16-B926-216C1DAA8C7E}"/>
              </a:ext>
            </a:extLst>
          </p:cNvPr>
          <p:cNvPicPr>
            <a:picLocks noChangeAspect="1"/>
          </p:cNvPicPr>
          <p:nvPr/>
        </p:nvPicPr>
        <p:blipFill>
          <a:blip r:embed="rId4"/>
          <a:stretch>
            <a:fillRect/>
          </a:stretch>
        </p:blipFill>
        <p:spPr>
          <a:xfrm>
            <a:off x="4246478" y="4120282"/>
            <a:ext cx="1849522" cy="1126567"/>
          </a:xfrm>
          <a:prstGeom prst="rect">
            <a:avLst/>
          </a:prstGeom>
        </p:spPr>
      </p:pic>
    </p:spTree>
    <p:extLst>
      <p:ext uri="{BB962C8B-B14F-4D97-AF65-F5344CB8AC3E}">
        <p14:creationId xmlns:p14="http://schemas.microsoft.com/office/powerpoint/2010/main" val="324122353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05934" y="2380192"/>
            <a:ext cx="10515600" cy="1325563"/>
          </a:xfrm>
        </p:spPr>
        <p:txBody>
          <a:bodyPr>
            <a:normAutofit/>
          </a:bodyPr>
          <a:lstStyle/>
          <a:p>
            <a:pPr algn="ctr"/>
            <a:r>
              <a:rPr lang="en-US" sz="4800" dirty="0"/>
              <a:t>This is “understand your options”</a:t>
            </a:r>
          </a:p>
        </p:txBody>
      </p:sp>
      <p:grpSp>
        <p:nvGrpSpPr>
          <p:cNvPr id="3" name="Group 2">
            <a:extLst>
              <a:ext uri="{FF2B5EF4-FFF2-40B4-BE49-F238E27FC236}">
                <a16:creationId xmlns:a16="http://schemas.microsoft.com/office/drawing/2014/main" id="{EA98D07D-01D6-496C-97F0-CCD5A25C8A4B}"/>
              </a:ext>
            </a:extLst>
          </p:cNvPr>
          <p:cNvGrpSpPr/>
          <p:nvPr/>
        </p:nvGrpSpPr>
        <p:grpSpPr>
          <a:xfrm>
            <a:off x="736141" y="4539361"/>
            <a:ext cx="1870484" cy="2318639"/>
            <a:chOff x="170623" y="1878937"/>
            <a:chExt cx="1557350" cy="1930480"/>
          </a:xfrm>
          <a:solidFill>
            <a:srgbClr val="0070C0"/>
          </a:solidFill>
        </p:grpSpPr>
        <p:grpSp>
          <p:nvGrpSpPr>
            <p:cNvPr id="4" name="Group 3">
              <a:extLst>
                <a:ext uri="{FF2B5EF4-FFF2-40B4-BE49-F238E27FC236}">
                  <a16:creationId xmlns:a16="http://schemas.microsoft.com/office/drawing/2014/main" id="{B6FEA0C4-612E-4C3C-B51C-CD149ACFE7A7}"/>
                </a:ext>
              </a:extLst>
            </p:cNvPr>
            <p:cNvGrpSpPr/>
            <p:nvPr/>
          </p:nvGrpSpPr>
          <p:grpSpPr>
            <a:xfrm>
              <a:off x="170623" y="1878937"/>
              <a:ext cx="1557350" cy="1930480"/>
              <a:chOff x="1401763" y="4727575"/>
              <a:chExt cx="1716088" cy="2127250"/>
            </a:xfrm>
            <a:grpFill/>
          </p:grpSpPr>
          <p:sp>
            <p:nvSpPr>
              <p:cNvPr id="6" name="Freeform 10">
                <a:extLst>
                  <a:ext uri="{FF2B5EF4-FFF2-40B4-BE49-F238E27FC236}">
                    <a16:creationId xmlns:a16="http://schemas.microsoft.com/office/drawing/2014/main" id="{4C34AB0F-035E-4D01-A893-39C6228A3DCA}"/>
                  </a:ext>
                </a:extLst>
              </p:cNvPr>
              <p:cNvSpPr>
                <a:spLocks noEditPoints="1"/>
              </p:cNvSpPr>
              <p:nvPr/>
            </p:nvSpPr>
            <p:spPr bwMode="auto">
              <a:xfrm>
                <a:off x="1401763" y="4727575"/>
                <a:ext cx="1716088" cy="2127250"/>
              </a:xfrm>
              <a:custGeom>
                <a:avLst/>
                <a:gdLst>
                  <a:gd name="T0" fmla="*/ 237 w 529"/>
                  <a:gd name="T1" fmla="*/ 656 h 656"/>
                  <a:gd name="T2" fmla="*/ 234 w 529"/>
                  <a:gd name="T3" fmla="*/ 653 h 656"/>
                  <a:gd name="T4" fmla="*/ 265 w 529"/>
                  <a:gd name="T5" fmla="*/ 432 h 656"/>
                  <a:gd name="T6" fmla="*/ 251 w 529"/>
                  <a:gd name="T7" fmla="*/ 410 h 656"/>
                  <a:gd name="T8" fmla="*/ 273 w 529"/>
                  <a:gd name="T9" fmla="*/ 386 h 656"/>
                  <a:gd name="T10" fmla="*/ 188 w 529"/>
                  <a:gd name="T11" fmla="*/ 341 h 656"/>
                  <a:gd name="T12" fmla="*/ 192 w 529"/>
                  <a:gd name="T13" fmla="*/ 300 h 656"/>
                  <a:gd name="T14" fmla="*/ 269 w 529"/>
                  <a:gd name="T15" fmla="*/ 329 h 656"/>
                  <a:gd name="T16" fmla="*/ 339 w 529"/>
                  <a:gd name="T17" fmla="*/ 302 h 656"/>
                  <a:gd name="T18" fmla="*/ 344 w 529"/>
                  <a:gd name="T19" fmla="*/ 335 h 656"/>
                  <a:gd name="T20" fmla="*/ 275 w 529"/>
                  <a:gd name="T21" fmla="*/ 387 h 656"/>
                  <a:gd name="T22" fmla="*/ 296 w 529"/>
                  <a:gd name="T23" fmla="*/ 411 h 656"/>
                  <a:gd name="T24" fmla="*/ 283 w 529"/>
                  <a:gd name="T25" fmla="*/ 433 h 656"/>
                  <a:gd name="T26" fmla="*/ 308 w 529"/>
                  <a:gd name="T27" fmla="*/ 653 h 656"/>
                  <a:gd name="T28" fmla="*/ 306 w 529"/>
                  <a:gd name="T29" fmla="*/ 656 h 656"/>
                  <a:gd name="T30" fmla="*/ 526 w 529"/>
                  <a:gd name="T31" fmla="*/ 656 h 656"/>
                  <a:gd name="T32" fmla="*/ 526 w 529"/>
                  <a:gd name="T33" fmla="*/ 529 h 656"/>
                  <a:gd name="T34" fmla="*/ 515 w 529"/>
                  <a:gd name="T35" fmla="*/ 438 h 656"/>
                  <a:gd name="T36" fmla="*/ 425 w 529"/>
                  <a:gd name="T37" fmla="*/ 376 h 656"/>
                  <a:gd name="T38" fmla="*/ 355 w 529"/>
                  <a:gd name="T39" fmla="*/ 336 h 656"/>
                  <a:gd name="T40" fmla="*/ 350 w 529"/>
                  <a:gd name="T41" fmla="*/ 291 h 656"/>
                  <a:gd name="T42" fmla="*/ 349 w 529"/>
                  <a:gd name="T43" fmla="*/ 291 h 656"/>
                  <a:gd name="T44" fmla="*/ 382 w 529"/>
                  <a:gd name="T45" fmla="*/ 154 h 656"/>
                  <a:gd name="T46" fmla="*/ 361 w 529"/>
                  <a:gd name="T47" fmla="*/ 42 h 656"/>
                  <a:gd name="T48" fmla="*/ 148 w 529"/>
                  <a:gd name="T49" fmla="*/ 50 h 656"/>
                  <a:gd name="T50" fmla="*/ 135 w 529"/>
                  <a:gd name="T51" fmla="*/ 130 h 656"/>
                  <a:gd name="T52" fmla="*/ 141 w 529"/>
                  <a:gd name="T53" fmla="*/ 147 h 656"/>
                  <a:gd name="T54" fmla="*/ 141 w 529"/>
                  <a:gd name="T55" fmla="*/ 156 h 656"/>
                  <a:gd name="T56" fmla="*/ 180 w 529"/>
                  <a:gd name="T57" fmla="*/ 287 h 656"/>
                  <a:gd name="T58" fmla="*/ 176 w 529"/>
                  <a:gd name="T59" fmla="*/ 344 h 656"/>
                  <a:gd name="T60" fmla="*/ 75 w 529"/>
                  <a:gd name="T61" fmla="*/ 386 h 656"/>
                  <a:gd name="T62" fmla="*/ 2 w 529"/>
                  <a:gd name="T63" fmla="*/ 516 h 656"/>
                  <a:gd name="T64" fmla="*/ 2 w 529"/>
                  <a:gd name="T65" fmla="*/ 528 h 656"/>
                  <a:gd name="T66" fmla="*/ 2 w 529"/>
                  <a:gd name="T67" fmla="*/ 528 h 656"/>
                  <a:gd name="T68" fmla="*/ 2 w 529"/>
                  <a:gd name="T69" fmla="*/ 533 h 656"/>
                  <a:gd name="T70" fmla="*/ 2 w 529"/>
                  <a:gd name="T71" fmla="*/ 536 h 656"/>
                  <a:gd name="T72" fmla="*/ 2 w 529"/>
                  <a:gd name="T73" fmla="*/ 656 h 656"/>
                  <a:gd name="T74" fmla="*/ 237 w 529"/>
                  <a:gd name="T75" fmla="*/ 656 h 656"/>
                  <a:gd name="T76" fmla="*/ 152 w 529"/>
                  <a:gd name="T77" fmla="*/ 178 h 656"/>
                  <a:gd name="T78" fmla="*/ 168 w 529"/>
                  <a:gd name="T79" fmla="*/ 109 h 656"/>
                  <a:gd name="T80" fmla="*/ 258 w 529"/>
                  <a:gd name="T81" fmla="*/ 138 h 656"/>
                  <a:gd name="T82" fmla="*/ 358 w 529"/>
                  <a:gd name="T83" fmla="*/ 101 h 656"/>
                  <a:gd name="T84" fmla="*/ 371 w 529"/>
                  <a:gd name="T85" fmla="*/ 143 h 656"/>
                  <a:gd name="T86" fmla="*/ 336 w 529"/>
                  <a:gd name="T87" fmla="*/ 291 h 656"/>
                  <a:gd name="T88" fmla="*/ 269 w 529"/>
                  <a:gd name="T89" fmla="*/ 319 h 656"/>
                  <a:gd name="T90" fmla="*/ 195 w 529"/>
                  <a:gd name="T91" fmla="*/ 289 h 656"/>
                  <a:gd name="T92" fmla="*/ 152 w 529"/>
                  <a:gd name="T93" fmla="*/ 178 h 6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9" h="656">
                    <a:moveTo>
                      <a:pt x="237" y="656"/>
                    </a:moveTo>
                    <a:cubicBezTo>
                      <a:pt x="234" y="653"/>
                      <a:pt x="234" y="653"/>
                      <a:pt x="234" y="653"/>
                    </a:cubicBezTo>
                    <a:cubicBezTo>
                      <a:pt x="265" y="432"/>
                      <a:pt x="265" y="432"/>
                      <a:pt x="265" y="432"/>
                    </a:cubicBezTo>
                    <a:cubicBezTo>
                      <a:pt x="251" y="410"/>
                      <a:pt x="251" y="410"/>
                      <a:pt x="251" y="410"/>
                    </a:cubicBezTo>
                    <a:cubicBezTo>
                      <a:pt x="273" y="386"/>
                      <a:pt x="273" y="386"/>
                      <a:pt x="273" y="386"/>
                    </a:cubicBezTo>
                    <a:cubicBezTo>
                      <a:pt x="188" y="341"/>
                      <a:pt x="188" y="341"/>
                      <a:pt x="188" y="341"/>
                    </a:cubicBezTo>
                    <a:cubicBezTo>
                      <a:pt x="193" y="328"/>
                      <a:pt x="193" y="312"/>
                      <a:pt x="192" y="300"/>
                    </a:cubicBezTo>
                    <a:cubicBezTo>
                      <a:pt x="212" y="319"/>
                      <a:pt x="238" y="329"/>
                      <a:pt x="269" y="329"/>
                    </a:cubicBezTo>
                    <a:cubicBezTo>
                      <a:pt x="297" y="329"/>
                      <a:pt x="321" y="320"/>
                      <a:pt x="339" y="302"/>
                    </a:cubicBezTo>
                    <a:cubicBezTo>
                      <a:pt x="339" y="315"/>
                      <a:pt x="341" y="326"/>
                      <a:pt x="344" y="335"/>
                    </a:cubicBezTo>
                    <a:cubicBezTo>
                      <a:pt x="275" y="387"/>
                      <a:pt x="275" y="387"/>
                      <a:pt x="275" y="387"/>
                    </a:cubicBezTo>
                    <a:cubicBezTo>
                      <a:pt x="296" y="411"/>
                      <a:pt x="296" y="411"/>
                      <a:pt x="296" y="411"/>
                    </a:cubicBezTo>
                    <a:cubicBezTo>
                      <a:pt x="283" y="433"/>
                      <a:pt x="283" y="433"/>
                      <a:pt x="283" y="433"/>
                    </a:cubicBezTo>
                    <a:cubicBezTo>
                      <a:pt x="308" y="653"/>
                      <a:pt x="308" y="653"/>
                      <a:pt x="308" y="653"/>
                    </a:cubicBezTo>
                    <a:cubicBezTo>
                      <a:pt x="306" y="656"/>
                      <a:pt x="306" y="656"/>
                      <a:pt x="306" y="656"/>
                    </a:cubicBezTo>
                    <a:cubicBezTo>
                      <a:pt x="526" y="656"/>
                      <a:pt x="526" y="656"/>
                      <a:pt x="526" y="656"/>
                    </a:cubicBezTo>
                    <a:cubicBezTo>
                      <a:pt x="526" y="529"/>
                      <a:pt x="526" y="529"/>
                      <a:pt x="526" y="529"/>
                    </a:cubicBezTo>
                    <a:cubicBezTo>
                      <a:pt x="529" y="506"/>
                      <a:pt x="529" y="472"/>
                      <a:pt x="515" y="438"/>
                    </a:cubicBezTo>
                    <a:cubicBezTo>
                      <a:pt x="505" y="416"/>
                      <a:pt x="473" y="399"/>
                      <a:pt x="425" y="376"/>
                    </a:cubicBezTo>
                    <a:cubicBezTo>
                      <a:pt x="405" y="365"/>
                      <a:pt x="371" y="345"/>
                      <a:pt x="355" y="336"/>
                    </a:cubicBezTo>
                    <a:cubicBezTo>
                      <a:pt x="350" y="327"/>
                      <a:pt x="348" y="312"/>
                      <a:pt x="350" y="291"/>
                    </a:cubicBezTo>
                    <a:cubicBezTo>
                      <a:pt x="349" y="291"/>
                      <a:pt x="349" y="291"/>
                      <a:pt x="349" y="291"/>
                    </a:cubicBezTo>
                    <a:cubicBezTo>
                      <a:pt x="381" y="249"/>
                      <a:pt x="383" y="184"/>
                      <a:pt x="382" y="154"/>
                    </a:cubicBezTo>
                    <a:cubicBezTo>
                      <a:pt x="389" y="102"/>
                      <a:pt x="396" y="71"/>
                      <a:pt x="361" y="42"/>
                    </a:cubicBezTo>
                    <a:cubicBezTo>
                      <a:pt x="311" y="1"/>
                      <a:pt x="188" y="0"/>
                      <a:pt x="148" y="50"/>
                    </a:cubicBezTo>
                    <a:cubicBezTo>
                      <a:pt x="128" y="75"/>
                      <a:pt x="123" y="93"/>
                      <a:pt x="135" y="130"/>
                    </a:cubicBezTo>
                    <a:cubicBezTo>
                      <a:pt x="137" y="136"/>
                      <a:pt x="139" y="142"/>
                      <a:pt x="141" y="147"/>
                    </a:cubicBezTo>
                    <a:cubicBezTo>
                      <a:pt x="141" y="150"/>
                      <a:pt x="141" y="153"/>
                      <a:pt x="141" y="156"/>
                    </a:cubicBezTo>
                    <a:cubicBezTo>
                      <a:pt x="141" y="160"/>
                      <a:pt x="140" y="237"/>
                      <a:pt x="180" y="287"/>
                    </a:cubicBezTo>
                    <a:cubicBezTo>
                      <a:pt x="181" y="293"/>
                      <a:pt x="187" y="326"/>
                      <a:pt x="176" y="344"/>
                    </a:cubicBezTo>
                    <a:cubicBezTo>
                      <a:pt x="156" y="352"/>
                      <a:pt x="109" y="373"/>
                      <a:pt x="75" y="386"/>
                    </a:cubicBezTo>
                    <a:cubicBezTo>
                      <a:pt x="30" y="403"/>
                      <a:pt x="0" y="427"/>
                      <a:pt x="2" y="516"/>
                    </a:cubicBezTo>
                    <a:cubicBezTo>
                      <a:pt x="2" y="520"/>
                      <a:pt x="2" y="524"/>
                      <a:pt x="2" y="528"/>
                    </a:cubicBezTo>
                    <a:cubicBezTo>
                      <a:pt x="2" y="528"/>
                      <a:pt x="2" y="528"/>
                      <a:pt x="2" y="528"/>
                    </a:cubicBezTo>
                    <a:cubicBezTo>
                      <a:pt x="2" y="533"/>
                      <a:pt x="2" y="533"/>
                      <a:pt x="2" y="533"/>
                    </a:cubicBezTo>
                    <a:cubicBezTo>
                      <a:pt x="2" y="534"/>
                      <a:pt x="2" y="535"/>
                      <a:pt x="2" y="536"/>
                    </a:cubicBezTo>
                    <a:cubicBezTo>
                      <a:pt x="2" y="656"/>
                      <a:pt x="2" y="656"/>
                      <a:pt x="2" y="656"/>
                    </a:cubicBezTo>
                    <a:lnTo>
                      <a:pt x="237" y="656"/>
                    </a:lnTo>
                    <a:close/>
                    <a:moveTo>
                      <a:pt x="152" y="178"/>
                    </a:moveTo>
                    <a:cubicBezTo>
                      <a:pt x="156" y="147"/>
                      <a:pt x="167" y="117"/>
                      <a:pt x="168" y="109"/>
                    </a:cubicBezTo>
                    <a:cubicBezTo>
                      <a:pt x="173" y="116"/>
                      <a:pt x="202" y="138"/>
                      <a:pt x="258" y="138"/>
                    </a:cubicBezTo>
                    <a:cubicBezTo>
                      <a:pt x="323" y="138"/>
                      <a:pt x="358" y="101"/>
                      <a:pt x="358" y="101"/>
                    </a:cubicBezTo>
                    <a:cubicBezTo>
                      <a:pt x="358" y="101"/>
                      <a:pt x="365" y="119"/>
                      <a:pt x="371" y="143"/>
                    </a:cubicBezTo>
                    <a:cubicBezTo>
                      <a:pt x="372" y="160"/>
                      <a:pt x="376" y="246"/>
                      <a:pt x="336" y="291"/>
                    </a:cubicBezTo>
                    <a:cubicBezTo>
                      <a:pt x="319" y="309"/>
                      <a:pt x="296" y="319"/>
                      <a:pt x="269" y="319"/>
                    </a:cubicBezTo>
                    <a:cubicBezTo>
                      <a:pt x="239" y="319"/>
                      <a:pt x="214" y="309"/>
                      <a:pt x="195" y="289"/>
                    </a:cubicBezTo>
                    <a:cubicBezTo>
                      <a:pt x="164" y="257"/>
                      <a:pt x="155" y="207"/>
                      <a:pt x="152" y="178"/>
                    </a:cubicBezTo>
                    <a:close/>
                  </a:path>
                </a:pathLst>
              </a:custGeom>
              <a:grpFill/>
              <a:ln>
                <a:noFill/>
              </a:ln>
            </p:spPr>
            <p:txBody>
              <a:bodyPr vert="horz" wrap="square" lIns="68580" tIns="34290" rIns="68580" bIns="3429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sz="1800" dirty="0">
                  <a:solidFill>
                    <a:schemeClr val="bg1"/>
                  </a:solidFill>
                </a:endParaRPr>
              </a:p>
            </p:txBody>
          </p:sp>
          <p:sp>
            <p:nvSpPr>
              <p:cNvPr id="7" name="Freeform 11">
                <a:extLst>
                  <a:ext uri="{FF2B5EF4-FFF2-40B4-BE49-F238E27FC236}">
                    <a16:creationId xmlns:a16="http://schemas.microsoft.com/office/drawing/2014/main" id="{064E0A88-8FB5-412E-BFA3-675AE77BFF9F}"/>
                  </a:ext>
                </a:extLst>
              </p:cNvPr>
              <p:cNvSpPr>
                <a:spLocks/>
              </p:cNvSpPr>
              <p:nvPr/>
            </p:nvSpPr>
            <p:spPr bwMode="auto">
              <a:xfrm>
                <a:off x="2109788" y="5561013"/>
                <a:ext cx="311150" cy="93663"/>
              </a:xfrm>
              <a:custGeom>
                <a:avLst/>
                <a:gdLst>
                  <a:gd name="T0" fmla="*/ 48 w 96"/>
                  <a:gd name="T1" fmla="*/ 9 h 29"/>
                  <a:gd name="T2" fmla="*/ 17 w 96"/>
                  <a:gd name="T3" fmla="*/ 12 h 29"/>
                  <a:gd name="T4" fmla="*/ 0 w 96"/>
                  <a:gd name="T5" fmla="*/ 20 h 29"/>
                  <a:gd name="T6" fmla="*/ 49 w 96"/>
                  <a:gd name="T7" fmla="*/ 19 h 29"/>
                  <a:gd name="T8" fmla="*/ 96 w 96"/>
                  <a:gd name="T9" fmla="*/ 25 h 29"/>
                  <a:gd name="T10" fmla="*/ 76 w 96"/>
                  <a:gd name="T11" fmla="*/ 13 h 29"/>
                  <a:gd name="T12" fmla="*/ 48 w 96"/>
                  <a:gd name="T13" fmla="*/ 9 h 29"/>
                </a:gdLst>
                <a:ahLst/>
                <a:cxnLst>
                  <a:cxn ang="0">
                    <a:pos x="T0" y="T1"/>
                  </a:cxn>
                  <a:cxn ang="0">
                    <a:pos x="T2" y="T3"/>
                  </a:cxn>
                  <a:cxn ang="0">
                    <a:pos x="T4" y="T5"/>
                  </a:cxn>
                  <a:cxn ang="0">
                    <a:pos x="T6" y="T7"/>
                  </a:cxn>
                  <a:cxn ang="0">
                    <a:pos x="T8" y="T9"/>
                  </a:cxn>
                  <a:cxn ang="0">
                    <a:pos x="T10" y="T11"/>
                  </a:cxn>
                  <a:cxn ang="0">
                    <a:pos x="T12" y="T13"/>
                  </a:cxn>
                </a:cxnLst>
                <a:rect l="0" t="0" r="r" b="b"/>
                <a:pathLst>
                  <a:path w="96" h="29">
                    <a:moveTo>
                      <a:pt x="48" y="9"/>
                    </a:moveTo>
                    <a:cubicBezTo>
                      <a:pt x="48" y="9"/>
                      <a:pt x="31" y="0"/>
                      <a:pt x="17" y="12"/>
                    </a:cubicBezTo>
                    <a:cubicBezTo>
                      <a:pt x="8" y="20"/>
                      <a:pt x="0" y="20"/>
                      <a:pt x="0" y="20"/>
                    </a:cubicBezTo>
                    <a:cubicBezTo>
                      <a:pt x="0" y="20"/>
                      <a:pt x="34" y="29"/>
                      <a:pt x="49" y="19"/>
                    </a:cubicBezTo>
                    <a:cubicBezTo>
                      <a:pt x="62" y="27"/>
                      <a:pt x="96" y="25"/>
                      <a:pt x="96" y="25"/>
                    </a:cubicBezTo>
                    <a:cubicBezTo>
                      <a:pt x="96" y="25"/>
                      <a:pt x="83" y="17"/>
                      <a:pt x="76" y="13"/>
                    </a:cubicBezTo>
                    <a:cubicBezTo>
                      <a:pt x="70" y="9"/>
                      <a:pt x="60" y="3"/>
                      <a:pt x="48" y="9"/>
                    </a:cubicBezTo>
                    <a:close/>
                  </a:path>
                </a:pathLst>
              </a:custGeom>
              <a:grpFill/>
              <a:ln>
                <a:noFill/>
              </a:ln>
            </p:spPr>
            <p:txBody>
              <a:bodyPr vert="horz" wrap="square" lIns="68580" tIns="34290" rIns="68580" bIns="3429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sz="1800">
                  <a:solidFill>
                    <a:schemeClr val="bg1"/>
                  </a:solidFill>
                </a:endParaRPr>
              </a:p>
            </p:txBody>
          </p:sp>
          <p:sp>
            <p:nvSpPr>
              <p:cNvPr id="8" name="Freeform 12">
                <a:extLst>
                  <a:ext uri="{FF2B5EF4-FFF2-40B4-BE49-F238E27FC236}">
                    <a16:creationId xmlns:a16="http://schemas.microsoft.com/office/drawing/2014/main" id="{11AE1BA8-482E-47B0-A4FE-6BB4158D08E4}"/>
                  </a:ext>
                </a:extLst>
              </p:cNvPr>
              <p:cNvSpPr>
                <a:spLocks noEditPoints="1"/>
              </p:cNvSpPr>
              <p:nvPr/>
            </p:nvSpPr>
            <p:spPr bwMode="auto">
              <a:xfrm>
                <a:off x="1985963" y="5237163"/>
                <a:ext cx="534988" cy="219075"/>
              </a:xfrm>
              <a:custGeom>
                <a:avLst/>
                <a:gdLst>
                  <a:gd name="T0" fmla="*/ 71 w 165"/>
                  <a:gd name="T1" fmla="*/ 34 h 68"/>
                  <a:gd name="T2" fmla="*/ 71 w 165"/>
                  <a:gd name="T3" fmla="*/ 33 h 68"/>
                  <a:gd name="T4" fmla="*/ 82 w 165"/>
                  <a:gd name="T5" fmla="*/ 30 h 68"/>
                  <a:gd name="T6" fmla="*/ 93 w 165"/>
                  <a:gd name="T7" fmla="*/ 33 h 68"/>
                  <a:gd name="T8" fmla="*/ 93 w 165"/>
                  <a:gd name="T9" fmla="*/ 34 h 68"/>
                  <a:gd name="T10" fmla="*/ 128 w 165"/>
                  <a:gd name="T11" fmla="*/ 68 h 68"/>
                  <a:gd name="T12" fmla="*/ 162 w 165"/>
                  <a:gd name="T13" fmla="*/ 38 h 68"/>
                  <a:gd name="T14" fmla="*/ 165 w 165"/>
                  <a:gd name="T15" fmla="*/ 33 h 68"/>
                  <a:gd name="T16" fmla="*/ 165 w 165"/>
                  <a:gd name="T17" fmla="*/ 29 h 68"/>
                  <a:gd name="T18" fmla="*/ 161 w 165"/>
                  <a:gd name="T19" fmla="*/ 23 h 68"/>
                  <a:gd name="T20" fmla="*/ 128 w 165"/>
                  <a:gd name="T21" fmla="*/ 0 h 68"/>
                  <a:gd name="T22" fmla="*/ 95 w 165"/>
                  <a:gd name="T23" fmla="*/ 22 h 68"/>
                  <a:gd name="T24" fmla="*/ 71 w 165"/>
                  <a:gd name="T25" fmla="*/ 21 h 68"/>
                  <a:gd name="T26" fmla="*/ 69 w 165"/>
                  <a:gd name="T27" fmla="*/ 22 h 68"/>
                  <a:gd name="T28" fmla="*/ 36 w 165"/>
                  <a:gd name="T29" fmla="*/ 0 h 68"/>
                  <a:gd name="T30" fmla="*/ 3 w 165"/>
                  <a:gd name="T31" fmla="*/ 24 h 68"/>
                  <a:gd name="T32" fmla="*/ 0 w 165"/>
                  <a:gd name="T33" fmla="*/ 29 h 68"/>
                  <a:gd name="T34" fmla="*/ 0 w 165"/>
                  <a:gd name="T35" fmla="*/ 33 h 68"/>
                  <a:gd name="T36" fmla="*/ 2 w 165"/>
                  <a:gd name="T37" fmla="*/ 37 h 68"/>
                  <a:gd name="T38" fmla="*/ 36 w 165"/>
                  <a:gd name="T39" fmla="*/ 68 h 68"/>
                  <a:gd name="T40" fmla="*/ 71 w 165"/>
                  <a:gd name="T41" fmla="*/ 34 h 68"/>
                  <a:gd name="T42" fmla="*/ 128 w 165"/>
                  <a:gd name="T43" fmla="*/ 6 h 68"/>
                  <a:gd name="T44" fmla="*/ 156 w 165"/>
                  <a:gd name="T45" fmla="*/ 34 h 68"/>
                  <a:gd name="T46" fmla="*/ 128 w 165"/>
                  <a:gd name="T47" fmla="*/ 62 h 68"/>
                  <a:gd name="T48" fmla="*/ 99 w 165"/>
                  <a:gd name="T49" fmla="*/ 34 h 68"/>
                  <a:gd name="T50" fmla="*/ 128 w 165"/>
                  <a:gd name="T51" fmla="*/ 6 h 68"/>
                  <a:gd name="T52" fmla="*/ 9 w 165"/>
                  <a:gd name="T53" fmla="*/ 34 h 68"/>
                  <a:gd name="T54" fmla="*/ 36 w 165"/>
                  <a:gd name="T55" fmla="*/ 7 h 68"/>
                  <a:gd name="T56" fmla="*/ 63 w 165"/>
                  <a:gd name="T57" fmla="*/ 34 h 68"/>
                  <a:gd name="T58" fmla="*/ 36 w 165"/>
                  <a:gd name="T59" fmla="*/ 61 h 68"/>
                  <a:gd name="T60" fmla="*/ 9 w 165"/>
                  <a:gd name="T61" fmla="*/ 34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65" h="68">
                    <a:moveTo>
                      <a:pt x="71" y="34"/>
                    </a:moveTo>
                    <a:cubicBezTo>
                      <a:pt x="71" y="34"/>
                      <a:pt x="71" y="33"/>
                      <a:pt x="71" y="33"/>
                    </a:cubicBezTo>
                    <a:cubicBezTo>
                      <a:pt x="73" y="30"/>
                      <a:pt x="78" y="30"/>
                      <a:pt x="82" y="30"/>
                    </a:cubicBezTo>
                    <a:cubicBezTo>
                      <a:pt x="86" y="30"/>
                      <a:pt x="90" y="30"/>
                      <a:pt x="93" y="33"/>
                    </a:cubicBezTo>
                    <a:cubicBezTo>
                      <a:pt x="93" y="33"/>
                      <a:pt x="93" y="34"/>
                      <a:pt x="93" y="34"/>
                    </a:cubicBezTo>
                    <a:cubicBezTo>
                      <a:pt x="93" y="53"/>
                      <a:pt x="109" y="68"/>
                      <a:pt x="128" y="68"/>
                    </a:cubicBezTo>
                    <a:cubicBezTo>
                      <a:pt x="145" y="68"/>
                      <a:pt x="160" y="55"/>
                      <a:pt x="162" y="38"/>
                    </a:cubicBezTo>
                    <a:cubicBezTo>
                      <a:pt x="164" y="37"/>
                      <a:pt x="165" y="35"/>
                      <a:pt x="165" y="33"/>
                    </a:cubicBezTo>
                    <a:cubicBezTo>
                      <a:pt x="165" y="29"/>
                      <a:pt x="165" y="29"/>
                      <a:pt x="165" y="29"/>
                    </a:cubicBezTo>
                    <a:cubicBezTo>
                      <a:pt x="165" y="26"/>
                      <a:pt x="163" y="24"/>
                      <a:pt x="161" y="23"/>
                    </a:cubicBezTo>
                    <a:cubicBezTo>
                      <a:pt x="156" y="9"/>
                      <a:pt x="143" y="0"/>
                      <a:pt x="128" y="0"/>
                    </a:cubicBezTo>
                    <a:cubicBezTo>
                      <a:pt x="113" y="0"/>
                      <a:pt x="100" y="9"/>
                      <a:pt x="95" y="22"/>
                    </a:cubicBezTo>
                    <a:cubicBezTo>
                      <a:pt x="85" y="18"/>
                      <a:pt x="77" y="19"/>
                      <a:pt x="71" y="21"/>
                    </a:cubicBezTo>
                    <a:cubicBezTo>
                      <a:pt x="70" y="21"/>
                      <a:pt x="69" y="21"/>
                      <a:pt x="69" y="22"/>
                    </a:cubicBezTo>
                    <a:cubicBezTo>
                      <a:pt x="64" y="9"/>
                      <a:pt x="51" y="0"/>
                      <a:pt x="36" y="0"/>
                    </a:cubicBezTo>
                    <a:cubicBezTo>
                      <a:pt x="21" y="0"/>
                      <a:pt x="8" y="10"/>
                      <a:pt x="3" y="24"/>
                    </a:cubicBezTo>
                    <a:cubicBezTo>
                      <a:pt x="1" y="25"/>
                      <a:pt x="0" y="27"/>
                      <a:pt x="0" y="29"/>
                    </a:cubicBezTo>
                    <a:cubicBezTo>
                      <a:pt x="0" y="33"/>
                      <a:pt x="0" y="33"/>
                      <a:pt x="0" y="33"/>
                    </a:cubicBezTo>
                    <a:cubicBezTo>
                      <a:pt x="0" y="35"/>
                      <a:pt x="1" y="36"/>
                      <a:pt x="2" y="37"/>
                    </a:cubicBezTo>
                    <a:cubicBezTo>
                      <a:pt x="4" y="55"/>
                      <a:pt x="18" y="68"/>
                      <a:pt x="36" y="68"/>
                    </a:cubicBezTo>
                    <a:cubicBezTo>
                      <a:pt x="55" y="68"/>
                      <a:pt x="71" y="53"/>
                      <a:pt x="71" y="34"/>
                    </a:cubicBezTo>
                    <a:close/>
                    <a:moveTo>
                      <a:pt x="128" y="6"/>
                    </a:moveTo>
                    <a:cubicBezTo>
                      <a:pt x="143" y="6"/>
                      <a:pt x="156" y="18"/>
                      <a:pt x="156" y="34"/>
                    </a:cubicBezTo>
                    <a:cubicBezTo>
                      <a:pt x="156" y="50"/>
                      <a:pt x="143" y="62"/>
                      <a:pt x="128" y="62"/>
                    </a:cubicBezTo>
                    <a:cubicBezTo>
                      <a:pt x="112" y="62"/>
                      <a:pt x="99" y="50"/>
                      <a:pt x="99" y="34"/>
                    </a:cubicBezTo>
                    <a:cubicBezTo>
                      <a:pt x="99" y="18"/>
                      <a:pt x="112" y="6"/>
                      <a:pt x="128" y="6"/>
                    </a:cubicBezTo>
                    <a:close/>
                    <a:moveTo>
                      <a:pt x="9" y="34"/>
                    </a:moveTo>
                    <a:cubicBezTo>
                      <a:pt x="9" y="19"/>
                      <a:pt x="21" y="7"/>
                      <a:pt x="36" y="7"/>
                    </a:cubicBezTo>
                    <a:cubicBezTo>
                      <a:pt x="51" y="7"/>
                      <a:pt x="63" y="19"/>
                      <a:pt x="63" y="34"/>
                    </a:cubicBezTo>
                    <a:cubicBezTo>
                      <a:pt x="63" y="49"/>
                      <a:pt x="51" y="61"/>
                      <a:pt x="36" y="61"/>
                    </a:cubicBezTo>
                    <a:cubicBezTo>
                      <a:pt x="21" y="61"/>
                      <a:pt x="9" y="49"/>
                      <a:pt x="9" y="34"/>
                    </a:cubicBezTo>
                    <a:close/>
                  </a:path>
                </a:pathLst>
              </a:custGeom>
              <a:grpFill/>
              <a:ln>
                <a:noFill/>
              </a:ln>
            </p:spPr>
            <p:txBody>
              <a:bodyPr vert="horz" wrap="square" lIns="68580" tIns="34290" rIns="68580" bIns="3429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sz="1800">
                  <a:solidFill>
                    <a:schemeClr val="bg1"/>
                  </a:solidFill>
                </a:endParaRPr>
              </a:p>
            </p:txBody>
          </p:sp>
        </p:grpSp>
        <p:sp>
          <p:nvSpPr>
            <p:cNvPr id="5" name="Rectangle 4">
              <a:extLst>
                <a:ext uri="{FF2B5EF4-FFF2-40B4-BE49-F238E27FC236}">
                  <a16:creationId xmlns:a16="http://schemas.microsoft.com/office/drawing/2014/main" id="{58019E77-E3ED-4BC4-B03A-E351CB17D665}"/>
                </a:ext>
              </a:extLst>
            </p:cNvPr>
            <p:cNvSpPr/>
            <p:nvPr/>
          </p:nvSpPr>
          <p:spPr>
            <a:xfrm>
              <a:off x="665899" y="3001390"/>
              <a:ext cx="618145" cy="80802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5" name="Group 715">
            <a:extLst>
              <a:ext uri="{FF2B5EF4-FFF2-40B4-BE49-F238E27FC236}">
                <a16:creationId xmlns:a16="http://schemas.microsoft.com/office/drawing/2014/main" id="{66E85A42-211E-4D80-BB0D-DFAE6E84C915}"/>
              </a:ext>
            </a:extLst>
          </p:cNvPr>
          <p:cNvGrpSpPr>
            <a:grpSpLocks noChangeAspect="1"/>
          </p:cNvGrpSpPr>
          <p:nvPr/>
        </p:nvGrpSpPr>
        <p:grpSpPr bwMode="auto">
          <a:xfrm rot="11402609" flipV="1">
            <a:off x="648758" y="4359544"/>
            <a:ext cx="499770" cy="521331"/>
            <a:chOff x="1328" y="0"/>
            <a:chExt cx="3106" cy="3240"/>
          </a:xfrm>
        </p:grpSpPr>
        <p:sp>
          <p:nvSpPr>
            <p:cNvPr id="116" name="Freeform 716">
              <a:extLst>
                <a:ext uri="{FF2B5EF4-FFF2-40B4-BE49-F238E27FC236}">
                  <a16:creationId xmlns:a16="http://schemas.microsoft.com/office/drawing/2014/main" id="{EE35CAC9-9F78-4ADB-9FD0-5536C70F99E9}"/>
                </a:ext>
              </a:extLst>
            </p:cNvPr>
            <p:cNvSpPr>
              <a:spLocks/>
            </p:cNvSpPr>
            <p:nvPr userDrawn="1"/>
          </p:nvSpPr>
          <p:spPr bwMode="auto">
            <a:xfrm>
              <a:off x="4426" y="250"/>
              <a:ext cx="1" cy="29"/>
            </a:xfrm>
            <a:custGeom>
              <a:avLst/>
              <a:gdLst>
                <a:gd name="T0" fmla="*/ 0 w 1"/>
                <a:gd name="T1" fmla="*/ 14 h 20"/>
                <a:gd name="T2" fmla="*/ 1 w 1"/>
                <a:gd name="T3" fmla="*/ 0 h 20"/>
                <a:gd name="T4" fmla="*/ 0 w 1"/>
                <a:gd name="T5" fmla="*/ 14 h 20"/>
              </a:gdLst>
              <a:ahLst/>
              <a:cxnLst>
                <a:cxn ang="0">
                  <a:pos x="T0" y="T1"/>
                </a:cxn>
                <a:cxn ang="0">
                  <a:pos x="T2" y="T3"/>
                </a:cxn>
                <a:cxn ang="0">
                  <a:pos x="T4" y="T5"/>
                </a:cxn>
              </a:cxnLst>
              <a:rect l="0" t="0" r="r" b="b"/>
              <a:pathLst>
                <a:path w="1" h="20">
                  <a:moveTo>
                    <a:pt x="0" y="14"/>
                  </a:moveTo>
                  <a:cubicBezTo>
                    <a:pt x="0" y="11"/>
                    <a:pt x="1" y="5"/>
                    <a:pt x="1" y="0"/>
                  </a:cubicBezTo>
                  <a:cubicBezTo>
                    <a:pt x="1" y="13"/>
                    <a:pt x="0" y="20"/>
                    <a:pt x="0" y="14"/>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717">
              <a:extLst>
                <a:ext uri="{FF2B5EF4-FFF2-40B4-BE49-F238E27FC236}">
                  <a16:creationId xmlns:a16="http://schemas.microsoft.com/office/drawing/2014/main" id="{B48209DD-78B4-445E-9081-8953262FE861}"/>
                </a:ext>
              </a:extLst>
            </p:cNvPr>
            <p:cNvSpPr>
              <a:spLocks/>
            </p:cNvSpPr>
            <p:nvPr userDrawn="1"/>
          </p:nvSpPr>
          <p:spPr bwMode="auto">
            <a:xfrm>
              <a:off x="4414" y="0"/>
              <a:ext cx="20" cy="250"/>
            </a:xfrm>
            <a:custGeom>
              <a:avLst/>
              <a:gdLst>
                <a:gd name="T0" fmla="*/ 11 w 14"/>
                <a:gd name="T1" fmla="*/ 6 h 174"/>
                <a:gd name="T2" fmla="*/ 9 w 14"/>
                <a:gd name="T3" fmla="*/ 174 h 174"/>
                <a:gd name="T4" fmla="*/ 14 w 14"/>
                <a:gd name="T5" fmla="*/ 8 h 174"/>
                <a:gd name="T6" fmla="*/ 9 w 14"/>
                <a:gd name="T7" fmla="*/ 17 h 174"/>
                <a:gd name="T8" fmla="*/ 11 w 14"/>
                <a:gd name="T9" fmla="*/ 0 h 174"/>
                <a:gd name="T10" fmla="*/ 11 w 14"/>
                <a:gd name="T11" fmla="*/ 6 h 174"/>
                <a:gd name="T12" fmla="*/ 11 w 14"/>
                <a:gd name="T13" fmla="*/ 32 h 174"/>
                <a:gd name="T14" fmla="*/ 11 w 14"/>
                <a:gd name="T15" fmla="*/ 6 h 174"/>
                <a:gd name="T16" fmla="*/ 11 w 14"/>
                <a:gd name="T17" fmla="*/ 6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174">
                  <a:moveTo>
                    <a:pt x="11" y="6"/>
                  </a:moveTo>
                  <a:cubicBezTo>
                    <a:pt x="13" y="62"/>
                    <a:pt x="13" y="118"/>
                    <a:pt x="9" y="174"/>
                  </a:cubicBezTo>
                  <a:cubicBezTo>
                    <a:pt x="11" y="119"/>
                    <a:pt x="3" y="63"/>
                    <a:pt x="14" y="8"/>
                  </a:cubicBezTo>
                  <a:cubicBezTo>
                    <a:pt x="14" y="12"/>
                    <a:pt x="12" y="16"/>
                    <a:pt x="9" y="17"/>
                  </a:cubicBezTo>
                  <a:cubicBezTo>
                    <a:pt x="11" y="12"/>
                    <a:pt x="11" y="6"/>
                    <a:pt x="11" y="0"/>
                  </a:cubicBezTo>
                  <a:cubicBezTo>
                    <a:pt x="12" y="24"/>
                    <a:pt x="0" y="48"/>
                    <a:pt x="11" y="6"/>
                  </a:cubicBezTo>
                  <a:cubicBezTo>
                    <a:pt x="11" y="15"/>
                    <a:pt x="12" y="24"/>
                    <a:pt x="11" y="32"/>
                  </a:cubicBezTo>
                  <a:cubicBezTo>
                    <a:pt x="13" y="24"/>
                    <a:pt x="9" y="14"/>
                    <a:pt x="11" y="6"/>
                  </a:cubicBezTo>
                  <a:cubicBezTo>
                    <a:pt x="13" y="62"/>
                    <a:pt x="9" y="13"/>
                    <a:pt x="11" y="6"/>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718">
              <a:extLst>
                <a:ext uri="{FF2B5EF4-FFF2-40B4-BE49-F238E27FC236}">
                  <a16:creationId xmlns:a16="http://schemas.microsoft.com/office/drawing/2014/main" id="{DCB5BAF8-57E4-4C0E-9BA3-6841C8847465}"/>
                </a:ext>
              </a:extLst>
            </p:cNvPr>
            <p:cNvSpPr>
              <a:spLocks/>
            </p:cNvSpPr>
            <p:nvPr userDrawn="1"/>
          </p:nvSpPr>
          <p:spPr bwMode="auto">
            <a:xfrm>
              <a:off x="4416" y="198"/>
              <a:ext cx="4" cy="84"/>
            </a:xfrm>
            <a:custGeom>
              <a:avLst/>
              <a:gdLst>
                <a:gd name="T0" fmla="*/ 0 w 3"/>
                <a:gd name="T1" fmla="*/ 58 h 58"/>
                <a:gd name="T2" fmla="*/ 3 w 3"/>
                <a:gd name="T3" fmla="*/ 0 h 58"/>
                <a:gd name="T4" fmla="*/ 0 w 3"/>
                <a:gd name="T5" fmla="*/ 58 h 58"/>
              </a:gdLst>
              <a:ahLst/>
              <a:cxnLst>
                <a:cxn ang="0">
                  <a:pos x="T0" y="T1"/>
                </a:cxn>
                <a:cxn ang="0">
                  <a:pos x="T2" y="T3"/>
                </a:cxn>
                <a:cxn ang="0">
                  <a:pos x="T4" y="T5"/>
                </a:cxn>
              </a:cxnLst>
              <a:rect l="0" t="0" r="r" b="b"/>
              <a:pathLst>
                <a:path w="3" h="58">
                  <a:moveTo>
                    <a:pt x="0" y="58"/>
                  </a:moveTo>
                  <a:cubicBezTo>
                    <a:pt x="1" y="39"/>
                    <a:pt x="2" y="19"/>
                    <a:pt x="3" y="0"/>
                  </a:cubicBezTo>
                  <a:cubicBezTo>
                    <a:pt x="3" y="34"/>
                    <a:pt x="1" y="28"/>
                    <a:pt x="0" y="58"/>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719">
              <a:extLst>
                <a:ext uri="{FF2B5EF4-FFF2-40B4-BE49-F238E27FC236}">
                  <a16:creationId xmlns:a16="http://schemas.microsoft.com/office/drawing/2014/main" id="{A96072AB-5AC9-4B88-846F-1B646CA386FC}"/>
                </a:ext>
              </a:extLst>
            </p:cNvPr>
            <p:cNvSpPr>
              <a:spLocks/>
            </p:cNvSpPr>
            <p:nvPr userDrawn="1"/>
          </p:nvSpPr>
          <p:spPr bwMode="auto">
            <a:xfrm>
              <a:off x="4420" y="224"/>
              <a:ext cx="4" cy="77"/>
            </a:xfrm>
            <a:custGeom>
              <a:avLst/>
              <a:gdLst>
                <a:gd name="T0" fmla="*/ 2 w 3"/>
                <a:gd name="T1" fmla="*/ 19 h 53"/>
                <a:gd name="T2" fmla="*/ 0 w 3"/>
                <a:gd name="T3" fmla="*/ 53 h 53"/>
                <a:gd name="T4" fmla="*/ 2 w 3"/>
                <a:gd name="T5" fmla="*/ 19 h 53"/>
                <a:gd name="T6" fmla="*/ 2 w 3"/>
                <a:gd name="T7" fmla="*/ 27 h 53"/>
                <a:gd name="T8" fmla="*/ 2 w 3"/>
                <a:gd name="T9" fmla="*/ 19 h 53"/>
                <a:gd name="T10" fmla="*/ 2 w 3"/>
                <a:gd name="T11" fmla="*/ 19 h 53"/>
              </a:gdLst>
              <a:ahLst/>
              <a:cxnLst>
                <a:cxn ang="0">
                  <a:pos x="T0" y="T1"/>
                </a:cxn>
                <a:cxn ang="0">
                  <a:pos x="T2" y="T3"/>
                </a:cxn>
                <a:cxn ang="0">
                  <a:pos x="T4" y="T5"/>
                </a:cxn>
                <a:cxn ang="0">
                  <a:pos x="T6" y="T7"/>
                </a:cxn>
                <a:cxn ang="0">
                  <a:pos x="T8" y="T9"/>
                </a:cxn>
                <a:cxn ang="0">
                  <a:pos x="T10" y="T11"/>
                </a:cxn>
              </a:cxnLst>
              <a:rect l="0" t="0" r="r" b="b"/>
              <a:pathLst>
                <a:path w="3" h="53">
                  <a:moveTo>
                    <a:pt x="2" y="19"/>
                  </a:moveTo>
                  <a:cubicBezTo>
                    <a:pt x="3" y="30"/>
                    <a:pt x="2" y="42"/>
                    <a:pt x="0" y="53"/>
                  </a:cubicBezTo>
                  <a:cubicBezTo>
                    <a:pt x="1" y="42"/>
                    <a:pt x="1" y="30"/>
                    <a:pt x="2" y="19"/>
                  </a:cubicBezTo>
                  <a:cubicBezTo>
                    <a:pt x="3" y="22"/>
                    <a:pt x="3" y="25"/>
                    <a:pt x="2" y="27"/>
                  </a:cubicBezTo>
                  <a:cubicBezTo>
                    <a:pt x="1" y="0"/>
                    <a:pt x="1" y="46"/>
                    <a:pt x="2" y="19"/>
                  </a:cubicBezTo>
                  <a:cubicBezTo>
                    <a:pt x="3" y="30"/>
                    <a:pt x="1" y="30"/>
                    <a:pt x="2" y="19"/>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720">
              <a:extLst>
                <a:ext uri="{FF2B5EF4-FFF2-40B4-BE49-F238E27FC236}">
                  <a16:creationId xmlns:a16="http://schemas.microsoft.com/office/drawing/2014/main" id="{C6C0AF39-74D4-4576-AC0D-5D488303FFE8}"/>
                </a:ext>
              </a:extLst>
            </p:cNvPr>
            <p:cNvSpPr>
              <a:spLocks/>
            </p:cNvSpPr>
            <p:nvPr userDrawn="1"/>
          </p:nvSpPr>
          <p:spPr bwMode="auto">
            <a:xfrm>
              <a:off x="2098" y="3108"/>
              <a:ext cx="13" cy="7"/>
            </a:xfrm>
            <a:custGeom>
              <a:avLst/>
              <a:gdLst>
                <a:gd name="T0" fmla="*/ 0 w 9"/>
                <a:gd name="T1" fmla="*/ 0 h 5"/>
                <a:gd name="T2" fmla="*/ 6 w 9"/>
                <a:gd name="T3" fmla="*/ 5 h 5"/>
                <a:gd name="T4" fmla="*/ 0 w 9"/>
                <a:gd name="T5" fmla="*/ 0 h 5"/>
              </a:gdLst>
              <a:ahLst/>
              <a:cxnLst>
                <a:cxn ang="0">
                  <a:pos x="T0" y="T1"/>
                </a:cxn>
                <a:cxn ang="0">
                  <a:pos x="T2" y="T3"/>
                </a:cxn>
                <a:cxn ang="0">
                  <a:pos x="T4" y="T5"/>
                </a:cxn>
              </a:cxnLst>
              <a:rect l="0" t="0" r="r" b="b"/>
              <a:pathLst>
                <a:path w="9" h="5">
                  <a:moveTo>
                    <a:pt x="0" y="0"/>
                  </a:moveTo>
                  <a:cubicBezTo>
                    <a:pt x="6" y="3"/>
                    <a:pt x="9" y="5"/>
                    <a:pt x="6" y="5"/>
                  </a:cubicBezTo>
                  <a:lnTo>
                    <a:pt x="0" y="0"/>
                  </a:ln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721">
              <a:extLst>
                <a:ext uri="{FF2B5EF4-FFF2-40B4-BE49-F238E27FC236}">
                  <a16:creationId xmlns:a16="http://schemas.microsoft.com/office/drawing/2014/main" id="{18EC2F57-9B5E-4A57-8C86-FB65205DFD46}"/>
                </a:ext>
              </a:extLst>
            </p:cNvPr>
            <p:cNvSpPr>
              <a:spLocks/>
            </p:cNvSpPr>
            <p:nvPr userDrawn="1"/>
          </p:nvSpPr>
          <p:spPr bwMode="auto">
            <a:xfrm>
              <a:off x="1876" y="3029"/>
              <a:ext cx="39" cy="12"/>
            </a:xfrm>
            <a:custGeom>
              <a:avLst/>
              <a:gdLst>
                <a:gd name="T0" fmla="*/ 27 w 27"/>
                <a:gd name="T1" fmla="*/ 9 h 9"/>
                <a:gd name="T2" fmla="*/ 0 w 27"/>
                <a:gd name="T3" fmla="*/ 0 h 9"/>
                <a:gd name="T4" fmla="*/ 27 w 27"/>
                <a:gd name="T5" fmla="*/ 9 h 9"/>
              </a:gdLst>
              <a:ahLst/>
              <a:cxnLst>
                <a:cxn ang="0">
                  <a:pos x="T0" y="T1"/>
                </a:cxn>
                <a:cxn ang="0">
                  <a:pos x="T2" y="T3"/>
                </a:cxn>
                <a:cxn ang="0">
                  <a:pos x="T4" y="T5"/>
                </a:cxn>
              </a:cxnLst>
              <a:rect l="0" t="0" r="r" b="b"/>
              <a:pathLst>
                <a:path w="27" h="9">
                  <a:moveTo>
                    <a:pt x="27" y="9"/>
                  </a:moveTo>
                  <a:cubicBezTo>
                    <a:pt x="0" y="0"/>
                    <a:pt x="0" y="0"/>
                    <a:pt x="0" y="0"/>
                  </a:cubicBezTo>
                  <a:cubicBezTo>
                    <a:pt x="8" y="3"/>
                    <a:pt x="15" y="5"/>
                    <a:pt x="27" y="9"/>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722">
              <a:extLst>
                <a:ext uri="{FF2B5EF4-FFF2-40B4-BE49-F238E27FC236}">
                  <a16:creationId xmlns:a16="http://schemas.microsoft.com/office/drawing/2014/main" id="{D1BE097F-B69C-4A2D-B4AB-BBA941A4E83D}"/>
                </a:ext>
              </a:extLst>
            </p:cNvPr>
            <p:cNvSpPr>
              <a:spLocks/>
            </p:cNvSpPr>
            <p:nvPr userDrawn="1"/>
          </p:nvSpPr>
          <p:spPr bwMode="auto">
            <a:xfrm>
              <a:off x="2234" y="3149"/>
              <a:ext cx="33" cy="10"/>
            </a:xfrm>
            <a:custGeom>
              <a:avLst/>
              <a:gdLst>
                <a:gd name="T0" fmla="*/ 23 w 23"/>
                <a:gd name="T1" fmla="*/ 7 h 7"/>
                <a:gd name="T2" fmla="*/ 0 w 23"/>
                <a:gd name="T3" fmla="*/ 0 h 7"/>
                <a:gd name="T4" fmla="*/ 23 w 23"/>
                <a:gd name="T5" fmla="*/ 7 h 7"/>
              </a:gdLst>
              <a:ahLst/>
              <a:cxnLst>
                <a:cxn ang="0">
                  <a:pos x="T0" y="T1"/>
                </a:cxn>
                <a:cxn ang="0">
                  <a:pos x="T2" y="T3"/>
                </a:cxn>
                <a:cxn ang="0">
                  <a:pos x="T4" y="T5"/>
                </a:cxn>
              </a:cxnLst>
              <a:rect l="0" t="0" r="r" b="b"/>
              <a:pathLst>
                <a:path w="23" h="7">
                  <a:moveTo>
                    <a:pt x="23" y="7"/>
                  </a:moveTo>
                  <a:cubicBezTo>
                    <a:pt x="0" y="0"/>
                    <a:pt x="0" y="0"/>
                    <a:pt x="0" y="0"/>
                  </a:cubicBezTo>
                  <a:cubicBezTo>
                    <a:pt x="8" y="2"/>
                    <a:pt x="16" y="4"/>
                    <a:pt x="23" y="7"/>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723">
              <a:extLst>
                <a:ext uri="{FF2B5EF4-FFF2-40B4-BE49-F238E27FC236}">
                  <a16:creationId xmlns:a16="http://schemas.microsoft.com/office/drawing/2014/main" id="{011711C1-AFA3-412D-B35B-07FCC20911A4}"/>
                </a:ext>
              </a:extLst>
            </p:cNvPr>
            <p:cNvSpPr>
              <a:spLocks/>
            </p:cNvSpPr>
            <p:nvPr userDrawn="1"/>
          </p:nvSpPr>
          <p:spPr bwMode="auto">
            <a:xfrm>
              <a:off x="3654" y="1951"/>
              <a:ext cx="61" cy="61"/>
            </a:xfrm>
            <a:custGeom>
              <a:avLst/>
              <a:gdLst>
                <a:gd name="T0" fmla="*/ 0 w 43"/>
                <a:gd name="T1" fmla="*/ 42 h 42"/>
                <a:gd name="T2" fmla="*/ 43 w 43"/>
                <a:gd name="T3" fmla="*/ 0 h 42"/>
                <a:gd name="T4" fmla="*/ 0 w 43"/>
                <a:gd name="T5" fmla="*/ 42 h 42"/>
              </a:gdLst>
              <a:ahLst/>
              <a:cxnLst>
                <a:cxn ang="0">
                  <a:pos x="T0" y="T1"/>
                </a:cxn>
                <a:cxn ang="0">
                  <a:pos x="T2" y="T3"/>
                </a:cxn>
                <a:cxn ang="0">
                  <a:pos x="T4" y="T5"/>
                </a:cxn>
              </a:cxnLst>
              <a:rect l="0" t="0" r="r" b="b"/>
              <a:pathLst>
                <a:path w="43" h="42">
                  <a:moveTo>
                    <a:pt x="0" y="42"/>
                  </a:moveTo>
                  <a:cubicBezTo>
                    <a:pt x="17" y="26"/>
                    <a:pt x="32" y="12"/>
                    <a:pt x="43" y="0"/>
                  </a:cubicBezTo>
                  <a:cubicBezTo>
                    <a:pt x="14" y="33"/>
                    <a:pt x="10" y="34"/>
                    <a:pt x="0" y="42"/>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Freeform 724">
              <a:extLst>
                <a:ext uri="{FF2B5EF4-FFF2-40B4-BE49-F238E27FC236}">
                  <a16:creationId xmlns:a16="http://schemas.microsoft.com/office/drawing/2014/main" id="{854C1948-02B6-40DB-8425-FCED3348F76E}"/>
                </a:ext>
              </a:extLst>
            </p:cNvPr>
            <p:cNvSpPr>
              <a:spLocks/>
            </p:cNvSpPr>
            <p:nvPr userDrawn="1"/>
          </p:nvSpPr>
          <p:spPr bwMode="auto">
            <a:xfrm>
              <a:off x="1865" y="2995"/>
              <a:ext cx="14" cy="6"/>
            </a:xfrm>
            <a:custGeom>
              <a:avLst/>
              <a:gdLst>
                <a:gd name="T0" fmla="*/ 10 w 10"/>
                <a:gd name="T1" fmla="*/ 2 h 4"/>
                <a:gd name="T2" fmla="*/ 0 w 10"/>
                <a:gd name="T3" fmla="*/ 0 h 4"/>
                <a:gd name="T4" fmla="*/ 10 w 10"/>
                <a:gd name="T5" fmla="*/ 2 h 4"/>
                <a:gd name="T6" fmla="*/ 10 w 10"/>
                <a:gd name="T7" fmla="*/ 2 h 4"/>
              </a:gdLst>
              <a:ahLst/>
              <a:cxnLst>
                <a:cxn ang="0">
                  <a:pos x="T0" y="T1"/>
                </a:cxn>
                <a:cxn ang="0">
                  <a:pos x="T2" y="T3"/>
                </a:cxn>
                <a:cxn ang="0">
                  <a:pos x="T4" y="T5"/>
                </a:cxn>
                <a:cxn ang="0">
                  <a:pos x="T6" y="T7"/>
                </a:cxn>
              </a:cxnLst>
              <a:rect l="0" t="0" r="r" b="b"/>
              <a:pathLst>
                <a:path w="10" h="4">
                  <a:moveTo>
                    <a:pt x="10" y="2"/>
                  </a:moveTo>
                  <a:cubicBezTo>
                    <a:pt x="10" y="4"/>
                    <a:pt x="0" y="1"/>
                    <a:pt x="0" y="0"/>
                  </a:cubicBezTo>
                  <a:cubicBezTo>
                    <a:pt x="3" y="1"/>
                    <a:pt x="6" y="2"/>
                    <a:pt x="10" y="2"/>
                  </a:cubicBezTo>
                  <a:cubicBezTo>
                    <a:pt x="10" y="4"/>
                    <a:pt x="10" y="2"/>
                    <a:pt x="10" y="2"/>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725">
              <a:extLst>
                <a:ext uri="{FF2B5EF4-FFF2-40B4-BE49-F238E27FC236}">
                  <a16:creationId xmlns:a16="http://schemas.microsoft.com/office/drawing/2014/main" id="{0DAEC277-B7F7-44D5-B462-38A3BB77B2C8}"/>
                </a:ext>
              </a:extLst>
            </p:cNvPr>
            <p:cNvSpPr>
              <a:spLocks/>
            </p:cNvSpPr>
            <p:nvPr userDrawn="1"/>
          </p:nvSpPr>
          <p:spPr bwMode="auto">
            <a:xfrm>
              <a:off x="2369" y="3191"/>
              <a:ext cx="59" cy="14"/>
            </a:xfrm>
            <a:custGeom>
              <a:avLst/>
              <a:gdLst>
                <a:gd name="T0" fmla="*/ 21 w 41"/>
                <a:gd name="T1" fmla="*/ 3 h 10"/>
                <a:gd name="T2" fmla="*/ 41 w 41"/>
                <a:gd name="T3" fmla="*/ 10 h 10"/>
                <a:gd name="T4" fmla="*/ 0 w 41"/>
                <a:gd name="T5" fmla="*/ 0 h 10"/>
                <a:gd name="T6" fmla="*/ 25 w 41"/>
                <a:gd name="T7" fmla="*/ 5 h 10"/>
                <a:gd name="T8" fmla="*/ 21 w 41"/>
                <a:gd name="T9" fmla="*/ 3 h 10"/>
                <a:gd name="T10" fmla="*/ 21 w 41"/>
                <a:gd name="T11" fmla="*/ 3 h 10"/>
              </a:gdLst>
              <a:ahLst/>
              <a:cxnLst>
                <a:cxn ang="0">
                  <a:pos x="T0" y="T1"/>
                </a:cxn>
                <a:cxn ang="0">
                  <a:pos x="T2" y="T3"/>
                </a:cxn>
                <a:cxn ang="0">
                  <a:pos x="T4" y="T5"/>
                </a:cxn>
                <a:cxn ang="0">
                  <a:pos x="T6" y="T7"/>
                </a:cxn>
                <a:cxn ang="0">
                  <a:pos x="T8" y="T9"/>
                </a:cxn>
                <a:cxn ang="0">
                  <a:pos x="T10" y="T11"/>
                </a:cxn>
              </a:cxnLst>
              <a:rect l="0" t="0" r="r" b="b"/>
              <a:pathLst>
                <a:path w="41" h="10">
                  <a:moveTo>
                    <a:pt x="21" y="3"/>
                  </a:moveTo>
                  <a:cubicBezTo>
                    <a:pt x="28" y="6"/>
                    <a:pt x="35" y="8"/>
                    <a:pt x="41" y="10"/>
                  </a:cubicBezTo>
                  <a:cubicBezTo>
                    <a:pt x="28" y="6"/>
                    <a:pt x="14" y="3"/>
                    <a:pt x="0" y="0"/>
                  </a:cubicBezTo>
                  <a:cubicBezTo>
                    <a:pt x="9" y="0"/>
                    <a:pt x="17" y="2"/>
                    <a:pt x="25" y="5"/>
                  </a:cubicBezTo>
                  <a:cubicBezTo>
                    <a:pt x="13" y="1"/>
                    <a:pt x="33" y="9"/>
                    <a:pt x="21" y="3"/>
                  </a:cubicBezTo>
                  <a:cubicBezTo>
                    <a:pt x="28" y="6"/>
                    <a:pt x="25" y="5"/>
                    <a:pt x="21" y="3"/>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726">
              <a:extLst>
                <a:ext uri="{FF2B5EF4-FFF2-40B4-BE49-F238E27FC236}">
                  <a16:creationId xmlns:a16="http://schemas.microsoft.com/office/drawing/2014/main" id="{6F5EA6EB-D450-4FBA-AFC4-E6B1F247B3EA}"/>
                </a:ext>
              </a:extLst>
            </p:cNvPr>
            <p:cNvSpPr>
              <a:spLocks/>
            </p:cNvSpPr>
            <p:nvPr userDrawn="1"/>
          </p:nvSpPr>
          <p:spPr bwMode="auto">
            <a:xfrm>
              <a:off x="1859" y="2524"/>
              <a:ext cx="33" cy="20"/>
            </a:xfrm>
            <a:custGeom>
              <a:avLst/>
              <a:gdLst>
                <a:gd name="T0" fmla="*/ 2 w 23"/>
                <a:gd name="T1" fmla="*/ 12 h 14"/>
                <a:gd name="T2" fmla="*/ 23 w 23"/>
                <a:gd name="T3" fmla="*/ 0 h 14"/>
                <a:gd name="T4" fmla="*/ 2 w 23"/>
                <a:gd name="T5" fmla="*/ 12 h 14"/>
              </a:gdLst>
              <a:ahLst/>
              <a:cxnLst>
                <a:cxn ang="0">
                  <a:pos x="T0" y="T1"/>
                </a:cxn>
                <a:cxn ang="0">
                  <a:pos x="T2" y="T3"/>
                </a:cxn>
                <a:cxn ang="0">
                  <a:pos x="T4" y="T5"/>
                </a:cxn>
              </a:cxnLst>
              <a:rect l="0" t="0" r="r" b="b"/>
              <a:pathLst>
                <a:path w="23" h="14">
                  <a:moveTo>
                    <a:pt x="2" y="12"/>
                  </a:moveTo>
                  <a:cubicBezTo>
                    <a:pt x="10" y="7"/>
                    <a:pt x="17" y="3"/>
                    <a:pt x="23" y="0"/>
                  </a:cubicBezTo>
                  <a:cubicBezTo>
                    <a:pt x="8" y="10"/>
                    <a:pt x="0" y="14"/>
                    <a:pt x="2" y="12"/>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Freeform 727">
              <a:extLst>
                <a:ext uri="{FF2B5EF4-FFF2-40B4-BE49-F238E27FC236}">
                  <a16:creationId xmlns:a16="http://schemas.microsoft.com/office/drawing/2014/main" id="{2A14169F-D327-4E9B-B703-22F3D2D14669}"/>
                </a:ext>
              </a:extLst>
            </p:cNvPr>
            <p:cNvSpPr>
              <a:spLocks/>
            </p:cNvSpPr>
            <p:nvPr userDrawn="1"/>
          </p:nvSpPr>
          <p:spPr bwMode="auto">
            <a:xfrm>
              <a:off x="1868" y="3026"/>
              <a:ext cx="18" cy="5"/>
            </a:xfrm>
            <a:custGeom>
              <a:avLst/>
              <a:gdLst>
                <a:gd name="T0" fmla="*/ 3 w 13"/>
                <a:gd name="T1" fmla="*/ 1 h 4"/>
                <a:gd name="T2" fmla="*/ 3 w 13"/>
                <a:gd name="T3" fmla="*/ 1 h 4"/>
                <a:gd name="T4" fmla="*/ 3 w 13"/>
                <a:gd name="T5" fmla="*/ 1 h 4"/>
              </a:gdLst>
              <a:ahLst/>
              <a:cxnLst>
                <a:cxn ang="0">
                  <a:pos x="T0" y="T1"/>
                </a:cxn>
                <a:cxn ang="0">
                  <a:pos x="T2" y="T3"/>
                </a:cxn>
                <a:cxn ang="0">
                  <a:pos x="T4" y="T5"/>
                </a:cxn>
              </a:cxnLst>
              <a:rect l="0" t="0" r="r" b="b"/>
              <a:pathLst>
                <a:path w="13" h="4">
                  <a:moveTo>
                    <a:pt x="3" y="1"/>
                  </a:moveTo>
                  <a:cubicBezTo>
                    <a:pt x="0" y="0"/>
                    <a:pt x="13" y="4"/>
                    <a:pt x="3" y="1"/>
                  </a:cubicBezTo>
                  <a:cubicBezTo>
                    <a:pt x="3" y="1"/>
                    <a:pt x="3" y="1"/>
                    <a:pt x="3" y="1"/>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728">
              <a:extLst>
                <a:ext uri="{FF2B5EF4-FFF2-40B4-BE49-F238E27FC236}">
                  <a16:creationId xmlns:a16="http://schemas.microsoft.com/office/drawing/2014/main" id="{76F6929D-6E3A-4616-AE1F-AC6F64C77316}"/>
                </a:ext>
              </a:extLst>
            </p:cNvPr>
            <p:cNvSpPr>
              <a:spLocks/>
            </p:cNvSpPr>
            <p:nvPr userDrawn="1"/>
          </p:nvSpPr>
          <p:spPr bwMode="auto">
            <a:xfrm>
              <a:off x="2105" y="3069"/>
              <a:ext cx="43" cy="14"/>
            </a:xfrm>
            <a:custGeom>
              <a:avLst/>
              <a:gdLst>
                <a:gd name="T0" fmla="*/ 30 w 30"/>
                <a:gd name="T1" fmla="*/ 10 h 10"/>
                <a:gd name="T2" fmla="*/ 0 w 30"/>
                <a:gd name="T3" fmla="*/ 0 h 10"/>
                <a:gd name="T4" fmla="*/ 30 w 30"/>
                <a:gd name="T5" fmla="*/ 10 h 10"/>
              </a:gdLst>
              <a:ahLst/>
              <a:cxnLst>
                <a:cxn ang="0">
                  <a:pos x="T0" y="T1"/>
                </a:cxn>
                <a:cxn ang="0">
                  <a:pos x="T2" y="T3"/>
                </a:cxn>
                <a:cxn ang="0">
                  <a:pos x="T4" y="T5"/>
                </a:cxn>
              </a:cxnLst>
              <a:rect l="0" t="0" r="r" b="b"/>
              <a:pathLst>
                <a:path w="30" h="10">
                  <a:moveTo>
                    <a:pt x="30" y="10"/>
                  </a:moveTo>
                  <a:cubicBezTo>
                    <a:pt x="0" y="0"/>
                    <a:pt x="0" y="0"/>
                    <a:pt x="0" y="0"/>
                  </a:cubicBezTo>
                  <a:cubicBezTo>
                    <a:pt x="13" y="4"/>
                    <a:pt x="23" y="7"/>
                    <a:pt x="30" y="1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729">
              <a:extLst>
                <a:ext uri="{FF2B5EF4-FFF2-40B4-BE49-F238E27FC236}">
                  <a16:creationId xmlns:a16="http://schemas.microsoft.com/office/drawing/2014/main" id="{ABCB8EC2-8C8B-4F93-A242-7C4399E61680}"/>
                </a:ext>
              </a:extLst>
            </p:cNvPr>
            <p:cNvSpPr>
              <a:spLocks/>
            </p:cNvSpPr>
            <p:nvPr userDrawn="1"/>
          </p:nvSpPr>
          <p:spPr bwMode="auto">
            <a:xfrm>
              <a:off x="3633" y="2012"/>
              <a:ext cx="21" cy="19"/>
            </a:xfrm>
            <a:custGeom>
              <a:avLst/>
              <a:gdLst>
                <a:gd name="T0" fmla="*/ 14 w 14"/>
                <a:gd name="T1" fmla="*/ 0 h 13"/>
                <a:gd name="T2" fmla="*/ 0 w 14"/>
                <a:gd name="T3" fmla="*/ 13 h 13"/>
                <a:gd name="T4" fmla="*/ 14 w 14"/>
                <a:gd name="T5" fmla="*/ 0 h 13"/>
              </a:gdLst>
              <a:ahLst/>
              <a:cxnLst>
                <a:cxn ang="0">
                  <a:pos x="T0" y="T1"/>
                </a:cxn>
                <a:cxn ang="0">
                  <a:pos x="T2" y="T3"/>
                </a:cxn>
                <a:cxn ang="0">
                  <a:pos x="T4" y="T5"/>
                </a:cxn>
              </a:cxnLst>
              <a:rect l="0" t="0" r="r" b="b"/>
              <a:pathLst>
                <a:path w="14" h="13">
                  <a:moveTo>
                    <a:pt x="14" y="0"/>
                  </a:moveTo>
                  <a:cubicBezTo>
                    <a:pt x="0" y="13"/>
                    <a:pt x="0" y="13"/>
                    <a:pt x="0" y="13"/>
                  </a:cubicBezTo>
                  <a:cubicBezTo>
                    <a:pt x="6" y="6"/>
                    <a:pt x="10" y="3"/>
                    <a:pt x="14"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730">
              <a:extLst>
                <a:ext uri="{FF2B5EF4-FFF2-40B4-BE49-F238E27FC236}">
                  <a16:creationId xmlns:a16="http://schemas.microsoft.com/office/drawing/2014/main" id="{9CDE2B82-92F4-42B6-9AFF-6B96A3AF20B2}"/>
                </a:ext>
              </a:extLst>
            </p:cNvPr>
            <p:cNvSpPr>
              <a:spLocks/>
            </p:cNvSpPr>
            <p:nvPr userDrawn="1"/>
          </p:nvSpPr>
          <p:spPr bwMode="auto">
            <a:xfrm>
              <a:off x="4403" y="496"/>
              <a:ext cx="7" cy="39"/>
            </a:xfrm>
            <a:custGeom>
              <a:avLst/>
              <a:gdLst>
                <a:gd name="T0" fmla="*/ 5 w 5"/>
                <a:gd name="T1" fmla="*/ 0 h 27"/>
                <a:gd name="T2" fmla="*/ 0 w 5"/>
                <a:gd name="T3" fmla="*/ 27 h 27"/>
                <a:gd name="T4" fmla="*/ 5 w 5"/>
                <a:gd name="T5" fmla="*/ 0 h 27"/>
              </a:gdLst>
              <a:ahLst/>
              <a:cxnLst>
                <a:cxn ang="0">
                  <a:pos x="T0" y="T1"/>
                </a:cxn>
                <a:cxn ang="0">
                  <a:pos x="T2" y="T3"/>
                </a:cxn>
                <a:cxn ang="0">
                  <a:pos x="T4" y="T5"/>
                </a:cxn>
              </a:cxnLst>
              <a:rect l="0" t="0" r="r" b="b"/>
              <a:pathLst>
                <a:path w="5" h="27">
                  <a:moveTo>
                    <a:pt x="5" y="0"/>
                  </a:moveTo>
                  <a:cubicBezTo>
                    <a:pt x="3" y="19"/>
                    <a:pt x="1" y="24"/>
                    <a:pt x="0" y="27"/>
                  </a:cubicBezTo>
                  <a:cubicBezTo>
                    <a:pt x="2" y="17"/>
                    <a:pt x="3" y="8"/>
                    <a:pt x="5"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731">
              <a:extLst>
                <a:ext uri="{FF2B5EF4-FFF2-40B4-BE49-F238E27FC236}">
                  <a16:creationId xmlns:a16="http://schemas.microsoft.com/office/drawing/2014/main" id="{895DE365-4A62-4A2C-B401-741BD51C5269}"/>
                </a:ext>
              </a:extLst>
            </p:cNvPr>
            <p:cNvSpPr>
              <a:spLocks/>
            </p:cNvSpPr>
            <p:nvPr userDrawn="1"/>
          </p:nvSpPr>
          <p:spPr bwMode="auto">
            <a:xfrm>
              <a:off x="4413" y="63"/>
              <a:ext cx="0" cy="12"/>
            </a:xfrm>
            <a:custGeom>
              <a:avLst/>
              <a:gdLst>
                <a:gd name="T0" fmla="*/ 8 h 8"/>
                <a:gd name="T1" fmla="*/ 0 h 8"/>
                <a:gd name="T2" fmla="*/ 8 h 8"/>
              </a:gdLst>
              <a:ahLst/>
              <a:cxnLst>
                <a:cxn ang="0">
                  <a:pos x="0" y="T0"/>
                </a:cxn>
                <a:cxn ang="0">
                  <a:pos x="0" y="T1"/>
                </a:cxn>
                <a:cxn ang="0">
                  <a:pos x="0" y="T2"/>
                </a:cxn>
              </a:cxnLst>
              <a:rect l="0" t="0" r="r" b="b"/>
              <a:pathLst>
                <a:path h="8">
                  <a:moveTo>
                    <a:pt x="0" y="8"/>
                  </a:moveTo>
                  <a:cubicBezTo>
                    <a:pt x="0" y="0"/>
                    <a:pt x="0" y="0"/>
                    <a:pt x="0" y="0"/>
                  </a:cubicBezTo>
                  <a:cubicBezTo>
                    <a:pt x="0" y="3"/>
                    <a:pt x="0" y="6"/>
                    <a:pt x="0" y="8"/>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Freeform 732">
              <a:extLst>
                <a:ext uri="{FF2B5EF4-FFF2-40B4-BE49-F238E27FC236}">
                  <a16:creationId xmlns:a16="http://schemas.microsoft.com/office/drawing/2014/main" id="{DD2181DC-F0CF-4811-99A2-BE1E07ACF826}"/>
                </a:ext>
              </a:extLst>
            </p:cNvPr>
            <p:cNvSpPr>
              <a:spLocks/>
            </p:cNvSpPr>
            <p:nvPr userDrawn="1"/>
          </p:nvSpPr>
          <p:spPr bwMode="auto">
            <a:xfrm>
              <a:off x="4147" y="1073"/>
              <a:ext cx="7" cy="11"/>
            </a:xfrm>
            <a:custGeom>
              <a:avLst/>
              <a:gdLst>
                <a:gd name="T0" fmla="*/ 5 w 5"/>
                <a:gd name="T1" fmla="*/ 0 h 8"/>
                <a:gd name="T2" fmla="*/ 0 w 5"/>
                <a:gd name="T3" fmla="*/ 8 h 8"/>
                <a:gd name="T4" fmla="*/ 5 w 5"/>
                <a:gd name="T5" fmla="*/ 0 h 8"/>
              </a:gdLst>
              <a:ahLst/>
              <a:cxnLst>
                <a:cxn ang="0">
                  <a:pos x="T0" y="T1"/>
                </a:cxn>
                <a:cxn ang="0">
                  <a:pos x="T2" y="T3"/>
                </a:cxn>
                <a:cxn ang="0">
                  <a:pos x="T4" y="T5"/>
                </a:cxn>
              </a:cxnLst>
              <a:rect l="0" t="0" r="r" b="b"/>
              <a:pathLst>
                <a:path w="5" h="8">
                  <a:moveTo>
                    <a:pt x="5" y="0"/>
                  </a:moveTo>
                  <a:cubicBezTo>
                    <a:pt x="3" y="3"/>
                    <a:pt x="2" y="6"/>
                    <a:pt x="0" y="8"/>
                  </a:cubicBezTo>
                  <a:cubicBezTo>
                    <a:pt x="2" y="3"/>
                    <a:pt x="4" y="0"/>
                    <a:pt x="5"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Freeform 733">
              <a:extLst>
                <a:ext uri="{FF2B5EF4-FFF2-40B4-BE49-F238E27FC236}">
                  <a16:creationId xmlns:a16="http://schemas.microsoft.com/office/drawing/2014/main" id="{11B19634-E4FD-4AA3-89D9-FA9A415E93E4}"/>
                </a:ext>
              </a:extLst>
            </p:cNvPr>
            <p:cNvSpPr>
              <a:spLocks noEditPoints="1"/>
            </p:cNvSpPr>
            <p:nvPr userDrawn="1"/>
          </p:nvSpPr>
          <p:spPr bwMode="auto">
            <a:xfrm>
              <a:off x="1328" y="7"/>
              <a:ext cx="3095" cy="3233"/>
            </a:xfrm>
            <a:custGeom>
              <a:avLst/>
              <a:gdLst>
                <a:gd name="T0" fmla="*/ 135 w 2152"/>
                <a:gd name="T1" fmla="*/ 2033 h 2248"/>
                <a:gd name="T2" fmla="*/ 459 w 2152"/>
                <a:gd name="T3" fmla="*/ 1694 h 2248"/>
                <a:gd name="T4" fmla="*/ 823 w 2152"/>
                <a:gd name="T5" fmla="*/ 2146 h 2248"/>
                <a:gd name="T6" fmla="*/ 1239 w 2152"/>
                <a:gd name="T7" fmla="*/ 1566 h 2248"/>
                <a:gd name="T8" fmla="*/ 1395 w 2152"/>
                <a:gd name="T9" fmla="*/ 1593 h 2248"/>
                <a:gd name="T10" fmla="*/ 1895 w 2152"/>
                <a:gd name="T11" fmla="*/ 923 h 2248"/>
                <a:gd name="T12" fmla="*/ 1964 w 2152"/>
                <a:gd name="T13" fmla="*/ 893 h 2248"/>
                <a:gd name="T14" fmla="*/ 2067 w 2152"/>
                <a:gd name="T15" fmla="*/ 658 h 2248"/>
                <a:gd name="T16" fmla="*/ 1967 w 2152"/>
                <a:gd name="T17" fmla="*/ 888 h 2248"/>
                <a:gd name="T18" fmla="*/ 2065 w 2152"/>
                <a:gd name="T19" fmla="*/ 506 h 2248"/>
                <a:gd name="T20" fmla="*/ 2136 w 2152"/>
                <a:gd name="T21" fmla="*/ 5 h 2248"/>
                <a:gd name="T22" fmla="*/ 1478 w 2152"/>
                <a:gd name="T23" fmla="*/ 1400 h 2248"/>
                <a:gd name="T24" fmla="*/ 705 w 2152"/>
                <a:gd name="T25" fmla="*/ 1560 h 2248"/>
                <a:gd name="T26" fmla="*/ 276 w 2152"/>
                <a:gd name="T27" fmla="*/ 1806 h 2248"/>
                <a:gd name="T28" fmla="*/ 705 w 2152"/>
                <a:gd name="T29" fmla="*/ 1561 h 2248"/>
                <a:gd name="T30" fmla="*/ 982 w 2152"/>
                <a:gd name="T31" fmla="*/ 1727 h 2248"/>
                <a:gd name="T32" fmla="*/ 2071 w 2152"/>
                <a:gd name="T33" fmla="*/ 545 h 2248"/>
                <a:gd name="T34" fmla="*/ 1053 w 2152"/>
                <a:gd name="T35" fmla="*/ 1689 h 2248"/>
                <a:gd name="T36" fmla="*/ 703 w 2152"/>
                <a:gd name="T37" fmla="*/ 1555 h 2248"/>
                <a:gd name="T38" fmla="*/ 325 w 2152"/>
                <a:gd name="T39" fmla="*/ 1777 h 2248"/>
                <a:gd name="T40" fmla="*/ 823 w 2152"/>
                <a:gd name="T41" fmla="*/ 2146 h 2248"/>
                <a:gd name="T42" fmla="*/ 1912 w 2152"/>
                <a:gd name="T43" fmla="*/ 992 h 2248"/>
                <a:gd name="T44" fmla="*/ 1478 w 2152"/>
                <a:gd name="T45" fmla="*/ 1399 h 2248"/>
                <a:gd name="T46" fmla="*/ 703 w 2152"/>
                <a:gd name="T47" fmla="*/ 1555 h 2248"/>
                <a:gd name="T48" fmla="*/ 2149 w 2152"/>
                <a:gd name="T49" fmla="*/ 144 h 2248"/>
                <a:gd name="T50" fmla="*/ 1111 w 2152"/>
                <a:gd name="T51" fmla="*/ 1633 h 2248"/>
                <a:gd name="T52" fmla="*/ 791 w 2152"/>
                <a:gd name="T53" fmla="*/ 1938 h 2248"/>
                <a:gd name="T54" fmla="*/ 964 w 2152"/>
                <a:gd name="T55" fmla="*/ 1835 h 2248"/>
                <a:gd name="T56" fmla="*/ 824 w 2152"/>
                <a:gd name="T57" fmla="*/ 2154 h 2248"/>
                <a:gd name="T58" fmla="*/ 687 w 2152"/>
                <a:gd name="T59" fmla="*/ 1597 h 2248"/>
                <a:gd name="T60" fmla="*/ 1839 w 2152"/>
                <a:gd name="T61" fmla="*/ 1094 h 2248"/>
                <a:gd name="T62" fmla="*/ 323 w 2152"/>
                <a:gd name="T63" fmla="*/ 1778 h 2248"/>
                <a:gd name="T64" fmla="*/ 981 w 2152"/>
                <a:gd name="T65" fmla="*/ 1727 h 2248"/>
                <a:gd name="T66" fmla="*/ 1059 w 2152"/>
                <a:gd name="T67" fmla="*/ 1687 h 2248"/>
                <a:gd name="T68" fmla="*/ 1476 w 2152"/>
                <a:gd name="T69" fmla="*/ 1401 h 2248"/>
                <a:gd name="T70" fmla="*/ 2022 w 2152"/>
                <a:gd name="T71" fmla="*/ 616 h 2248"/>
                <a:gd name="T72" fmla="*/ 1478 w 2152"/>
                <a:gd name="T73" fmla="*/ 1400 h 2248"/>
                <a:gd name="T74" fmla="*/ 806 w 2152"/>
                <a:gd name="T75" fmla="*/ 1921 h 2248"/>
                <a:gd name="T76" fmla="*/ 824 w 2152"/>
                <a:gd name="T77" fmla="*/ 2153 h 2248"/>
                <a:gd name="T78" fmla="*/ 707 w 2152"/>
                <a:gd name="T79" fmla="*/ 1611 h 2248"/>
                <a:gd name="T80" fmla="*/ 2111 w 2152"/>
                <a:gd name="T81" fmla="*/ 362 h 2248"/>
                <a:gd name="T82" fmla="*/ 1345 w 2152"/>
                <a:gd name="T83" fmla="*/ 1524 h 2248"/>
                <a:gd name="T84" fmla="*/ 807 w 2152"/>
                <a:gd name="T85" fmla="*/ 1921 h 2248"/>
                <a:gd name="T86" fmla="*/ 824 w 2152"/>
                <a:gd name="T87" fmla="*/ 2153 h 2248"/>
                <a:gd name="T88" fmla="*/ 707 w 2152"/>
                <a:gd name="T89" fmla="*/ 1613 h 2248"/>
                <a:gd name="T90" fmla="*/ 1478 w 2152"/>
                <a:gd name="T91" fmla="*/ 1400 h 2248"/>
                <a:gd name="T92" fmla="*/ 1849 w 2152"/>
                <a:gd name="T93" fmla="*/ 1070 h 2248"/>
                <a:gd name="T94" fmla="*/ 1054 w 2152"/>
                <a:gd name="T95" fmla="*/ 1689 h 2248"/>
                <a:gd name="T96" fmla="*/ 728 w 2152"/>
                <a:gd name="T97" fmla="*/ 2185 h 2248"/>
                <a:gd name="T98" fmla="*/ 703 w 2152"/>
                <a:gd name="T99" fmla="*/ 1555 h 2248"/>
                <a:gd name="T100" fmla="*/ 580 w 2152"/>
                <a:gd name="T101" fmla="*/ 2148 h 2248"/>
                <a:gd name="T102" fmla="*/ 814 w 2152"/>
                <a:gd name="T103" fmla="*/ 2131 h 2248"/>
                <a:gd name="T104" fmla="*/ 824 w 2152"/>
                <a:gd name="T105" fmla="*/ 2154 h 2248"/>
                <a:gd name="T106" fmla="*/ 815 w 2152"/>
                <a:gd name="T107" fmla="*/ 2140 h 2248"/>
                <a:gd name="T108" fmla="*/ 1507 w 2152"/>
                <a:gd name="T109" fmla="*/ 1483 h 2248"/>
                <a:gd name="T110" fmla="*/ 855 w 2152"/>
                <a:gd name="T111" fmla="*/ 1891 h 2248"/>
                <a:gd name="T112" fmla="*/ 192 w 2152"/>
                <a:gd name="T113" fmla="*/ 2040 h 2248"/>
                <a:gd name="T114" fmla="*/ 1324 w 2152"/>
                <a:gd name="T115" fmla="*/ 1515 h 2248"/>
                <a:gd name="T116" fmla="*/ 2072 w 2152"/>
                <a:gd name="T117" fmla="*/ 479 h 2248"/>
                <a:gd name="T118" fmla="*/ 2111 w 2152"/>
                <a:gd name="T119" fmla="*/ 361 h 2248"/>
                <a:gd name="T120" fmla="*/ 859 w 2152"/>
                <a:gd name="T121" fmla="*/ 1772 h 2248"/>
                <a:gd name="T122" fmla="*/ 1059 w 2152"/>
                <a:gd name="T123" fmla="*/ 1687 h 2248"/>
                <a:gd name="T124" fmla="*/ 1346 w 2152"/>
                <a:gd name="T125" fmla="*/ 1524 h 2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152" h="2248">
                  <a:moveTo>
                    <a:pt x="21" y="1998"/>
                  </a:moveTo>
                  <a:cubicBezTo>
                    <a:pt x="21" y="1998"/>
                    <a:pt x="20" y="1998"/>
                    <a:pt x="20" y="1998"/>
                  </a:cubicBezTo>
                  <a:cubicBezTo>
                    <a:pt x="25" y="2002"/>
                    <a:pt x="32" y="2004"/>
                    <a:pt x="40" y="2007"/>
                  </a:cubicBezTo>
                  <a:cubicBezTo>
                    <a:pt x="33" y="2004"/>
                    <a:pt x="26" y="2002"/>
                    <a:pt x="21" y="1998"/>
                  </a:cubicBezTo>
                  <a:close/>
                  <a:moveTo>
                    <a:pt x="42" y="2007"/>
                  </a:moveTo>
                  <a:cubicBezTo>
                    <a:pt x="46" y="2008"/>
                    <a:pt x="49" y="2009"/>
                    <a:pt x="53" y="2010"/>
                  </a:cubicBezTo>
                  <a:cubicBezTo>
                    <a:pt x="49" y="2009"/>
                    <a:pt x="46" y="2008"/>
                    <a:pt x="42" y="2007"/>
                  </a:cubicBezTo>
                  <a:close/>
                  <a:moveTo>
                    <a:pt x="64" y="2011"/>
                  </a:moveTo>
                  <a:cubicBezTo>
                    <a:pt x="61" y="2011"/>
                    <a:pt x="57" y="2011"/>
                    <a:pt x="54" y="2010"/>
                  </a:cubicBezTo>
                  <a:cubicBezTo>
                    <a:pt x="61" y="2011"/>
                    <a:pt x="68" y="2013"/>
                    <a:pt x="73" y="2014"/>
                  </a:cubicBezTo>
                  <a:cubicBezTo>
                    <a:pt x="70" y="2013"/>
                    <a:pt x="67" y="2012"/>
                    <a:pt x="64" y="2011"/>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89" y="2050"/>
                  </a:moveTo>
                  <a:cubicBezTo>
                    <a:pt x="191" y="2050"/>
                    <a:pt x="194" y="2049"/>
                    <a:pt x="196" y="2049"/>
                  </a:cubicBezTo>
                  <a:cubicBezTo>
                    <a:pt x="175" y="2044"/>
                    <a:pt x="155" y="2038"/>
                    <a:pt x="135" y="2033"/>
                  </a:cubicBezTo>
                  <a:cubicBezTo>
                    <a:pt x="160" y="2040"/>
                    <a:pt x="184" y="2051"/>
                    <a:pt x="210" y="2059"/>
                  </a:cubicBezTo>
                  <a:cubicBezTo>
                    <a:pt x="205" y="2057"/>
                    <a:pt x="194" y="2049"/>
                    <a:pt x="189" y="2050"/>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196" y="2049"/>
                  </a:moveTo>
                  <a:cubicBezTo>
                    <a:pt x="196" y="2049"/>
                    <a:pt x="196" y="2049"/>
                    <a:pt x="196" y="2049"/>
                  </a:cubicBezTo>
                  <a:cubicBezTo>
                    <a:pt x="197" y="2050"/>
                    <a:pt x="199" y="2050"/>
                    <a:pt x="200" y="2051"/>
                  </a:cubicBezTo>
                  <a:cubicBezTo>
                    <a:pt x="199" y="2050"/>
                    <a:pt x="198" y="2050"/>
                    <a:pt x="196" y="2049"/>
                  </a:cubicBezTo>
                  <a:close/>
                  <a:moveTo>
                    <a:pt x="233" y="2061"/>
                  </a:moveTo>
                  <a:cubicBezTo>
                    <a:pt x="231" y="2061"/>
                    <a:pt x="236" y="2064"/>
                    <a:pt x="251" y="2070"/>
                  </a:cubicBezTo>
                  <a:cubicBezTo>
                    <a:pt x="246" y="2068"/>
                    <a:pt x="239" y="2064"/>
                    <a:pt x="233" y="2061"/>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3" y="1735"/>
                  </a:moveTo>
                  <a:cubicBezTo>
                    <a:pt x="754" y="1737"/>
                    <a:pt x="754" y="1739"/>
                    <a:pt x="755" y="1741"/>
                  </a:cubicBezTo>
                  <a:cubicBezTo>
                    <a:pt x="756" y="1745"/>
                    <a:pt x="756" y="1744"/>
                    <a:pt x="753" y="173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06" y="1980"/>
                  </a:moveTo>
                  <a:cubicBezTo>
                    <a:pt x="806" y="1982"/>
                    <a:pt x="806" y="1985"/>
                    <a:pt x="807" y="1987"/>
                  </a:cubicBezTo>
                  <a:cubicBezTo>
                    <a:pt x="807" y="1985"/>
                    <a:pt x="806" y="1982"/>
                    <a:pt x="806" y="1980"/>
                  </a:cubicBezTo>
                  <a:close/>
                  <a:moveTo>
                    <a:pt x="805" y="1984"/>
                  </a:moveTo>
                  <a:cubicBezTo>
                    <a:pt x="806" y="1988"/>
                    <a:pt x="807" y="1992"/>
                    <a:pt x="808" y="1995"/>
                  </a:cubicBezTo>
                  <a:cubicBezTo>
                    <a:pt x="808" y="1993"/>
                    <a:pt x="807" y="1989"/>
                    <a:pt x="805" y="1984"/>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200" y="1734"/>
                  </a:moveTo>
                  <a:cubicBezTo>
                    <a:pt x="1214" y="1737"/>
                    <a:pt x="1226" y="1724"/>
                    <a:pt x="1236" y="1712"/>
                  </a:cubicBezTo>
                  <a:cubicBezTo>
                    <a:pt x="1224" y="1719"/>
                    <a:pt x="1212" y="1727"/>
                    <a:pt x="1200" y="1734"/>
                  </a:cubicBezTo>
                  <a:close/>
                  <a:moveTo>
                    <a:pt x="1239" y="1566"/>
                  </a:moveTo>
                  <a:cubicBezTo>
                    <a:pt x="1240" y="1566"/>
                    <a:pt x="1241" y="1565"/>
                    <a:pt x="1242" y="1565"/>
                  </a:cubicBezTo>
                  <a:cubicBezTo>
                    <a:pt x="1246" y="1562"/>
                    <a:pt x="1250" y="1559"/>
                    <a:pt x="1254" y="1556"/>
                  </a:cubicBezTo>
                  <a:cubicBezTo>
                    <a:pt x="1256" y="1554"/>
                    <a:pt x="1256" y="1552"/>
                    <a:pt x="1257" y="1550"/>
                  </a:cubicBezTo>
                  <a:cubicBezTo>
                    <a:pt x="1256" y="1552"/>
                    <a:pt x="1248" y="1559"/>
                    <a:pt x="1239" y="1566"/>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76" y="1615"/>
                  </a:moveTo>
                  <a:cubicBezTo>
                    <a:pt x="1384" y="1612"/>
                    <a:pt x="1395" y="1601"/>
                    <a:pt x="1403" y="1592"/>
                  </a:cubicBezTo>
                  <a:cubicBezTo>
                    <a:pt x="1395" y="1600"/>
                    <a:pt x="1385" y="1608"/>
                    <a:pt x="1376"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97" y="1567"/>
                  </a:moveTo>
                  <a:cubicBezTo>
                    <a:pt x="1398" y="1566"/>
                    <a:pt x="1400" y="1565"/>
                    <a:pt x="1401" y="1564"/>
                  </a:cubicBezTo>
                  <a:cubicBezTo>
                    <a:pt x="1399" y="1565"/>
                    <a:pt x="1398" y="1566"/>
                    <a:pt x="1397" y="1567"/>
                  </a:cubicBezTo>
                  <a:close/>
                  <a:moveTo>
                    <a:pt x="1403" y="1592"/>
                  </a:moveTo>
                  <a:cubicBezTo>
                    <a:pt x="1408" y="1588"/>
                    <a:pt x="1412" y="1584"/>
                    <a:pt x="1416" y="1580"/>
                  </a:cubicBezTo>
                  <a:cubicBezTo>
                    <a:pt x="1414" y="1582"/>
                    <a:pt x="1409" y="1586"/>
                    <a:pt x="1403" y="1592"/>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584" y="1282"/>
                  </a:moveTo>
                  <a:cubicBezTo>
                    <a:pt x="1586" y="1280"/>
                    <a:pt x="1588" y="1278"/>
                    <a:pt x="1591" y="1275"/>
                  </a:cubicBezTo>
                  <a:cubicBezTo>
                    <a:pt x="1591" y="1274"/>
                    <a:pt x="1589" y="1276"/>
                    <a:pt x="1584" y="1282"/>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19" y="1289"/>
                    <a:pt x="1619" y="1289"/>
                    <a:pt x="1619" y="1289"/>
                  </a:cubicBezTo>
                  <a:close/>
                  <a:moveTo>
                    <a:pt x="1648" y="1214"/>
                  </a:moveTo>
                  <a:cubicBezTo>
                    <a:pt x="1652" y="1212"/>
                    <a:pt x="1657" y="1210"/>
                    <a:pt x="1661" y="1207"/>
                  </a:cubicBezTo>
                  <a:cubicBezTo>
                    <a:pt x="1669" y="1198"/>
                    <a:pt x="1665" y="1201"/>
                    <a:pt x="1648" y="1214"/>
                  </a:cubicBezTo>
                  <a:close/>
                  <a:moveTo>
                    <a:pt x="1704" y="1288"/>
                  </a:moveTo>
                  <a:cubicBezTo>
                    <a:pt x="1704" y="1288"/>
                    <a:pt x="1704" y="1288"/>
                    <a:pt x="1704" y="1288"/>
                  </a:cubicBezTo>
                  <a:cubicBezTo>
                    <a:pt x="1704" y="1288"/>
                    <a:pt x="1704" y="1288"/>
                    <a:pt x="1704" y="1288"/>
                  </a:cubicBezTo>
                  <a:close/>
                  <a:moveTo>
                    <a:pt x="1798" y="1174"/>
                  </a:moveTo>
                  <a:cubicBezTo>
                    <a:pt x="1808" y="1161"/>
                    <a:pt x="1818" y="1148"/>
                    <a:pt x="1827" y="1135"/>
                  </a:cubicBezTo>
                  <a:cubicBezTo>
                    <a:pt x="1815" y="1145"/>
                    <a:pt x="1805" y="1159"/>
                    <a:pt x="1798" y="1174"/>
                  </a:cubicBezTo>
                  <a:close/>
                  <a:moveTo>
                    <a:pt x="1828" y="1135"/>
                  </a:moveTo>
                  <a:cubicBezTo>
                    <a:pt x="1828" y="1135"/>
                    <a:pt x="1827" y="1135"/>
                    <a:pt x="1827" y="1135"/>
                  </a:cubicBezTo>
                  <a:cubicBezTo>
                    <a:pt x="1829" y="1134"/>
                    <a:pt x="1830" y="1133"/>
                    <a:pt x="1831" y="1132"/>
                  </a:cubicBezTo>
                  <a:cubicBezTo>
                    <a:pt x="1830" y="1133"/>
                    <a:pt x="1829" y="1134"/>
                    <a:pt x="1828" y="1135"/>
                  </a:cubicBezTo>
                  <a:close/>
                  <a:moveTo>
                    <a:pt x="1849" y="1070"/>
                  </a:moveTo>
                  <a:cubicBezTo>
                    <a:pt x="1851" y="1071"/>
                    <a:pt x="1853" y="1070"/>
                    <a:pt x="1856" y="1069"/>
                  </a:cubicBezTo>
                  <a:cubicBezTo>
                    <a:pt x="1863" y="1058"/>
                    <a:pt x="1861" y="1058"/>
                    <a:pt x="1849" y="1070"/>
                  </a:cubicBezTo>
                  <a:close/>
                  <a:moveTo>
                    <a:pt x="1895" y="923"/>
                  </a:moveTo>
                  <a:cubicBezTo>
                    <a:pt x="1892" y="929"/>
                    <a:pt x="1888" y="936"/>
                    <a:pt x="1883" y="943"/>
                  </a:cubicBezTo>
                  <a:cubicBezTo>
                    <a:pt x="1883" y="945"/>
                    <a:pt x="1884" y="947"/>
                    <a:pt x="1884" y="949"/>
                  </a:cubicBezTo>
                  <a:cubicBezTo>
                    <a:pt x="1888" y="942"/>
                    <a:pt x="1893" y="935"/>
                    <a:pt x="1897" y="927"/>
                  </a:cubicBezTo>
                  <a:cubicBezTo>
                    <a:pt x="1896" y="926"/>
                    <a:pt x="1896" y="924"/>
                    <a:pt x="1895" y="923"/>
                  </a:cubicBezTo>
                  <a:close/>
                  <a:moveTo>
                    <a:pt x="1895" y="921"/>
                  </a:moveTo>
                  <a:cubicBezTo>
                    <a:pt x="1894" y="921"/>
                    <a:pt x="1894" y="920"/>
                    <a:pt x="1894" y="920"/>
                  </a:cubicBezTo>
                  <a:cubicBezTo>
                    <a:pt x="1893" y="917"/>
                    <a:pt x="1892" y="914"/>
                    <a:pt x="1891" y="912"/>
                  </a:cubicBezTo>
                  <a:cubicBezTo>
                    <a:pt x="1890" y="921"/>
                    <a:pt x="1890" y="916"/>
                    <a:pt x="1890" y="911"/>
                  </a:cubicBezTo>
                  <a:cubicBezTo>
                    <a:pt x="1887" y="915"/>
                    <a:pt x="1884" y="919"/>
                    <a:pt x="1881" y="924"/>
                  </a:cubicBezTo>
                  <a:cubicBezTo>
                    <a:pt x="1881" y="926"/>
                    <a:pt x="1881" y="929"/>
                    <a:pt x="1882" y="932"/>
                  </a:cubicBezTo>
                  <a:cubicBezTo>
                    <a:pt x="1882" y="932"/>
                    <a:pt x="1882" y="932"/>
                    <a:pt x="1882" y="933"/>
                  </a:cubicBezTo>
                  <a:cubicBezTo>
                    <a:pt x="1882" y="933"/>
                    <a:pt x="1882" y="933"/>
                    <a:pt x="1882" y="933"/>
                  </a:cubicBezTo>
                  <a:cubicBezTo>
                    <a:pt x="1882" y="933"/>
                    <a:pt x="1882" y="933"/>
                    <a:pt x="1882" y="933"/>
                  </a:cubicBezTo>
                  <a:cubicBezTo>
                    <a:pt x="1882" y="936"/>
                    <a:pt x="1882" y="938"/>
                    <a:pt x="1883" y="941"/>
                  </a:cubicBezTo>
                  <a:cubicBezTo>
                    <a:pt x="1887" y="933"/>
                    <a:pt x="1890" y="928"/>
                    <a:pt x="1895" y="922"/>
                  </a:cubicBezTo>
                  <a:cubicBezTo>
                    <a:pt x="1895" y="921"/>
                    <a:pt x="1895" y="921"/>
                    <a:pt x="1895" y="921"/>
                  </a:cubicBezTo>
                  <a:close/>
                  <a:moveTo>
                    <a:pt x="1952" y="921"/>
                  </a:moveTo>
                  <a:cubicBezTo>
                    <a:pt x="1941" y="942"/>
                    <a:pt x="1929" y="962"/>
                    <a:pt x="1917" y="983"/>
                  </a:cubicBezTo>
                  <a:cubicBezTo>
                    <a:pt x="1917" y="983"/>
                    <a:pt x="1917" y="983"/>
                    <a:pt x="1917" y="983"/>
                  </a:cubicBezTo>
                  <a:cubicBezTo>
                    <a:pt x="1917" y="983"/>
                    <a:pt x="1917" y="983"/>
                    <a:pt x="1917" y="983"/>
                  </a:cubicBezTo>
                  <a:cubicBezTo>
                    <a:pt x="1917" y="983"/>
                    <a:pt x="1917" y="983"/>
                    <a:pt x="1917" y="983"/>
                  </a:cubicBezTo>
                  <a:cubicBezTo>
                    <a:pt x="1917" y="983"/>
                    <a:pt x="1917" y="983"/>
                    <a:pt x="1917" y="983"/>
                  </a:cubicBezTo>
                  <a:cubicBezTo>
                    <a:pt x="1915" y="986"/>
                    <a:pt x="1914" y="989"/>
                    <a:pt x="1912" y="992"/>
                  </a:cubicBezTo>
                  <a:cubicBezTo>
                    <a:pt x="1908" y="1000"/>
                    <a:pt x="1903" y="1007"/>
                    <a:pt x="1899" y="1014"/>
                  </a:cubicBezTo>
                  <a:cubicBezTo>
                    <a:pt x="1894" y="1023"/>
                    <a:pt x="1889" y="1031"/>
                    <a:pt x="1884" y="1039"/>
                  </a:cubicBezTo>
                  <a:cubicBezTo>
                    <a:pt x="1887" y="1035"/>
                    <a:pt x="1890" y="1030"/>
                    <a:pt x="1894" y="1025"/>
                  </a:cubicBezTo>
                  <a:cubicBezTo>
                    <a:pt x="1894" y="1025"/>
                    <a:pt x="1894" y="1025"/>
                    <a:pt x="1894" y="1025"/>
                  </a:cubicBezTo>
                  <a:cubicBezTo>
                    <a:pt x="1896" y="1022"/>
                    <a:pt x="1898" y="1019"/>
                    <a:pt x="1900" y="1016"/>
                  </a:cubicBezTo>
                  <a:cubicBezTo>
                    <a:pt x="1904" y="1009"/>
                    <a:pt x="1908" y="1002"/>
                    <a:pt x="1912" y="995"/>
                  </a:cubicBezTo>
                  <a:cubicBezTo>
                    <a:pt x="1913" y="993"/>
                    <a:pt x="1914" y="991"/>
                    <a:pt x="1915" y="989"/>
                  </a:cubicBezTo>
                  <a:cubicBezTo>
                    <a:pt x="1916" y="988"/>
                    <a:pt x="1917" y="987"/>
                    <a:pt x="1917" y="986"/>
                  </a:cubicBezTo>
                  <a:cubicBezTo>
                    <a:pt x="1920" y="982"/>
                    <a:pt x="1922" y="978"/>
                    <a:pt x="1924" y="975"/>
                  </a:cubicBezTo>
                  <a:cubicBezTo>
                    <a:pt x="1926" y="971"/>
                    <a:pt x="1928" y="967"/>
                    <a:pt x="1930" y="964"/>
                  </a:cubicBezTo>
                  <a:cubicBezTo>
                    <a:pt x="1937" y="950"/>
                    <a:pt x="1944" y="936"/>
                    <a:pt x="1952" y="921"/>
                  </a:cubicBezTo>
                  <a:cubicBezTo>
                    <a:pt x="1953" y="919"/>
                    <a:pt x="1954" y="916"/>
                    <a:pt x="1956" y="914"/>
                  </a:cubicBezTo>
                  <a:cubicBezTo>
                    <a:pt x="1954" y="916"/>
                    <a:pt x="1953" y="919"/>
                    <a:pt x="1952" y="921"/>
                  </a:cubicBezTo>
                  <a:close/>
                  <a:moveTo>
                    <a:pt x="1950" y="917"/>
                  </a:moveTo>
                  <a:cubicBezTo>
                    <a:pt x="1949" y="919"/>
                    <a:pt x="1949" y="922"/>
                    <a:pt x="1948" y="925"/>
                  </a:cubicBezTo>
                  <a:cubicBezTo>
                    <a:pt x="1949" y="923"/>
                    <a:pt x="1950" y="921"/>
                    <a:pt x="1951" y="919"/>
                  </a:cubicBezTo>
                  <a:cubicBezTo>
                    <a:pt x="1951" y="918"/>
                    <a:pt x="1951" y="918"/>
                    <a:pt x="1950" y="917"/>
                  </a:cubicBezTo>
                  <a:close/>
                  <a:moveTo>
                    <a:pt x="1895" y="923"/>
                  </a:moveTo>
                  <a:cubicBezTo>
                    <a:pt x="1892" y="929"/>
                    <a:pt x="1888" y="936"/>
                    <a:pt x="1883" y="943"/>
                  </a:cubicBezTo>
                  <a:cubicBezTo>
                    <a:pt x="1883" y="945"/>
                    <a:pt x="1884" y="947"/>
                    <a:pt x="1884" y="949"/>
                  </a:cubicBezTo>
                  <a:cubicBezTo>
                    <a:pt x="1888" y="942"/>
                    <a:pt x="1893" y="935"/>
                    <a:pt x="1897" y="927"/>
                  </a:cubicBezTo>
                  <a:cubicBezTo>
                    <a:pt x="1896" y="926"/>
                    <a:pt x="1896" y="924"/>
                    <a:pt x="1895" y="923"/>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67" y="806"/>
                  </a:moveTo>
                  <a:cubicBezTo>
                    <a:pt x="1968" y="806"/>
                    <a:pt x="1969" y="804"/>
                    <a:pt x="1972" y="797"/>
                  </a:cubicBezTo>
                  <a:cubicBezTo>
                    <a:pt x="1970" y="800"/>
                    <a:pt x="1969" y="803"/>
                    <a:pt x="1967" y="806"/>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2067" y="658"/>
                  </a:moveTo>
                  <a:cubicBezTo>
                    <a:pt x="2057" y="686"/>
                    <a:pt x="2047" y="715"/>
                    <a:pt x="2035" y="743"/>
                  </a:cubicBezTo>
                  <a:cubicBezTo>
                    <a:pt x="2033" y="751"/>
                    <a:pt x="2030" y="759"/>
                    <a:pt x="2026" y="763"/>
                  </a:cubicBezTo>
                  <a:cubicBezTo>
                    <a:pt x="2023" y="769"/>
                    <a:pt x="2020" y="775"/>
                    <a:pt x="2017" y="780"/>
                  </a:cubicBezTo>
                  <a:cubicBezTo>
                    <a:pt x="2020" y="775"/>
                    <a:pt x="2022" y="770"/>
                    <a:pt x="2024" y="765"/>
                  </a:cubicBezTo>
                  <a:cubicBezTo>
                    <a:pt x="2025" y="764"/>
                    <a:pt x="2025" y="764"/>
                    <a:pt x="2026" y="763"/>
                  </a:cubicBezTo>
                  <a:cubicBezTo>
                    <a:pt x="2029" y="756"/>
                    <a:pt x="2032" y="749"/>
                    <a:pt x="2035" y="743"/>
                  </a:cubicBezTo>
                  <a:cubicBezTo>
                    <a:pt x="2036" y="739"/>
                    <a:pt x="2037" y="735"/>
                    <a:pt x="2038" y="732"/>
                  </a:cubicBezTo>
                  <a:cubicBezTo>
                    <a:pt x="2035" y="740"/>
                    <a:pt x="2031" y="749"/>
                    <a:pt x="2027" y="757"/>
                  </a:cubicBezTo>
                  <a:cubicBezTo>
                    <a:pt x="2032" y="746"/>
                    <a:pt x="2036" y="736"/>
                    <a:pt x="2040" y="726"/>
                  </a:cubicBezTo>
                  <a:cubicBezTo>
                    <a:pt x="2039" y="728"/>
                    <a:pt x="2039" y="730"/>
                    <a:pt x="2038" y="732"/>
                  </a:cubicBezTo>
                  <a:cubicBezTo>
                    <a:pt x="2039" y="729"/>
                    <a:pt x="2040" y="726"/>
                    <a:pt x="2041" y="723"/>
                  </a:cubicBezTo>
                  <a:cubicBezTo>
                    <a:pt x="2040" y="724"/>
                    <a:pt x="2040" y="725"/>
                    <a:pt x="2040" y="726"/>
                  </a:cubicBezTo>
                  <a:cubicBezTo>
                    <a:pt x="2040" y="723"/>
                    <a:pt x="2041" y="720"/>
                    <a:pt x="2042" y="719"/>
                  </a:cubicBezTo>
                  <a:cubicBezTo>
                    <a:pt x="2041" y="720"/>
                    <a:pt x="2041" y="722"/>
                    <a:pt x="2041" y="723"/>
                  </a:cubicBezTo>
                  <a:cubicBezTo>
                    <a:pt x="2054" y="689"/>
                    <a:pt x="2063" y="661"/>
                    <a:pt x="2065" y="647"/>
                  </a:cubicBezTo>
                  <a:cubicBezTo>
                    <a:pt x="2075" y="627"/>
                    <a:pt x="2080" y="605"/>
                    <a:pt x="2084" y="582"/>
                  </a:cubicBezTo>
                  <a:cubicBezTo>
                    <a:pt x="2077" y="600"/>
                    <a:pt x="2070" y="620"/>
                    <a:pt x="2065" y="637"/>
                  </a:cubicBezTo>
                  <a:cubicBezTo>
                    <a:pt x="2063" y="640"/>
                    <a:pt x="2062" y="643"/>
                    <a:pt x="2062" y="645"/>
                  </a:cubicBezTo>
                  <a:cubicBezTo>
                    <a:pt x="2058" y="657"/>
                    <a:pt x="2055" y="668"/>
                    <a:pt x="2054" y="675"/>
                  </a:cubicBezTo>
                  <a:cubicBezTo>
                    <a:pt x="2052" y="667"/>
                    <a:pt x="2039" y="717"/>
                    <a:pt x="2038" y="720"/>
                  </a:cubicBezTo>
                  <a:cubicBezTo>
                    <a:pt x="2031" y="735"/>
                    <a:pt x="2025" y="750"/>
                    <a:pt x="2019" y="766"/>
                  </a:cubicBezTo>
                  <a:cubicBezTo>
                    <a:pt x="2021" y="766"/>
                    <a:pt x="2022" y="766"/>
                    <a:pt x="2023" y="765"/>
                  </a:cubicBezTo>
                  <a:cubicBezTo>
                    <a:pt x="2017" y="777"/>
                    <a:pt x="2011" y="789"/>
                    <a:pt x="2006" y="801"/>
                  </a:cubicBezTo>
                  <a:cubicBezTo>
                    <a:pt x="2010" y="794"/>
                    <a:pt x="2014" y="788"/>
                    <a:pt x="2017" y="781"/>
                  </a:cubicBezTo>
                  <a:cubicBezTo>
                    <a:pt x="2000" y="821"/>
                    <a:pt x="1980" y="865"/>
                    <a:pt x="1960" y="906"/>
                  </a:cubicBezTo>
                  <a:cubicBezTo>
                    <a:pt x="1958" y="909"/>
                    <a:pt x="1957" y="911"/>
                    <a:pt x="1956" y="914"/>
                  </a:cubicBezTo>
                  <a:cubicBezTo>
                    <a:pt x="1957" y="911"/>
                    <a:pt x="1958" y="909"/>
                    <a:pt x="1960" y="906"/>
                  </a:cubicBezTo>
                  <a:cubicBezTo>
                    <a:pt x="2002" y="826"/>
                    <a:pt x="2039" y="743"/>
                    <a:pt x="2070" y="658"/>
                  </a:cubicBezTo>
                  <a:cubicBezTo>
                    <a:pt x="2067" y="665"/>
                    <a:pt x="2066" y="665"/>
                    <a:pt x="2067" y="658"/>
                  </a:cubicBezTo>
                  <a:close/>
                  <a:moveTo>
                    <a:pt x="1963" y="896"/>
                  </a:move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ubicBezTo>
                    <a:pt x="1955" y="906"/>
                    <a:pt x="1952" y="911"/>
                    <a:pt x="1950" y="917"/>
                  </a:cubicBezTo>
                  <a:cubicBezTo>
                    <a:pt x="1951" y="918"/>
                    <a:pt x="1951" y="918"/>
                    <a:pt x="1951" y="919"/>
                  </a:cubicBezTo>
                  <a:cubicBezTo>
                    <a:pt x="1954" y="914"/>
                    <a:pt x="1956" y="909"/>
                    <a:pt x="1959" y="904"/>
                  </a:cubicBezTo>
                  <a:cubicBezTo>
                    <a:pt x="1960" y="901"/>
                    <a:pt x="1962" y="899"/>
                    <a:pt x="1963" y="896"/>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64" y="893"/>
                  </a:moveTo>
                  <a:cubicBezTo>
                    <a:pt x="1964" y="893"/>
                    <a:pt x="1964" y="893"/>
                    <a:pt x="1964" y="893"/>
                  </a:cubicBezTo>
                  <a:cubicBezTo>
                    <a:pt x="1964" y="893"/>
                    <a:pt x="1964" y="893"/>
                    <a:pt x="1964" y="893"/>
                  </a:cubicBezTo>
                  <a:close/>
                  <a:moveTo>
                    <a:pt x="1964" y="894"/>
                  </a:moveTo>
                  <a:cubicBezTo>
                    <a:pt x="1964" y="894"/>
                    <a:pt x="1964" y="894"/>
                    <a:pt x="1964" y="894"/>
                  </a:cubicBezTo>
                  <a:cubicBezTo>
                    <a:pt x="1964" y="894"/>
                    <a:pt x="1964" y="894"/>
                    <a:pt x="1964" y="894"/>
                  </a:cubicBezTo>
                  <a:cubicBezTo>
                    <a:pt x="1964" y="894"/>
                    <a:pt x="1964" y="894"/>
                    <a:pt x="1964" y="894"/>
                  </a:cubicBezTo>
                  <a:close/>
                  <a:moveTo>
                    <a:pt x="1930" y="871"/>
                  </a:move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ubicBezTo>
                    <a:pt x="1933" y="867"/>
                    <a:pt x="1931" y="869"/>
                    <a:pt x="1930" y="871"/>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02" y="536"/>
                  </a:moveTo>
                  <a:cubicBezTo>
                    <a:pt x="2102" y="539"/>
                    <a:pt x="2102" y="541"/>
                    <a:pt x="2102" y="543"/>
                  </a:cubicBezTo>
                  <a:cubicBezTo>
                    <a:pt x="2105" y="538"/>
                    <a:pt x="2106" y="533"/>
                    <a:pt x="2107" y="527"/>
                  </a:cubicBezTo>
                  <a:cubicBezTo>
                    <a:pt x="2106" y="528"/>
                    <a:pt x="2104" y="532"/>
                    <a:pt x="2102" y="536"/>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065" y="506"/>
                  </a:moveTo>
                  <a:cubicBezTo>
                    <a:pt x="2069" y="499"/>
                    <a:pt x="2071" y="491"/>
                    <a:pt x="2072" y="483"/>
                  </a:cubicBezTo>
                  <a:cubicBezTo>
                    <a:pt x="2070" y="491"/>
                    <a:pt x="2067" y="498"/>
                    <a:pt x="2065" y="506"/>
                  </a:cubicBezTo>
                  <a:close/>
                  <a:moveTo>
                    <a:pt x="2111" y="361"/>
                  </a:moveTo>
                  <a:cubicBezTo>
                    <a:pt x="2111" y="361"/>
                    <a:pt x="2111" y="361"/>
                    <a:pt x="2111" y="362"/>
                  </a:cubicBezTo>
                  <a:cubicBezTo>
                    <a:pt x="2111" y="362"/>
                    <a:pt x="2111" y="362"/>
                    <a:pt x="2111" y="362"/>
                  </a:cubicBezTo>
                  <a:cubicBezTo>
                    <a:pt x="2111" y="362"/>
                    <a:pt x="2111" y="362"/>
                    <a:pt x="2111" y="362"/>
                  </a:cubicBezTo>
                  <a:cubicBezTo>
                    <a:pt x="2111" y="362"/>
                    <a:pt x="2111" y="362"/>
                    <a:pt x="2111" y="361"/>
                  </a:cubicBezTo>
                  <a:close/>
                  <a:moveTo>
                    <a:pt x="2146" y="276"/>
                  </a:moveTo>
                  <a:cubicBezTo>
                    <a:pt x="2146" y="307"/>
                    <a:pt x="2145" y="338"/>
                    <a:pt x="2135" y="368"/>
                  </a:cubicBezTo>
                  <a:cubicBezTo>
                    <a:pt x="2134" y="365"/>
                    <a:pt x="2133" y="362"/>
                    <a:pt x="2133" y="359"/>
                  </a:cubicBezTo>
                  <a:cubicBezTo>
                    <a:pt x="2130" y="372"/>
                    <a:pt x="2128" y="385"/>
                    <a:pt x="2125" y="399"/>
                  </a:cubicBezTo>
                  <a:cubicBezTo>
                    <a:pt x="2123" y="409"/>
                    <a:pt x="2106" y="481"/>
                    <a:pt x="2107" y="486"/>
                  </a:cubicBezTo>
                  <a:cubicBezTo>
                    <a:pt x="2093" y="514"/>
                    <a:pt x="2090" y="548"/>
                    <a:pt x="2084" y="582"/>
                  </a:cubicBezTo>
                  <a:cubicBezTo>
                    <a:pt x="2091" y="563"/>
                    <a:pt x="2098" y="546"/>
                    <a:pt x="2102" y="536"/>
                  </a:cubicBezTo>
                  <a:cubicBezTo>
                    <a:pt x="2102" y="520"/>
                    <a:pt x="2105" y="502"/>
                    <a:pt x="2109" y="483"/>
                  </a:cubicBezTo>
                  <a:cubicBezTo>
                    <a:pt x="2109" y="483"/>
                    <a:pt x="2109" y="483"/>
                    <a:pt x="2109" y="483"/>
                  </a:cubicBezTo>
                  <a:cubicBezTo>
                    <a:pt x="2109" y="483"/>
                    <a:pt x="2109" y="483"/>
                    <a:pt x="2109" y="483"/>
                  </a:cubicBezTo>
                  <a:cubicBezTo>
                    <a:pt x="2109" y="482"/>
                    <a:pt x="2110" y="481"/>
                    <a:pt x="2110" y="480"/>
                  </a:cubicBezTo>
                  <a:cubicBezTo>
                    <a:pt x="2110" y="480"/>
                    <a:pt x="2110" y="481"/>
                    <a:pt x="2109" y="482"/>
                  </a:cubicBezTo>
                  <a:cubicBezTo>
                    <a:pt x="2114" y="459"/>
                    <a:pt x="2121" y="436"/>
                    <a:pt x="2127" y="419"/>
                  </a:cubicBezTo>
                  <a:cubicBezTo>
                    <a:pt x="2124" y="439"/>
                    <a:pt x="2120" y="459"/>
                    <a:pt x="2115" y="480"/>
                  </a:cubicBezTo>
                  <a:cubicBezTo>
                    <a:pt x="2124" y="444"/>
                    <a:pt x="2129" y="408"/>
                    <a:pt x="2135" y="372"/>
                  </a:cubicBezTo>
                  <a:cubicBezTo>
                    <a:pt x="2132" y="389"/>
                    <a:pt x="2134" y="384"/>
                    <a:pt x="2140" y="355"/>
                  </a:cubicBezTo>
                  <a:cubicBezTo>
                    <a:pt x="2146" y="329"/>
                    <a:pt x="2152" y="302"/>
                    <a:pt x="2146" y="276"/>
                  </a:cubicBezTo>
                  <a:close/>
                  <a:moveTo>
                    <a:pt x="2072" y="483"/>
                  </a:moveTo>
                  <a:cubicBezTo>
                    <a:pt x="2070" y="491"/>
                    <a:pt x="2067" y="498"/>
                    <a:pt x="2065" y="506"/>
                  </a:cubicBezTo>
                  <a:cubicBezTo>
                    <a:pt x="2069" y="499"/>
                    <a:pt x="2071" y="491"/>
                    <a:pt x="2072" y="483"/>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5" y="188"/>
                  </a:moveTo>
                  <a:cubicBezTo>
                    <a:pt x="2115" y="188"/>
                    <a:pt x="2115" y="187"/>
                    <a:pt x="2116" y="187"/>
                  </a:cubicBezTo>
                  <a:cubicBezTo>
                    <a:pt x="2116" y="186"/>
                    <a:pt x="2116" y="186"/>
                    <a:pt x="2116" y="185"/>
                  </a:cubicBezTo>
                  <a:cubicBezTo>
                    <a:pt x="2116" y="186"/>
                    <a:pt x="2115" y="187"/>
                    <a:pt x="2115" y="188"/>
                  </a:cubicBezTo>
                  <a:close/>
                  <a:moveTo>
                    <a:pt x="2116" y="185"/>
                  </a:moveTo>
                  <a:cubicBezTo>
                    <a:pt x="2119" y="177"/>
                    <a:pt x="2121" y="170"/>
                    <a:pt x="2122" y="162"/>
                  </a:cubicBezTo>
                  <a:cubicBezTo>
                    <a:pt x="2119" y="169"/>
                    <a:pt x="2117" y="177"/>
                    <a:pt x="2116" y="185"/>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36" y="30"/>
                  </a:moveTo>
                  <a:cubicBezTo>
                    <a:pt x="2132" y="44"/>
                    <a:pt x="2129" y="58"/>
                    <a:pt x="2135" y="70"/>
                  </a:cubicBezTo>
                  <a:cubicBezTo>
                    <a:pt x="2135" y="69"/>
                    <a:pt x="2135" y="69"/>
                    <a:pt x="2135" y="69"/>
                  </a:cubicBezTo>
                  <a:cubicBezTo>
                    <a:pt x="2132" y="61"/>
                    <a:pt x="2133" y="52"/>
                    <a:pt x="2136" y="42"/>
                  </a:cubicBezTo>
                  <a:cubicBezTo>
                    <a:pt x="2136" y="38"/>
                    <a:pt x="2136" y="33"/>
                    <a:pt x="2136" y="30"/>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3"/>
                    <a:pt x="2136" y="2"/>
                    <a:pt x="2136" y="0"/>
                  </a:cubicBezTo>
                  <a:cubicBezTo>
                    <a:pt x="2136" y="1"/>
                    <a:pt x="2136" y="3"/>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19" y="1289"/>
                    <a:pt x="1619" y="1289"/>
                    <a:pt x="1619" y="1289"/>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79" y="1728"/>
                  </a:moveTo>
                  <a:cubicBezTo>
                    <a:pt x="979" y="1728"/>
                    <a:pt x="979" y="1728"/>
                    <a:pt x="979" y="1728"/>
                  </a:cubicBezTo>
                  <a:cubicBezTo>
                    <a:pt x="979" y="1728"/>
                    <a:pt x="979" y="1728"/>
                    <a:pt x="979" y="1728"/>
                  </a:cubicBezTo>
                  <a:close/>
                  <a:moveTo>
                    <a:pt x="977" y="1729"/>
                  </a:moveTo>
                  <a:cubicBezTo>
                    <a:pt x="977" y="1729"/>
                    <a:pt x="977" y="1729"/>
                    <a:pt x="977" y="1729"/>
                  </a:cubicBezTo>
                  <a:cubicBezTo>
                    <a:pt x="977" y="1729"/>
                    <a:pt x="977" y="1729"/>
                    <a:pt x="977" y="1729"/>
                  </a:cubicBezTo>
                  <a:cubicBezTo>
                    <a:pt x="977" y="1729"/>
                    <a:pt x="977" y="1729"/>
                    <a:pt x="977" y="1729"/>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693" y="1520"/>
                  </a:moveTo>
                  <a:cubicBezTo>
                    <a:pt x="694" y="1533"/>
                    <a:pt x="699" y="1546"/>
                    <a:pt x="703" y="1558"/>
                  </a:cubicBezTo>
                  <a:cubicBezTo>
                    <a:pt x="700" y="1546"/>
                    <a:pt x="696" y="1533"/>
                    <a:pt x="693" y="1520"/>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7"/>
                  </a:moveTo>
                  <a:cubicBezTo>
                    <a:pt x="276"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4" y="1808"/>
                    <a:pt x="274" y="1808"/>
                    <a:pt x="274" y="1808"/>
                  </a:cubicBezTo>
                  <a:cubicBezTo>
                    <a:pt x="274" y="1808"/>
                    <a:pt x="274" y="1808"/>
                    <a:pt x="273" y="1808"/>
                  </a:cubicBezTo>
                  <a:cubicBezTo>
                    <a:pt x="273" y="1808"/>
                    <a:pt x="273" y="1808"/>
                    <a:pt x="273" y="1808"/>
                  </a:cubicBezTo>
                  <a:cubicBezTo>
                    <a:pt x="273" y="1809"/>
                    <a:pt x="273" y="1809"/>
                    <a:pt x="273" y="1809"/>
                  </a:cubicBezTo>
                  <a:cubicBezTo>
                    <a:pt x="273" y="1809"/>
                    <a:pt x="273" y="1809"/>
                    <a:pt x="272" y="1809"/>
                  </a:cubicBezTo>
                  <a:cubicBezTo>
                    <a:pt x="272" y="1809"/>
                    <a:pt x="272" y="1809"/>
                    <a:pt x="272" y="1809"/>
                  </a:cubicBezTo>
                  <a:cubicBezTo>
                    <a:pt x="272" y="1810"/>
                    <a:pt x="271" y="1810"/>
                    <a:pt x="271" y="1810"/>
                  </a:cubicBezTo>
                  <a:cubicBezTo>
                    <a:pt x="271" y="1810"/>
                    <a:pt x="271" y="1810"/>
                    <a:pt x="270" y="1811"/>
                  </a:cubicBezTo>
                  <a:cubicBezTo>
                    <a:pt x="270" y="1811"/>
                    <a:pt x="270" y="1811"/>
                    <a:pt x="270" y="1811"/>
                  </a:cubicBezTo>
                  <a:cubicBezTo>
                    <a:pt x="270" y="1811"/>
                    <a:pt x="269" y="1811"/>
                    <a:pt x="269" y="1811"/>
                  </a:cubicBezTo>
                  <a:cubicBezTo>
                    <a:pt x="271" y="1811"/>
                    <a:pt x="282" y="1803"/>
                    <a:pt x="276" y="1807"/>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392" y="1716"/>
                  </a:moveTo>
                  <a:cubicBezTo>
                    <a:pt x="392" y="1716"/>
                    <a:pt x="392" y="1716"/>
                    <a:pt x="392" y="1717"/>
                  </a:cubicBezTo>
                  <a:cubicBezTo>
                    <a:pt x="392" y="1716"/>
                    <a:pt x="392" y="1716"/>
                    <a:pt x="392" y="1716"/>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92" y="1716"/>
                  </a:moveTo>
                  <a:cubicBezTo>
                    <a:pt x="392" y="1716"/>
                    <a:pt x="392" y="1716"/>
                    <a:pt x="392" y="1717"/>
                  </a:cubicBezTo>
                  <a:cubicBezTo>
                    <a:pt x="392" y="1716"/>
                    <a:pt x="392" y="1716"/>
                    <a:pt x="392" y="171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397" y="1567"/>
                  </a:moveTo>
                  <a:cubicBezTo>
                    <a:pt x="1398" y="1566"/>
                    <a:pt x="1400" y="1565"/>
                    <a:pt x="1401" y="1564"/>
                  </a:cubicBezTo>
                  <a:cubicBezTo>
                    <a:pt x="1399" y="1565"/>
                    <a:pt x="1398" y="1566"/>
                    <a:pt x="1397" y="1567"/>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704" y="1288"/>
                  </a:moveTo>
                  <a:cubicBezTo>
                    <a:pt x="1704" y="1288"/>
                    <a:pt x="1704" y="1288"/>
                    <a:pt x="1704" y="1288"/>
                  </a:cubicBezTo>
                  <a:cubicBezTo>
                    <a:pt x="1704" y="1288"/>
                    <a:pt x="1704" y="1288"/>
                    <a:pt x="1704" y="1288"/>
                  </a:cubicBezTo>
                  <a:close/>
                  <a:moveTo>
                    <a:pt x="1849" y="1070"/>
                  </a:moveTo>
                  <a:cubicBezTo>
                    <a:pt x="1851" y="1071"/>
                    <a:pt x="1853" y="1070"/>
                    <a:pt x="1856" y="1069"/>
                  </a:cubicBezTo>
                  <a:cubicBezTo>
                    <a:pt x="1863" y="1058"/>
                    <a:pt x="1861" y="1058"/>
                    <a:pt x="1849" y="1070"/>
                  </a:cubicBezTo>
                  <a:close/>
                  <a:moveTo>
                    <a:pt x="1967" y="806"/>
                  </a:moveTo>
                  <a:cubicBezTo>
                    <a:pt x="1968" y="806"/>
                    <a:pt x="1969" y="804"/>
                    <a:pt x="1972" y="797"/>
                  </a:cubicBezTo>
                  <a:cubicBezTo>
                    <a:pt x="1970" y="800"/>
                    <a:pt x="1969" y="803"/>
                    <a:pt x="1967" y="806"/>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79" y="1728"/>
                  </a:moveTo>
                  <a:cubicBezTo>
                    <a:pt x="979" y="1728"/>
                    <a:pt x="979" y="1728"/>
                    <a:pt x="979" y="1728"/>
                  </a:cubicBezTo>
                  <a:cubicBezTo>
                    <a:pt x="979" y="1728"/>
                    <a:pt x="979" y="1728"/>
                    <a:pt x="979" y="1728"/>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5" y="1729"/>
                  </a:moveTo>
                  <a:cubicBezTo>
                    <a:pt x="975" y="1729"/>
                    <a:pt x="975" y="1729"/>
                    <a:pt x="975" y="1729"/>
                  </a:cubicBezTo>
                  <a:cubicBezTo>
                    <a:pt x="975" y="1729"/>
                    <a:pt x="975" y="1729"/>
                    <a:pt x="975" y="1729"/>
                  </a:cubicBezTo>
                  <a:cubicBezTo>
                    <a:pt x="975" y="1729"/>
                    <a:pt x="975" y="1729"/>
                    <a:pt x="975" y="1729"/>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693" y="1520"/>
                  </a:moveTo>
                  <a:cubicBezTo>
                    <a:pt x="694" y="1533"/>
                    <a:pt x="699" y="1546"/>
                    <a:pt x="703" y="1558"/>
                  </a:cubicBezTo>
                  <a:cubicBezTo>
                    <a:pt x="700" y="1546"/>
                    <a:pt x="696" y="1533"/>
                    <a:pt x="693" y="1520"/>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392" y="1716"/>
                  </a:moveTo>
                  <a:cubicBezTo>
                    <a:pt x="392" y="1716"/>
                    <a:pt x="392" y="1716"/>
                    <a:pt x="392" y="1717"/>
                  </a:cubicBezTo>
                  <a:cubicBezTo>
                    <a:pt x="392" y="1716"/>
                    <a:pt x="392" y="1716"/>
                    <a:pt x="392" y="1716"/>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81" y="1727"/>
                  </a:moveTo>
                  <a:cubicBezTo>
                    <a:pt x="981" y="1727"/>
                    <a:pt x="981" y="1727"/>
                    <a:pt x="981" y="1727"/>
                  </a:cubicBezTo>
                  <a:cubicBezTo>
                    <a:pt x="981" y="1727"/>
                    <a:pt x="981" y="1727"/>
                    <a:pt x="981" y="1727"/>
                  </a:cubicBezTo>
                  <a:cubicBezTo>
                    <a:pt x="981" y="1727"/>
                    <a:pt x="981" y="1727"/>
                    <a:pt x="981" y="1727"/>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397" y="1567"/>
                  </a:moveTo>
                  <a:cubicBezTo>
                    <a:pt x="1398" y="1566"/>
                    <a:pt x="1400" y="1565"/>
                    <a:pt x="1401" y="1564"/>
                  </a:cubicBezTo>
                  <a:cubicBezTo>
                    <a:pt x="1399" y="1565"/>
                    <a:pt x="1398" y="1566"/>
                    <a:pt x="1397" y="1567"/>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704" y="1288"/>
                  </a:moveTo>
                  <a:cubicBezTo>
                    <a:pt x="1704" y="1288"/>
                    <a:pt x="1704" y="1288"/>
                    <a:pt x="1704" y="1288"/>
                  </a:cubicBezTo>
                  <a:cubicBezTo>
                    <a:pt x="1704" y="1288"/>
                    <a:pt x="1704" y="1288"/>
                    <a:pt x="1704" y="1288"/>
                  </a:cubicBezTo>
                  <a:close/>
                  <a:moveTo>
                    <a:pt x="1849" y="1070"/>
                  </a:moveTo>
                  <a:cubicBezTo>
                    <a:pt x="1851" y="1071"/>
                    <a:pt x="1853" y="1070"/>
                    <a:pt x="1856" y="1069"/>
                  </a:cubicBezTo>
                  <a:cubicBezTo>
                    <a:pt x="1863" y="1058"/>
                    <a:pt x="1861" y="1058"/>
                    <a:pt x="1849" y="1070"/>
                  </a:cubicBezTo>
                  <a:close/>
                  <a:moveTo>
                    <a:pt x="1917" y="983"/>
                  </a:moveTo>
                  <a:cubicBezTo>
                    <a:pt x="1917" y="983"/>
                    <a:pt x="1917" y="983"/>
                    <a:pt x="1917" y="983"/>
                  </a:cubicBezTo>
                  <a:cubicBezTo>
                    <a:pt x="1915" y="986"/>
                    <a:pt x="1914" y="989"/>
                    <a:pt x="1912" y="992"/>
                  </a:cubicBezTo>
                  <a:cubicBezTo>
                    <a:pt x="1912" y="993"/>
                    <a:pt x="1912" y="993"/>
                    <a:pt x="1912" y="993"/>
                  </a:cubicBezTo>
                  <a:cubicBezTo>
                    <a:pt x="1912" y="994"/>
                    <a:pt x="1912" y="994"/>
                    <a:pt x="1912" y="995"/>
                  </a:cubicBezTo>
                  <a:cubicBezTo>
                    <a:pt x="1913" y="993"/>
                    <a:pt x="1914" y="991"/>
                    <a:pt x="1915" y="989"/>
                  </a:cubicBezTo>
                  <a:cubicBezTo>
                    <a:pt x="1915" y="989"/>
                    <a:pt x="1915" y="989"/>
                    <a:pt x="1916" y="989"/>
                  </a:cubicBezTo>
                  <a:cubicBezTo>
                    <a:pt x="1916" y="988"/>
                    <a:pt x="1916" y="987"/>
                    <a:pt x="1916" y="987"/>
                  </a:cubicBezTo>
                  <a:cubicBezTo>
                    <a:pt x="1916" y="986"/>
                    <a:pt x="1916" y="986"/>
                    <a:pt x="1916" y="986"/>
                  </a:cubicBezTo>
                  <a:cubicBezTo>
                    <a:pt x="1916" y="986"/>
                    <a:pt x="1917" y="986"/>
                    <a:pt x="1917" y="986"/>
                  </a:cubicBezTo>
                  <a:cubicBezTo>
                    <a:pt x="1917" y="986"/>
                    <a:pt x="1917" y="985"/>
                    <a:pt x="1917" y="985"/>
                  </a:cubicBezTo>
                  <a:cubicBezTo>
                    <a:pt x="1917" y="985"/>
                    <a:pt x="1917" y="985"/>
                    <a:pt x="1917" y="985"/>
                  </a:cubicBezTo>
                  <a:cubicBezTo>
                    <a:pt x="1917" y="985"/>
                    <a:pt x="1917" y="984"/>
                    <a:pt x="1917" y="984"/>
                  </a:cubicBezTo>
                  <a:cubicBezTo>
                    <a:pt x="1917" y="984"/>
                    <a:pt x="1917" y="983"/>
                    <a:pt x="1917" y="983"/>
                  </a:cubicBezTo>
                  <a:cubicBezTo>
                    <a:pt x="1917" y="983"/>
                    <a:pt x="1917" y="983"/>
                    <a:pt x="1917" y="983"/>
                  </a:cubicBezTo>
                  <a:close/>
                  <a:moveTo>
                    <a:pt x="1967" y="806"/>
                  </a:moveTo>
                  <a:cubicBezTo>
                    <a:pt x="1968" y="806"/>
                    <a:pt x="1969" y="804"/>
                    <a:pt x="1972" y="797"/>
                  </a:cubicBezTo>
                  <a:cubicBezTo>
                    <a:pt x="1970" y="800"/>
                    <a:pt x="1969" y="803"/>
                    <a:pt x="1967" y="806"/>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0" y="362"/>
                  </a:move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ubicBezTo>
                    <a:pt x="2111" y="359"/>
                    <a:pt x="2111" y="360"/>
                    <a:pt x="2110" y="362"/>
                  </a:cubicBezTo>
                  <a:close/>
                  <a:moveTo>
                    <a:pt x="2065" y="506"/>
                  </a:moveTo>
                  <a:cubicBezTo>
                    <a:pt x="2069" y="499"/>
                    <a:pt x="2071" y="491"/>
                    <a:pt x="2072" y="483"/>
                  </a:cubicBezTo>
                  <a:cubicBezTo>
                    <a:pt x="2070" y="491"/>
                    <a:pt x="2067" y="498"/>
                    <a:pt x="2065" y="506"/>
                  </a:cubicBezTo>
                  <a:close/>
                  <a:moveTo>
                    <a:pt x="1609" y="1300"/>
                  </a:moveTo>
                  <a:cubicBezTo>
                    <a:pt x="1609" y="1300"/>
                    <a:pt x="1608" y="1300"/>
                    <a:pt x="1608" y="1300"/>
                  </a:cubicBezTo>
                  <a:cubicBezTo>
                    <a:pt x="1608" y="1300"/>
                    <a:pt x="1609" y="1300"/>
                    <a:pt x="1609" y="1300"/>
                  </a:cubicBezTo>
                  <a:cubicBezTo>
                    <a:pt x="1609" y="1300"/>
                    <a:pt x="1609" y="1300"/>
                    <a:pt x="1609" y="13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lose/>
                  <a:moveTo>
                    <a:pt x="1053" y="1689"/>
                  </a:move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3" y="1689"/>
                    <a:pt x="1053" y="1689"/>
                    <a:pt x="1053"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708" y="1615"/>
                  </a:moveTo>
                  <a:cubicBezTo>
                    <a:pt x="708" y="1614"/>
                    <a:pt x="708" y="1614"/>
                    <a:pt x="707" y="1613"/>
                  </a:cubicBezTo>
                  <a:cubicBezTo>
                    <a:pt x="707" y="1613"/>
                    <a:pt x="707" y="1613"/>
                    <a:pt x="707" y="1613"/>
                  </a:cubicBezTo>
                  <a:cubicBezTo>
                    <a:pt x="708" y="1614"/>
                    <a:pt x="708" y="1614"/>
                    <a:pt x="708" y="1615"/>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0"/>
                  </a:moveTo>
                  <a:cubicBezTo>
                    <a:pt x="707" y="1610"/>
                    <a:pt x="707" y="1611"/>
                    <a:pt x="707" y="1611"/>
                  </a:cubicBezTo>
                  <a:cubicBezTo>
                    <a:pt x="707" y="1611"/>
                    <a:pt x="707" y="1611"/>
                    <a:pt x="707" y="1611"/>
                  </a:cubicBezTo>
                  <a:cubicBezTo>
                    <a:pt x="707" y="1611"/>
                    <a:pt x="707" y="1610"/>
                    <a:pt x="707" y="1609"/>
                  </a:cubicBezTo>
                  <a:lnTo>
                    <a:pt x="707" y="1610"/>
                  </a:ln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6"/>
                  </a:moveTo>
                  <a:cubicBezTo>
                    <a:pt x="703" y="1556"/>
                    <a:pt x="703" y="1556"/>
                    <a:pt x="703" y="1556"/>
                  </a:cubicBezTo>
                  <a:cubicBezTo>
                    <a:pt x="703" y="1556"/>
                    <a:pt x="703" y="1556"/>
                    <a:pt x="703" y="1555"/>
                  </a:cubicBezTo>
                  <a:cubicBezTo>
                    <a:pt x="703" y="1556"/>
                    <a:pt x="703" y="1556"/>
                    <a:pt x="703" y="1556"/>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lose/>
                  <a:moveTo>
                    <a:pt x="703" y="1558"/>
                  </a:moveTo>
                  <a:cubicBezTo>
                    <a:pt x="700" y="1546"/>
                    <a:pt x="696" y="1533"/>
                    <a:pt x="693" y="1520"/>
                  </a:cubicBezTo>
                  <a:cubicBezTo>
                    <a:pt x="694" y="1533"/>
                    <a:pt x="699" y="1546"/>
                    <a:pt x="703" y="1558"/>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1" y="1779"/>
                  </a:moveTo>
                  <a:cubicBezTo>
                    <a:pt x="321" y="1779"/>
                    <a:pt x="321" y="1779"/>
                    <a:pt x="321" y="1779"/>
                  </a:cubicBezTo>
                  <a:cubicBezTo>
                    <a:pt x="321" y="1779"/>
                    <a:pt x="320" y="1779"/>
                    <a:pt x="320" y="1779"/>
                  </a:cubicBezTo>
                  <a:cubicBezTo>
                    <a:pt x="320" y="1779"/>
                    <a:pt x="320" y="1779"/>
                    <a:pt x="321" y="1779"/>
                  </a:cubicBezTo>
                  <a:close/>
                  <a:moveTo>
                    <a:pt x="392" y="1717"/>
                  </a:moveTo>
                  <a:cubicBezTo>
                    <a:pt x="392" y="1716"/>
                    <a:pt x="392" y="1716"/>
                    <a:pt x="392" y="1716"/>
                  </a:cubicBezTo>
                  <a:cubicBezTo>
                    <a:pt x="392" y="1716"/>
                    <a:pt x="392" y="1716"/>
                    <a:pt x="392" y="1716"/>
                  </a:cubicBezTo>
                  <a:cubicBezTo>
                    <a:pt x="392" y="1716"/>
                    <a:pt x="392" y="1716"/>
                    <a:pt x="392" y="1717"/>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2150" y="149"/>
                  </a:moveTo>
                  <a:cubicBezTo>
                    <a:pt x="2150" y="149"/>
                    <a:pt x="2150" y="149"/>
                    <a:pt x="2150" y="149"/>
                  </a:cubicBezTo>
                  <a:cubicBezTo>
                    <a:pt x="2150" y="149"/>
                    <a:pt x="2150" y="149"/>
                    <a:pt x="2150" y="149"/>
                  </a:cubicBezTo>
                  <a:cubicBezTo>
                    <a:pt x="2150" y="149"/>
                    <a:pt x="2150" y="149"/>
                    <a:pt x="2150" y="149"/>
                  </a:cubicBezTo>
                  <a:cubicBezTo>
                    <a:pt x="2150" y="148"/>
                    <a:pt x="2150" y="146"/>
                    <a:pt x="2149" y="145"/>
                  </a:cubicBezTo>
                  <a:cubicBezTo>
                    <a:pt x="2149" y="144"/>
                    <a:pt x="2149" y="144"/>
                    <a:pt x="2149" y="144"/>
                  </a:cubicBezTo>
                  <a:cubicBezTo>
                    <a:pt x="2149" y="144"/>
                    <a:pt x="2149" y="144"/>
                    <a:pt x="2149" y="144"/>
                  </a:cubicBezTo>
                  <a:cubicBezTo>
                    <a:pt x="2149" y="144"/>
                    <a:pt x="2149" y="144"/>
                    <a:pt x="2149" y="144"/>
                  </a:cubicBezTo>
                  <a:cubicBezTo>
                    <a:pt x="2149" y="138"/>
                    <a:pt x="2148" y="132"/>
                    <a:pt x="2149" y="126"/>
                  </a:cubicBezTo>
                  <a:cubicBezTo>
                    <a:pt x="2145" y="148"/>
                    <a:pt x="2142" y="170"/>
                    <a:pt x="2138" y="192"/>
                  </a:cubicBezTo>
                  <a:cubicBezTo>
                    <a:pt x="2141" y="153"/>
                    <a:pt x="2149" y="114"/>
                    <a:pt x="2152" y="76"/>
                  </a:cubicBezTo>
                  <a:cubicBezTo>
                    <a:pt x="2133" y="141"/>
                    <a:pt x="2142" y="73"/>
                    <a:pt x="2146" y="57"/>
                  </a:cubicBezTo>
                  <a:cubicBezTo>
                    <a:pt x="2144" y="62"/>
                    <a:pt x="2140" y="71"/>
                    <a:pt x="2141" y="75"/>
                  </a:cubicBezTo>
                  <a:cubicBezTo>
                    <a:pt x="2135" y="53"/>
                    <a:pt x="2144" y="29"/>
                    <a:pt x="2146" y="7"/>
                  </a:cubicBezTo>
                  <a:cubicBezTo>
                    <a:pt x="2144" y="17"/>
                    <a:pt x="2139" y="30"/>
                    <a:pt x="2136" y="42"/>
                  </a:cubicBezTo>
                  <a:cubicBezTo>
                    <a:pt x="2136" y="50"/>
                    <a:pt x="2136" y="60"/>
                    <a:pt x="2135" y="69"/>
                  </a:cubicBezTo>
                  <a:cubicBezTo>
                    <a:pt x="2136" y="71"/>
                    <a:pt x="2137" y="72"/>
                    <a:pt x="2138" y="73"/>
                  </a:cubicBezTo>
                  <a:cubicBezTo>
                    <a:pt x="2137" y="72"/>
                    <a:pt x="2136" y="71"/>
                    <a:pt x="2135" y="70"/>
                  </a:cubicBezTo>
                  <a:cubicBezTo>
                    <a:pt x="2134" y="118"/>
                    <a:pt x="2131" y="175"/>
                    <a:pt x="2116" y="187"/>
                  </a:cubicBezTo>
                  <a:cubicBezTo>
                    <a:pt x="2112" y="208"/>
                    <a:pt x="2112" y="230"/>
                    <a:pt x="2110" y="251"/>
                  </a:cubicBezTo>
                  <a:cubicBezTo>
                    <a:pt x="2111" y="245"/>
                    <a:pt x="2112" y="207"/>
                    <a:pt x="2119" y="207"/>
                  </a:cubicBezTo>
                  <a:cubicBezTo>
                    <a:pt x="2118" y="230"/>
                    <a:pt x="2129" y="304"/>
                    <a:pt x="2101" y="316"/>
                  </a:cubicBezTo>
                  <a:cubicBezTo>
                    <a:pt x="2111" y="296"/>
                    <a:pt x="2088" y="337"/>
                    <a:pt x="2087" y="341"/>
                  </a:cubicBezTo>
                  <a:cubicBezTo>
                    <a:pt x="2079" y="375"/>
                    <a:pt x="2083" y="414"/>
                    <a:pt x="2070" y="447"/>
                  </a:cubicBezTo>
                  <a:cubicBezTo>
                    <a:pt x="2073" y="441"/>
                    <a:pt x="2079" y="430"/>
                    <a:pt x="2080" y="424"/>
                  </a:cubicBezTo>
                  <a:cubicBezTo>
                    <a:pt x="2079" y="429"/>
                    <a:pt x="2079" y="435"/>
                    <a:pt x="2078" y="441"/>
                  </a:cubicBezTo>
                  <a:cubicBezTo>
                    <a:pt x="2078" y="441"/>
                    <a:pt x="2078" y="441"/>
                    <a:pt x="2078" y="441"/>
                  </a:cubicBezTo>
                  <a:cubicBezTo>
                    <a:pt x="2077" y="442"/>
                    <a:pt x="2077" y="442"/>
                    <a:pt x="2078" y="442"/>
                  </a:cubicBezTo>
                  <a:cubicBezTo>
                    <a:pt x="2078" y="442"/>
                    <a:pt x="2078" y="442"/>
                    <a:pt x="2078" y="442"/>
                  </a:cubicBezTo>
                  <a:cubicBezTo>
                    <a:pt x="2078" y="442"/>
                    <a:pt x="2078" y="442"/>
                    <a:pt x="2077" y="442"/>
                  </a:cubicBezTo>
                  <a:cubicBezTo>
                    <a:pt x="2078" y="442"/>
                    <a:pt x="2078" y="442"/>
                    <a:pt x="2078" y="442"/>
                  </a:cubicBezTo>
                  <a:cubicBezTo>
                    <a:pt x="2072" y="474"/>
                    <a:pt x="2057" y="504"/>
                    <a:pt x="2046" y="534"/>
                  </a:cubicBezTo>
                  <a:cubicBezTo>
                    <a:pt x="2036" y="551"/>
                    <a:pt x="2023" y="614"/>
                    <a:pt x="2009" y="644"/>
                  </a:cubicBezTo>
                  <a:cubicBezTo>
                    <a:pt x="1993" y="676"/>
                    <a:pt x="1979" y="709"/>
                    <a:pt x="1964" y="742"/>
                  </a:cubicBezTo>
                  <a:cubicBezTo>
                    <a:pt x="1964" y="742"/>
                    <a:pt x="1964" y="742"/>
                    <a:pt x="1964" y="742"/>
                  </a:cubicBezTo>
                  <a:cubicBezTo>
                    <a:pt x="1964" y="743"/>
                    <a:pt x="1963" y="744"/>
                    <a:pt x="1963" y="745"/>
                  </a:cubicBezTo>
                  <a:cubicBezTo>
                    <a:pt x="1962" y="745"/>
                    <a:pt x="1962" y="746"/>
                    <a:pt x="1962" y="746"/>
                  </a:cubicBezTo>
                  <a:cubicBezTo>
                    <a:pt x="1950" y="774"/>
                    <a:pt x="1937" y="802"/>
                    <a:pt x="1923" y="829"/>
                  </a:cubicBezTo>
                  <a:cubicBezTo>
                    <a:pt x="1932" y="816"/>
                    <a:pt x="1940" y="804"/>
                    <a:pt x="1949" y="791"/>
                  </a:cubicBezTo>
                  <a:cubicBezTo>
                    <a:pt x="1940" y="810"/>
                    <a:pt x="1928" y="826"/>
                    <a:pt x="1916" y="842"/>
                  </a:cubicBezTo>
                  <a:cubicBezTo>
                    <a:pt x="1916" y="842"/>
                    <a:pt x="1916" y="842"/>
                    <a:pt x="1916" y="842"/>
                  </a:cubicBezTo>
                  <a:cubicBezTo>
                    <a:pt x="1915" y="843"/>
                    <a:pt x="1915" y="843"/>
                    <a:pt x="1915" y="844"/>
                  </a:cubicBezTo>
                  <a:cubicBezTo>
                    <a:pt x="1915" y="844"/>
                    <a:pt x="1915" y="844"/>
                    <a:pt x="1915" y="844"/>
                  </a:cubicBezTo>
                  <a:cubicBezTo>
                    <a:pt x="1904" y="858"/>
                    <a:pt x="1895" y="873"/>
                    <a:pt x="1890" y="891"/>
                  </a:cubicBezTo>
                  <a:cubicBezTo>
                    <a:pt x="1896" y="877"/>
                    <a:pt x="1904" y="865"/>
                    <a:pt x="1914" y="855"/>
                  </a:cubicBezTo>
                  <a:cubicBezTo>
                    <a:pt x="1878" y="915"/>
                    <a:pt x="1851" y="983"/>
                    <a:pt x="1802" y="1035"/>
                  </a:cubicBezTo>
                  <a:cubicBezTo>
                    <a:pt x="1808" y="1025"/>
                    <a:pt x="1814" y="1015"/>
                    <a:pt x="1819" y="1006"/>
                  </a:cubicBezTo>
                  <a:cubicBezTo>
                    <a:pt x="1816" y="1011"/>
                    <a:pt x="1788" y="1052"/>
                    <a:pt x="1794" y="1040"/>
                  </a:cubicBezTo>
                  <a:cubicBezTo>
                    <a:pt x="1786" y="1053"/>
                    <a:pt x="1777" y="1069"/>
                    <a:pt x="1766" y="1085"/>
                  </a:cubicBezTo>
                  <a:cubicBezTo>
                    <a:pt x="1770" y="1081"/>
                    <a:pt x="1774" y="1076"/>
                    <a:pt x="1777" y="1071"/>
                  </a:cubicBezTo>
                  <a:cubicBezTo>
                    <a:pt x="1773" y="1078"/>
                    <a:pt x="1769" y="1084"/>
                    <a:pt x="1763" y="1091"/>
                  </a:cubicBezTo>
                  <a:cubicBezTo>
                    <a:pt x="1763" y="1091"/>
                    <a:pt x="1763" y="1092"/>
                    <a:pt x="1762" y="1092"/>
                  </a:cubicBezTo>
                  <a:cubicBezTo>
                    <a:pt x="1762" y="1092"/>
                    <a:pt x="1762" y="1092"/>
                    <a:pt x="1762" y="1093"/>
                  </a:cubicBezTo>
                  <a:cubicBezTo>
                    <a:pt x="1761" y="1093"/>
                    <a:pt x="1761" y="1093"/>
                    <a:pt x="1761" y="1094"/>
                  </a:cubicBezTo>
                  <a:cubicBezTo>
                    <a:pt x="1760" y="1095"/>
                    <a:pt x="1759" y="1096"/>
                    <a:pt x="1759" y="1096"/>
                  </a:cubicBezTo>
                  <a:cubicBezTo>
                    <a:pt x="1759" y="1096"/>
                    <a:pt x="1759" y="1096"/>
                    <a:pt x="1759" y="1096"/>
                  </a:cubicBezTo>
                  <a:cubicBezTo>
                    <a:pt x="1759" y="1097"/>
                    <a:pt x="1758" y="1097"/>
                    <a:pt x="1758" y="1097"/>
                  </a:cubicBezTo>
                  <a:cubicBezTo>
                    <a:pt x="1730" y="1140"/>
                    <a:pt x="1695" y="1186"/>
                    <a:pt x="1661" y="1207"/>
                  </a:cubicBezTo>
                  <a:cubicBezTo>
                    <a:pt x="1658" y="1211"/>
                    <a:pt x="1653" y="1216"/>
                    <a:pt x="1646" y="1223"/>
                  </a:cubicBezTo>
                  <a:cubicBezTo>
                    <a:pt x="1628" y="1241"/>
                    <a:pt x="1608" y="1257"/>
                    <a:pt x="1591" y="1275"/>
                  </a:cubicBezTo>
                  <a:cubicBezTo>
                    <a:pt x="1589" y="1278"/>
                    <a:pt x="1557" y="1320"/>
                    <a:pt x="1552" y="1326"/>
                  </a:cubicBezTo>
                  <a:cubicBezTo>
                    <a:pt x="1523" y="1353"/>
                    <a:pt x="1491" y="1377"/>
                    <a:pt x="1460" y="1403"/>
                  </a:cubicBezTo>
                  <a:cubicBezTo>
                    <a:pt x="1402" y="1450"/>
                    <a:pt x="1323" y="1480"/>
                    <a:pt x="1277" y="1540"/>
                  </a:cubicBezTo>
                  <a:cubicBezTo>
                    <a:pt x="1286" y="1531"/>
                    <a:pt x="1297" y="1526"/>
                    <a:pt x="1309" y="1523"/>
                  </a:cubicBezTo>
                  <a:cubicBezTo>
                    <a:pt x="1289" y="1531"/>
                    <a:pt x="1272" y="1543"/>
                    <a:pt x="1254" y="1556"/>
                  </a:cubicBezTo>
                  <a:cubicBezTo>
                    <a:pt x="1252" y="1560"/>
                    <a:pt x="1247" y="1563"/>
                    <a:pt x="1242" y="1565"/>
                  </a:cubicBezTo>
                  <a:cubicBezTo>
                    <a:pt x="1235" y="1570"/>
                    <a:pt x="1229" y="1574"/>
                    <a:pt x="1222" y="1579"/>
                  </a:cubicBezTo>
                  <a:cubicBezTo>
                    <a:pt x="1225" y="1577"/>
                    <a:pt x="1232" y="1572"/>
                    <a:pt x="1239" y="1566"/>
                  </a:cubicBezTo>
                  <a:cubicBezTo>
                    <a:pt x="1229" y="1570"/>
                    <a:pt x="1216" y="1572"/>
                    <a:pt x="1210" y="1578"/>
                  </a:cubicBezTo>
                  <a:cubicBezTo>
                    <a:pt x="1222" y="1567"/>
                    <a:pt x="1235" y="1559"/>
                    <a:pt x="1250" y="1554"/>
                  </a:cubicBezTo>
                  <a:cubicBezTo>
                    <a:pt x="1227" y="1557"/>
                    <a:pt x="1198" y="1579"/>
                    <a:pt x="1171" y="1598"/>
                  </a:cubicBezTo>
                  <a:cubicBezTo>
                    <a:pt x="1171" y="1598"/>
                    <a:pt x="1171" y="1598"/>
                    <a:pt x="1171" y="1598"/>
                  </a:cubicBezTo>
                  <a:cubicBezTo>
                    <a:pt x="1165" y="1602"/>
                    <a:pt x="1158" y="1606"/>
                    <a:pt x="1151" y="1610"/>
                  </a:cubicBezTo>
                  <a:cubicBezTo>
                    <a:pt x="1138" y="1618"/>
                    <a:pt x="1124" y="1625"/>
                    <a:pt x="1111" y="1633"/>
                  </a:cubicBezTo>
                  <a:cubicBezTo>
                    <a:pt x="1045" y="1669"/>
                    <a:pt x="978" y="1701"/>
                    <a:pt x="911" y="1735"/>
                  </a:cubicBezTo>
                  <a:cubicBezTo>
                    <a:pt x="905" y="1737"/>
                    <a:pt x="900" y="1740"/>
                    <a:pt x="895" y="1743"/>
                  </a:cubicBezTo>
                  <a:cubicBezTo>
                    <a:pt x="887" y="1748"/>
                    <a:pt x="879" y="1752"/>
                    <a:pt x="871" y="1757"/>
                  </a:cubicBezTo>
                  <a:cubicBezTo>
                    <a:pt x="844" y="1772"/>
                    <a:pt x="816" y="1787"/>
                    <a:pt x="788" y="1790"/>
                  </a:cubicBezTo>
                  <a:cubicBezTo>
                    <a:pt x="761" y="1793"/>
                    <a:pt x="758" y="1762"/>
                    <a:pt x="755" y="1741"/>
                  </a:cubicBezTo>
                  <a:cubicBezTo>
                    <a:pt x="751" y="1731"/>
                    <a:pt x="736" y="1684"/>
                    <a:pt x="734" y="1672"/>
                  </a:cubicBezTo>
                  <a:cubicBezTo>
                    <a:pt x="725" y="1616"/>
                    <a:pt x="708" y="1561"/>
                    <a:pt x="692" y="1508"/>
                  </a:cubicBezTo>
                  <a:cubicBezTo>
                    <a:pt x="692" y="1512"/>
                    <a:pt x="692" y="1516"/>
                    <a:pt x="693" y="1520"/>
                  </a:cubicBezTo>
                  <a:cubicBezTo>
                    <a:pt x="691" y="1515"/>
                    <a:pt x="690" y="1509"/>
                    <a:pt x="688" y="1504"/>
                  </a:cubicBezTo>
                  <a:cubicBezTo>
                    <a:pt x="652" y="1529"/>
                    <a:pt x="616" y="1555"/>
                    <a:pt x="580" y="1581"/>
                  </a:cubicBezTo>
                  <a:cubicBezTo>
                    <a:pt x="580" y="1582"/>
                    <a:pt x="580" y="1582"/>
                    <a:pt x="580" y="1582"/>
                  </a:cubicBezTo>
                  <a:cubicBezTo>
                    <a:pt x="546" y="1606"/>
                    <a:pt x="513" y="1630"/>
                    <a:pt x="479" y="1653"/>
                  </a:cubicBezTo>
                  <a:cubicBezTo>
                    <a:pt x="482" y="1651"/>
                    <a:pt x="483" y="1650"/>
                    <a:pt x="483" y="1649"/>
                  </a:cubicBezTo>
                  <a:cubicBezTo>
                    <a:pt x="508" y="1638"/>
                    <a:pt x="524" y="1612"/>
                    <a:pt x="547" y="1596"/>
                  </a:cubicBezTo>
                  <a:cubicBezTo>
                    <a:pt x="438" y="1650"/>
                    <a:pt x="349" y="1734"/>
                    <a:pt x="253" y="1806"/>
                  </a:cubicBezTo>
                  <a:cubicBezTo>
                    <a:pt x="291" y="1782"/>
                    <a:pt x="322" y="1745"/>
                    <a:pt x="366" y="1730"/>
                  </a:cubicBezTo>
                  <a:cubicBezTo>
                    <a:pt x="344" y="1738"/>
                    <a:pt x="327" y="1760"/>
                    <a:pt x="311" y="1775"/>
                  </a:cubicBezTo>
                  <a:cubicBezTo>
                    <a:pt x="283" y="1801"/>
                    <a:pt x="248" y="1817"/>
                    <a:pt x="215" y="1836"/>
                  </a:cubicBezTo>
                  <a:cubicBezTo>
                    <a:pt x="215" y="1836"/>
                    <a:pt x="215" y="1836"/>
                    <a:pt x="215" y="1836"/>
                  </a:cubicBezTo>
                  <a:cubicBezTo>
                    <a:pt x="215" y="1836"/>
                    <a:pt x="215" y="1836"/>
                    <a:pt x="215" y="1836"/>
                  </a:cubicBezTo>
                  <a:cubicBezTo>
                    <a:pt x="215" y="1836"/>
                    <a:pt x="215" y="1836"/>
                    <a:pt x="214" y="1836"/>
                  </a:cubicBezTo>
                  <a:cubicBezTo>
                    <a:pt x="210" y="1839"/>
                    <a:pt x="206" y="1841"/>
                    <a:pt x="202" y="1844"/>
                  </a:cubicBezTo>
                  <a:cubicBezTo>
                    <a:pt x="131" y="1888"/>
                    <a:pt x="67" y="1942"/>
                    <a:pt x="0" y="1992"/>
                  </a:cubicBezTo>
                  <a:cubicBezTo>
                    <a:pt x="6" y="1994"/>
                    <a:pt x="13" y="1996"/>
                    <a:pt x="20" y="1998"/>
                  </a:cubicBezTo>
                  <a:cubicBezTo>
                    <a:pt x="16" y="1995"/>
                    <a:pt x="13" y="1991"/>
                    <a:pt x="11" y="1987"/>
                  </a:cubicBezTo>
                  <a:cubicBezTo>
                    <a:pt x="13" y="1991"/>
                    <a:pt x="17" y="1995"/>
                    <a:pt x="21" y="1998"/>
                  </a:cubicBezTo>
                  <a:cubicBezTo>
                    <a:pt x="35" y="2002"/>
                    <a:pt x="50" y="2007"/>
                    <a:pt x="64" y="2011"/>
                  </a:cubicBezTo>
                  <a:cubicBezTo>
                    <a:pt x="74" y="2013"/>
                    <a:pt x="83" y="2012"/>
                    <a:pt x="89" y="2011"/>
                  </a:cubicBezTo>
                  <a:cubicBezTo>
                    <a:pt x="65" y="2003"/>
                    <a:pt x="41" y="1993"/>
                    <a:pt x="16" y="1989"/>
                  </a:cubicBezTo>
                  <a:cubicBezTo>
                    <a:pt x="56" y="1942"/>
                    <a:pt x="114" y="1919"/>
                    <a:pt x="164" y="1884"/>
                  </a:cubicBezTo>
                  <a:cubicBezTo>
                    <a:pt x="120" y="1922"/>
                    <a:pt x="71" y="1953"/>
                    <a:pt x="24" y="1987"/>
                  </a:cubicBezTo>
                  <a:cubicBezTo>
                    <a:pt x="83" y="2005"/>
                    <a:pt x="138" y="2031"/>
                    <a:pt x="196" y="2049"/>
                  </a:cubicBezTo>
                  <a:cubicBezTo>
                    <a:pt x="198" y="2049"/>
                    <a:pt x="199" y="2049"/>
                    <a:pt x="201" y="2049"/>
                  </a:cubicBezTo>
                  <a:cubicBezTo>
                    <a:pt x="205" y="2051"/>
                    <a:pt x="210" y="2053"/>
                    <a:pt x="215" y="2053"/>
                  </a:cubicBezTo>
                  <a:cubicBezTo>
                    <a:pt x="215" y="2053"/>
                    <a:pt x="216" y="2053"/>
                    <a:pt x="217" y="2054"/>
                  </a:cubicBezTo>
                  <a:cubicBezTo>
                    <a:pt x="222" y="2056"/>
                    <a:pt x="227" y="2058"/>
                    <a:pt x="233" y="2061"/>
                  </a:cubicBezTo>
                  <a:cubicBezTo>
                    <a:pt x="237" y="2060"/>
                    <a:pt x="293" y="2079"/>
                    <a:pt x="317" y="2087"/>
                  </a:cubicBezTo>
                  <a:cubicBezTo>
                    <a:pt x="277" y="2073"/>
                    <a:pt x="347" y="2088"/>
                    <a:pt x="358" y="2092"/>
                  </a:cubicBezTo>
                  <a:cubicBezTo>
                    <a:pt x="391" y="2103"/>
                    <a:pt x="422" y="2115"/>
                    <a:pt x="454" y="2128"/>
                  </a:cubicBezTo>
                  <a:cubicBezTo>
                    <a:pt x="583" y="2177"/>
                    <a:pt x="719" y="2205"/>
                    <a:pt x="850" y="2248"/>
                  </a:cubicBezTo>
                  <a:cubicBezTo>
                    <a:pt x="847" y="2225"/>
                    <a:pt x="844" y="2202"/>
                    <a:pt x="840" y="2179"/>
                  </a:cubicBezTo>
                  <a:cubicBezTo>
                    <a:pt x="841" y="2127"/>
                    <a:pt x="821" y="2061"/>
                    <a:pt x="815" y="2009"/>
                  </a:cubicBezTo>
                  <a:cubicBezTo>
                    <a:pt x="815" y="2015"/>
                    <a:pt x="816" y="2022"/>
                    <a:pt x="817" y="2028"/>
                  </a:cubicBezTo>
                  <a:cubicBezTo>
                    <a:pt x="815" y="2019"/>
                    <a:pt x="812" y="2009"/>
                    <a:pt x="810" y="1999"/>
                  </a:cubicBezTo>
                  <a:cubicBezTo>
                    <a:pt x="811" y="2001"/>
                    <a:pt x="811" y="2002"/>
                    <a:pt x="812" y="2002"/>
                  </a:cubicBezTo>
                  <a:cubicBezTo>
                    <a:pt x="810" y="1997"/>
                    <a:pt x="808" y="1993"/>
                    <a:pt x="807" y="1988"/>
                  </a:cubicBezTo>
                  <a:cubicBezTo>
                    <a:pt x="808" y="1992"/>
                    <a:pt x="809" y="1995"/>
                    <a:pt x="810" y="1999"/>
                  </a:cubicBezTo>
                  <a:cubicBezTo>
                    <a:pt x="809" y="1998"/>
                    <a:pt x="809" y="1996"/>
                    <a:pt x="808" y="1995"/>
                  </a:cubicBezTo>
                  <a:cubicBezTo>
                    <a:pt x="810" y="2014"/>
                    <a:pt x="809" y="2034"/>
                    <a:pt x="812" y="2053"/>
                  </a:cubicBezTo>
                  <a:cubicBezTo>
                    <a:pt x="808" y="2024"/>
                    <a:pt x="802" y="1988"/>
                    <a:pt x="799" y="1964"/>
                  </a:cubicBezTo>
                  <a:cubicBezTo>
                    <a:pt x="799" y="1966"/>
                    <a:pt x="799" y="1966"/>
                    <a:pt x="799" y="1966"/>
                  </a:cubicBezTo>
                  <a:cubicBezTo>
                    <a:pt x="799" y="1969"/>
                    <a:pt x="798" y="1972"/>
                    <a:pt x="798" y="1975"/>
                  </a:cubicBezTo>
                  <a:cubicBezTo>
                    <a:pt x="797" y="1967"/>
                    <a:pt x="796" y="1962"/>
                    <a:pt x="796" y="1960"/>
                  </a:cubicBezTo>
                  <a:cubicBezTo>
                    <a:pt x="796" y="1960"/>
                    <a:pt x="796" y="1960"/>
                    <a:pt x="796" y="1960"/>
                  </a:cubicBezTo>
                  <a:cubicBezTo>
                    <a:pt x="796" y="1960"/>
                    <a:pt x="796" y="1960"/>
                    <a:pt x="796" y="1960"/>
                  </a:cubicBezTo>
                  <a:cubicBezTo>
                    <a:pt x="796" y="1959"/>
                    <a:pt x="796" y="1959"/>
                    <a:pt x="797" y="1959"/>
                  </a:cubicBezTo>
                  <a:cubicBezTo>
                    <a:pt x="797" y="1959"/>
                    <a:pt x="797" y="1959"/>
                    <a:pt x="797" y="1960"/>
                  </a:cubicBezTo>
                  <a:cubicBezTo>
                    <a:pt x="797" y="1960"/>
                    <a:pt x="797" y="1960"/>
                    <a:pt x="797" y="1960"/>
                  </a:cubicBezTo>
                  <a:cubicBezTo>
                    <a:pt x="799" y="1963"/>
                    <a:pt x="803" y="1975"/>
                    <a:pt x="805" y="1984"/>
                  </a:cubicBezTo>
                  <a:cubicBezTo>
                    <a:pt x="801" y="1965"/>
                    <a:pt x="798" y="1937"/>
                    <a:pt x="801" y="1928"/>
                  </a:cubicBezTo>
                  <a:cubicBezTo>
                    <a:pt x="797" y="1933"/>
                    <a:pt x="795" y="1938"/>
                    <a:pt x="794" y="1945"/>
                  </a:cubicBezTo>
                  <a:cubicBezTo>
                    <a:pt x="794" y="1945"/>
                    <a:pt x="794" y="1944"/>
                    <a:pt x="793" y="1944"/>
                  </a:cubicBezTo>
                  <a:cubicBezTo>
                    <a:pt x="793" y="1943"/>
                    <a:pt x="793" y="1942"/>
                    <a:pt x="793" y="1942"/>
                  </a:cubicBezTo>
                  <a:cubicBezTo>
                    <a:pt x="792" y="1941"/>
                    <a:pt x="792" y="1941"/>
                    <a:pt x="792" y="1940"/>
                  </a:cubicBezTo>
                  <a:cubicBezTo>
                    <a:pt x="792" y="1940"/>
                    <a:pt x="791" y="1939"/>
                    <a:pt x="791" y="1938"/>
                  </a:cubicBezTo>
                  <a:cubicBezTo>
                    <a:pt x="791" y="1938"/>
                    <a:pt x="791" y="1938"/>
                    <a:pt x="791" y="1938"/>
                  </a:cubicBezTo>
                  <a:cubicBezTo>
                    <a:pt x="791" y="1938"/>
                    <a:pt x="791" y="1938"/>
                    <a:pt x="791" y="1938"/>
                  </a:cubicBezTo>
                  <a:cubicBezTo>
                    <a:pt x="791" y="1938"/>
                    <a:pt x="791" y="1938"/>
                    <a:pt x="791" y="1938"/>
                  </a:cubicBezTo>
                  <a:cubicBezTo>
                    <a:pt x="791" y="1937"/>
                    <a:pt x="791" y="1936"/>
                    <a:pt x="791" y="1936"/>
                  </a:cubicBezTo>
                  <a:cubicBezTo>
                    <a:pt x="791" y="1936"/>
                    <a:pt x="791" y="1937"/>
                    <a:pt x="792" y="1939"/>
                  </a:cubicBezTo>
                  <a:cubicBezTo>
                    <a:pt x="789" y="1928"/>
                    <a:pt x="790" y="1917"/>
                    <a:pt x="798" y="1912"/>
                  </a:cubicBezTo>
                  <a:cubicBezTo>
                    <a:pt x="797" y="1913"/>
                    <a:pt x="795" y="1913"/>
                    <a:pt x="793" y="1914"/>
                  </a:cubicBezTo>
                  <a:cubicBezTo>
                    <a:pt x="796" y="1906"/>
                    <a:pt x="853" y="1896"/>
                    <a:pt x="863" y="1893"/>
                  </a:cubicBezTo>
                  <a:cubicBezTo>
                    <a:pt x="860" y="1894"/>
                    <a:pt x="858" y="1895"/>
                    <a:pt x="856" y="1896"/>
                  </a:cubicBezTo>
                  <a:cubicBezTo>
                    <a:pt x="860" y="1895"/>
                    <a:pt x="864" y="1894"/>
                    <a:pt x="868" y="1893"/>
                  </a:cubicBezTo>
                  <a:cubicBezTo>
                    <a:pt x="868" y="1893"/>
                    <a:pt x="868" y="1893"/>
                    <a:pt x="869" y="1893"/>
                  </a:cubicBezTo>
                  <a:cubicBezTo>
                    <a:pt x="869" y="1893"/>
                    <a:pt x="869" y="1893"/>
                    <a:pt x="869" y="1893"/>
                  </a:cubicBezTo>
                  <a:cubicBezTo>
                    <a:pt x="876" y="1892"/>
                    <a:pt x="883" y="1890"/>
                    <a:pt x="889" y="1889"/>
                  </a:cubicBezTo>
                  <a:cubicBezTo>
                    <a:pt x="893" y="1889"/>
                    <a:pt x="897" y="1888"/>
                    <a:pt x="900" y="1887"/>
                  </a:cubicBezTo>
                  <a:cubicBezTo>
                    <a:pt x="896" y="1888"/>
                    <a:pt x="893" y="1889"/>
                    <a:pt x="889" y="1890"/>
                  </a:cubicBezTo>
                  <a:cubicBezTo>
                    <a:pt x="882" y="1891"/>
                    <a:pt x="876" y="1893"/>
                    <a:pt x="869" y="1896"/>
                  </a:cubicBezTo>
                  <a:cubicBezTo>
                    <a:pt x="854" y="1900"/>
                    <a:pt x="838" y="1906"/>
                    <a:pt x="823" y="1912"/>
                  </a:cubicBezTo>
                  <a:cubicBezTo>
                    <a:pt x="838" y="1920"/>
                    <a:pt x="855" y="1916"/>
                    <a:pt x="873" y="1907"/>
                  </a:cubicBezTo>
                  <a:cubicBezTo>
                    <a:pt x="878" y="1905"/>
                    <a:pt x="883" y="1902"/>
                    <a:pt x="888" y="1899"/>
                  </a:cubicBezTo>
                  <a:cubicBezTo>
                    <a:pt x="908" y="1886"/>
                    <a:pt x="927" y="1871"/>
                    <a:pt x="941" y="1865"/>
                  </a:cubicBezTo>
                  <a:cubicBezTo>
                    <a:pt x="924" y="1871"/>
                    <a:pt x="907" y="1877"/>
                    <a:pt x="890" y="1883"/>
                  </a:cubicBezTo>
                  <a:cubicBezTo>
                    <a:pt x="883" y="1885"/>
                    <a:pt x="876" y="1887"/>
                    <a:pt x="869" y="1890"/>
                  </a:cubicBezTo>
                  <a:cubicBezTo>
                    <a:pt x="876" y="1887"/>
                    <a:pt x="883" y="1883"/>
                    <a:pt x="890" y="1880"/>
                  </a:cubicBezTo>
                  <a:cubicBezTo>
                    <a:pt x="967" y="1847"/>
                    <a:pt x="1044" y="1814"/>
                    <a:pt x="1118" y="1775"/>
                  </a:cubicBezTo>
                  <a:cubicBezTo>
                    <a:pt x="1118" y="1775"/>
                    <a:pt x="1118" y="1774"/>
                    <a:pt x="1119" y="1774"/>
                  </a:cubicBezTo>
                  <a:cubicBezTo>
                    <a:pt x="1119" y="1774"/>
                    <a:pt x="1119" y="1774"/>
                    <a:pt x="1119" y="1774"/>
                  </a:cubicBezTo>
                  <a:cubicBezTo>
                    <a:pt x="1126" y="1771"/>
                    <a:pt x="1132" y="1767"/>
                    <a:pt x="1139" y="1763"/>
                  </a:cubicBezTo>
                  <a:cubicBezTo>
                    <a:pt x="1178" y="1742"/>
                    <a:pt x="1216" y="1720"/>
                    <a:pt x="1252" y="1696"/>
                  </a:cubicBezTo>
                  <a:cubicBezTo>
                    <a:pt x="1247" y="1699"/>
                    <a:pt x="1242" y="1705"/>
                    <a:pt x="1236" y="1712"/>
                  </a:cubicBezTo>
                  <a:cubicBezTo>
                    <a:pt x="1266" y="1693"/>
                    <a:pt x="1295" y="1673"/>
                    <a:pt x="1324" y="1653"/>
                  </a:cubicBezTo>
                  <a:cubicBezTo>
                    <a:pt x="1334" y="1646"/>
                    <a:pt x="1355" y="1631"/>
                    <a:pt x="1376" y="1615"/>
                  </a:cubicBezTo>
                  <a:cubicBezTo>
                    <a:pt x="1374" y="1616"/>
                    <a:pt x="1373" y="1616"/>
                    <a:pt x="1371" y="1616"/>
                  </a:cubicBezTo>
                  <a:cubicBezTo>
                    <a:pt x="1372" y="1615"/>
                    <a:pt x="1372" y="1615"/>
                    <a:pt x="1373" y="1615"/>
                  </a:cubicBezTo>
                  <a:cubicBezTo>
                    <a:pt x="1372" y="1615"/>
                    <a:pt x="1372" y="1615"/>
                    <a:pt x="1371" y="1616"/>
                  </a:cubicBezTo>
                  <a:cubicBezTo>
                    <a:pt x="1370" y="1616"/>
                    <a:pt x="1370" y="1616"/>
                    <a:pt x="1369" y="1615"/>
                  </a:cubicBezTo>
                  <a:cubicBezTo>
                    <a:pt x="1358" y="1624"/>
                    <a:pt x="1346" y="1633"/>
                    <a:pt x="1333" y="1640"/>
                  </a:cubicBezTo>
                  <a:cubicBezTo>
                    <a:pt x="1336" y="1639"/>
                    <a:pt x="1340" y="1637"/>
                    <a:pt x="1343" y="1635"/>
                  </a:cubicBezTo>
                  <a:cubicBezTo>
                    <a:pt x="1302" y="1664"/>
                    <a:pt x="1235" y="1709"/>
                    <a:pt x="1232" y="1704"/>
                  </a:cubicBezTo>
                  <a:cubicBezTo>
                    <a:pt x="1226" y="1693"/>
                    <a:pt x="1340" y="1628"/>
                    <a:pt x="1352" y="1620"/>
                  </a:cubicBezTo>
                  <a:cubicBezTo>
                    <a:pt x="1371" y="1608"/>
                    <a:pt x="1391" y="1595"/>
                    <a:pt x="1409" y="1582"/>
                  </a:cubicBezTo>
                  <a:cubicBezTo>
                    <a:pt x="1405" y="1586"/>
                    <a:pt x="1400" y="1590"/>
                    <a:pt x="1395" y="1593"/>
                  </a:cubicBezTo>
                  <a:cubicBezTo>
                    <a:pt x="1405" y="1586"/>
                    <a:pt x="1415" y="1578"/>
                    <a:pt x="1424" y="1571"/>
                  </a:cubicBezTo>
                  <a:cubicBezTo>
                    <a:pt x="1440" y="1559"/>
                    <a:pt x="1455" y="1547"/>
                    <a:pt x="1471" y="1534"/>
                  </a:cubicBezTo>
                  <a:cubicBezTo>
                    <a:pt x="1493" y="1516"/>
                    <a:pt x="1514" y="1497"/>
                    <a:pt x="1535" y="1478"/>
                  </a:cubicBezTo>
                  <a:cubicBezTo>
                    <a:pt x="1544" y="1470"/>
                    <a:pt x="1631" y="1395"/>
                    <a:pt x="1576" y="1435"/>
                  </a:cubicBezTo>
                  <a:cubicBezTo>
                    <a:pt x="1586" y="1426"/>
                    <a:pt x="1595" y="1417"/>
                    <a:pt x="1603" y="1407"/>
                  </a:cubicBezTo>
                  <a:cubicBezTo>
                    <a:pt x="1577" y="1430"/>
                    <a:pt x="1550" y="1453"/>
                    <a:pt x="1523" y="1476"/>
                  </a:cubicBezTo>
                  <a:cubicBezTo>
                    <a:pt x="1567" y="1424"/>
                    <a:pt x="1623" y="1384"/>
                    <a:pt x="1669" y="1334"/>
                  </a:cubicBezTo>
                  <a:cubicBezTo>
                    <a:pt x="1661" y="1342"/>
                    <a:pt x="1652" y="1350"/>
                    <a:pt x="1644" y="1358"/>
                  </a:cubicBezTo>
                  <a:cubicBezTo>
                    <a:pt x="1675" y="1323"/>
                    <a:pt x="1709" y="1290"/>
                    <a:pt x="1739" y="1253"/>
                  </a:cubicBezTo>
                  <a:cubicBezTo>
                    <a:pt x="1769" y="1215"/>
                    <a:pt x="1789" y="1165"/>
                    <a:pt x="1828" y="1135"/>
                  </a:cubicBezTo>
                  <a:cubicBezTo>
                    <a:pt x="1835" y="1124"/>
                    <a:pt x="1842" y="1114"/>
                    <a:pt x="1849" y="1103"/>
                  </a:cubicBezTo>
                  <a:cubicBezTo>
                    <a:pt x="1856" y="1093"/>
                    <a:pt x="1909" y="1021"/>
                    <a:pt x="1861" y="1076"/>
                  </a:cubicBezTo>
                  <a:cubicBezTo>
                    <a:pt x="1869" y="1064"/>
                    <a:pt x="1877" y="1051"/>
                    <a:pt x="1884" y="1039"/>
                  </a:cubicBezTo>
                  <a:cubicBezTo>
                    <a:pt x="1873" y="1055"/>
                    <a:pt x="1863" y="1066"/>
                    <a:pt x="1856" y="1069"/>
                  </a:cubicBezTo>
                  <a:cubicBezTo>
                    <a:pt x="1853" y="1073"/>
                    <a:pt x="1849" y="1079"/>
                    <a:pt x="1843" y="1086"/>
                  </a:cubicBezTo>
                  <a:cubicBezTo>
                    <a:pt x="1843" y="1087"/>
                    <a:pt x="1842" y="1088"/>
                    <a:pt x="1841" y="1089"/>
                  </a:cubicBezTo>
                  <a:cubicBezTo>
                    <a:pt x="1811" y="1117"/>
                    <a:pt x="1789" y="1173"/>
                    <a:pt x="1765" y="1202"/>
                  </a:cubicBezTo>
                  <a:cubicBezTo>
                    <a:pt x="1722" y="1255"/>
                    <a:pt x="1676" y="1305"/>
                    <a:pt x="1628" y="1354"/>
                  </a:cubicBezTo>
                  <a:cubicBezTo>
                    <a:pt x="1587" y="1397"/>
                    <a:pt x="1547" y="1441"/>
                    <a:pt x="1505" y="1483"/>
                  </a:cubicBezTo>
                  <a:cubicBezTo>
                    <a:pt x="1475" y="1491"/>
                    <a:pt x="1441" y="1529"/>
                    <a:pt x="1411" y="1563"/>
                  </a:cubicBezTo>
                  <a:cubicBezTo>
                    <a:pt x="1403" y="1566"/>
                    <a:pt x="1395" y="1569"/>
                    <a:pt x="1397" y="1567"/>
                  </a:cubicBezTo>
                  <a:cubicBezTo>
                    <a:pt x="1313" y="1625"/>
                    <a:pt x="1234" y="1692"/>
                    <a:pt x="1145" y="1742"/>
                  </a:cubicBezTo>
                  <a:cubicBezTo>
                    <a:pt x="1194" y="1715"/>
                    <a:pt x="1164" y="1733"/>
                    <a:pt x="1140" y="1746"/>
                  </a:cubicBezTo>
                  <a:cubicBezTo>
                    <a:pt x="1131" y="1752"/>
                    <a:pt x="1123" y="1756"/>
                    <a:pt x="1121" y="1758"/>
                  </a:cubicBezTo>
                  <a:cubicBezTo>
                    <a:pt x="1119" y="1759"/>
                    <a:pt x="1117" y="1760"/>
                    <a:pt x="1115" y="1761"/>
                  </a:cubicBezTo>
                  <a:cubicBezTo>
                    <a:pt x="1092" y="1774"/>
                    <a:pt x="1068" y="1786"/>
                    <a:pt x="1044" y="1798"/>
                  </a:cubicBezTo>
                  <a:cubicBezTo>
                    <a:pt x="1016" y="1812"/>
                    <a:pt x="986" y="1825"/>
                    <a:pt x="956" y="1837"/>
                  </a:cubicBezTo>
                  <a:cubicBezTo>
                    <a:pt x="956" y="1837"/>
                    <a:pt x="956" y="1837"/>
                    <a:pt x="956" y="1837"/>
                  </a:cubicBezTo>
                  <a:cubicBezTo>
                    <a:pt x="955" y="1838"/>
                    <a:pt x="953" y="1838"/>
                    <a:pt x="952" y="1839"/>
                  </a:cubicBezTo>
                  <a:cubicBezTo>
                    <a:pt x="956" y="1838"/>
                    <a:pt x="960" y="1837"/>
                    <a:pt x="964" y="1835"/>
                  </a:cubicBezTo>
                  <a:cubicBezTo>
                    <a:pt x="958" y="1837"/>
                    <a:pt x="953" y="1840"/>
                    <a:pt x="947" y="1842"/>
                  </a:cubicBezTo>
                  <a:cubicBezTo>
                    <a:pt x="947" y="1842"/>
                    <a:pt x="947" y="1842"/>
                    <a:pt x="947" y="1843"/>
                  </a:cubicBezTo>
                  <a:cubicBezTo>
                    <a:pt x="946" y="1843"/>
                    <a:pt x="945" y="1843"/>
                    <a:pt x="945" y="1843"/>
                  </a:cubicBezTo>
                  <a:cubicBezTo>
                    <a:pt x="945" y="1843"/>
                    <a:pt x="944" y="1844"/>
                    <a:pt x="944" y="1844"/>
                  </a:cubicBezTo>
                  <a:cubicBezTo>
                    <a:pt x="944" y="1844"/>
                    <a:pt x="945" y="1843"/>
                    <a:pt x="945" y="1843"/>
                  </a:cubicBezTo>
                  <a:cubicBezTo>
                    <a:pt x="945" y="1843"/>
                    <a:pt x="945" y="1843"/>
                    <a:pt x="946" y="1842"/>
                  </a:cubicBezTo>
                  <a:cubicBezTo>
                    <a:pt x="945" y="1843"/>
                    <a:pt x="942" y="1844"/>
                    <a:pt x="944" y="1843"/>
                  </a:cubicBezTo>
                  <a:cubicBezTo>
                    <a:pt x="938" y="1845"/>
                    <a:pt x="932" y="1847"/>
                    <a:pt x="926" y="1849"/>
                  </a:cubicBezTo>
                  <a:cubicBezTo>
                    <a:pt x="934" y="1846"/>
                    <a:pt x="943" y="1842"/>
                    <a:pt x="952" y="1840"/>
                  </a:cubicBezTo>
                  <a:cubicBezTo>
                    <a:pt x="953" y="1839"/>
                    <a:pt x="955" y="1838"/>
                    <a:pt x="956" y="1837"/>
                  </a:cubicBezTo>
                  <a:cubicBezTo>
                    <a:pt x="936" y="1845"/>
                    <a:pt x="915" y="1853"/>
                    <a:pt x="894" y="1860"/>
                  </a:cubicBezTo>
                  <a:cubicBezTo>
                    <a:pt x="883" y="1864"/>
                    <a:pt x="872" y="1867"/>
                    <a:pt x="861" y="1871"/>
                  </a:cubicBezTo>
                  <a:cubicBezTo>
                    <a:pt x="860" y="1871"/>
                    <a:pt x="859" y="1872"/>
                    <a:pt x="858" y="1872"/>
                  </a:cubicBezTo>
                  <a:cubicBezTo>
                    <a:pt x="859" y="1872"/>
                    <a:pt x="860" y="1871"/>
                    <a:pt x="861" y="1871"/>
                  </a:cubicBezTo>
                  <a:cubicBezTo>
                    <a:pt x="868" y="1869"/>
                    <a:pt x="882" y="1866"/>
                    <a:pt x="883" y="1864"/>
                  </a:cubicBezTo>
                  <a:cubicBezTo>
                    <a:pt x="882" y="1866"/>
                    <a:pt x="881" y="1867"/>
                    <a:pt x="880" y="1869"/>
                  </a:cubicBezTo>
                  <a:cubicBezTo>
                    <a:pt x="885" y="1867"/>
                    <a:pt x="889" y="1866"/>
                    <a:pt x="893" y="1865"/>
                  </a:cubicBezTo>
                  <a:cubicBezTo>
                    <a:pt x="898" y="1864"/>
                    <a:pt x="903" y="1863"/>
                    <a:pt x="908" y="1861"/>
                  </a:cubicBezTo>
                  <a:cubicBezTo>
                    <a:pt x="912" y="1860"/>
                    <a:pt x="917" y="1858"/>
                    <a:pt x="921" y="1856"/>
                  </a:cubicBezTo>
                  <a:cubicBezTo>
                    <a:pt x="921" y="1856"/>
                    <a:pt x="921" y="1856"/>
                    <a:pt x="922" y="1856"/>
                  </a:cubicBezTo>
                  <a:cubicBezTo>
                    <a:pt x="922" y="1856"/>
                    <a:pt x="922" y="1856"/>
                    <a:pt x="922" y="1856"/>
                  </a:cubicBezTo>
                  <a:cubicBezTo>
                    <a:pt x="922" y="1856"/>
                    <a:pt x="922" y="1856"/>
                    <a:pt x="922" y="1855"/>
                  </a:cubicBezTo>
                  <a:cubicBezTo>
                    <a:pt x="922" y="1855"/>
                    <a:pt x="922" y="1855"/>
                    <a:pt x="923" y="1855"/>
                  </a:cubicBezTo>
                  <a:cubicBezTo>
                    <a:pt x="923" y="1855"/>
                    <a:pt x="923" y="1855"/>
                    <a:pt x="923" y="1855"/>
                  </a:cubicBezTo>
                  <a:cubicBezTo>
                    <a:pt x="924" y="1855"/>
                    <a:pt x="924" y="1855"/>
                    <a:pt x="925" y="1854"/>
                  </a:cubicBezTo>
                  <a:cubicBezTo>
                    <a:pt x="926" y="1854"/>
                    <a:pt x="926" y="1854"/>
                    <a:pt x="927" y="1853"/>
                  </a:cubicBezTo>
                  <a:cubicBezTo>
                    <a:pt x="927" y="1853"/>
                    <a:pt x="928" y="1853"/>
                    <a:pt x="928" y="1853"/>
                  </a:cubicBezTo>
                  <a:cubicBezTo>
                    <a:pt x="928" y="1853"/>
                    <a:pt x="928" y="1853"/>
                    <a:pt x="928" y="1853"/>
                  </a:cubicBezTo>
                  <a:cubicBezTo>
                    <a:pt x="928" y="1853"/>
                    <a:pt x="930" y="1852"/>
                    <a:pt x="934" y="1851"/>
                  </a:cubicBezTo>
                  <a:cubicBezTo>
                    <a:pt x="934" y="1851"/>
                    <a:pt x="934" y="1850"/>
                    <a:pt x="935" y="1850"/>
                  </a:cubicBezTo>
                  <a:cubicBezTo>
                    <a:pt x="935" y="1850"/>
                    <a:pt x="935" y="1850"/>
                    <a:pt x="935" y="1850"/>
                  </a:cubicBezTo>
                  <a:cubicBezTo>
                    <a:pt x="934" y="1851"/>
                    <a:pt x="933" y="1852"/>
                    <a:pt x="932" y="1852"/>
                  </a:cubicBezTo>
                  <a:cubicBezTo>
                    <a:pt x="934" y="1852"/>
                    <a:pt x="936" y="1851"/>
                    <a:pt x="938" y="1850"/>
                  </a:cubicBezTo>
                  <a:cubicBezTo>
                    <a:pt x="928" y="1855"/>
                    <a:pt x="918" y="1859"/>
                    <a:pt x="908" y="1861"/>
                  </a:cubicBezTo>
                  <a:cubicBezTo>
                    <a:pt x="903" y="1863"/>
                    <a:pt x="898" y="1865"/>
                    <a:pt x="893" y="1867"/>
                  </a:cubicBezTo>
                  <a:cubicBezTo>
                    <a:pt x="886" y="1870"/>
                    <a:pt x="879" y="1872"/>
                    <a:pt x="873" y="1875"/>
                  </a:cubicBezTo>
                  <a:cubicBezTo>
                    <a:pt x="870" y="1877"/>
                    <a:pt x="866" y="1878"/>
                    <a:pt x="862" y="1879"/>
                  </a:cubicBezTo>
                  <a:cubicBezTo>
                    <a:pt x="866" y="1877"/>
                    <a:pt x="869" y="1876"/>
                    <a:pt x="873" y="1875"/>
                  </a:cubicBezTo>
                  <a:cubicBezTo>
                    <a:pt x="876" y="1873"/>
                    <a:pt x="878" y="1871"/>
                    <a:pt x="880" y="1869"/>
                  </a:cubicBezTo>
                  <a:cubicBezTo>
                    <a:pt x="874" y="1871"/>
                    <a:pt x="868" y="1873"/>
                    <a:pt x="862" y="1877"/>
                  </a:cubicBezTo>
                  <a:cubicBezTo>
                    <a:pt x="860" y="1878"/>
                    <a:pt x="857" y="1879"/>
                    <a:pt x="855" y="1880"/>
                  </a:cubicBezTo>
                  <a:cubicBezTo>
                    <a:pt x="858" y="1880"/>
                    <a:pt x="860" y="1879"/>
                    <a:pt x="862" y="1879"/>
                  </a:cubicBezTo>
                  <a:cubicBezTo>
                    <a:pt x="859" y="1880"/>
                    <a:pt x="855" y="1881"/>
                    <a:pt x="852" y="1883"/>
                  </a:cubicBezTo>
                  <a:cubicBezTo>
                    <a:pt x="853" y="1882"/>
                    <a:pt x="854" y="1881"/>
                    <a:pt x="855" y="1880"/>
                  </a:cubicBezTo>
                  <a:cubicBezTo>
                    <a:pt x="822" y="1887"/>
                    <a:pt x="770" y="1882"/>
                    <a:pt x="774" y="1923"/>
                  </a:cubicBezTo>
                  <a:cubicBezTo>
                    <a:pt x="777" y="1944"/>
                    <a:pt x="779" y="1965"/>
                    <a:pt x="783" y="1986"/>
                  </a:cubicBezTo>
                  <a:cubicBezTo>
                    <a:pt x="787" y="2012"/>
                    <a:pt x="792" y="2038"/>
                    <a:pt x="797" y="2064"/>
                  </a:cubicBezTo>
                  <a:cubicBezTo>
                    <a:pt x="797" y="2066"/>
                    <a:pt x="798" y="2069"/>
                    <a:pt x="798" y="2071"/>
                  </a:cubicBezTo>
                  <a:cubicBezTo>
                    <a:pt x="799" y="2074"/>
                    <a:pt x="799" y="2076"/>
                    <a:pt x="800" y="2078"/>
                  </a:cubicBezTo>
                  <a:cubicBezTo>
                    <a:pt x="801" y="2084"/>
                    <a:pt x="801" y="2089"/>
                    <a:pt x="802" y="2094"/>
                  </a:cubicBezTo>
                  <a:cubicBezTo>
                    <a:pt x="803" y="2095"/>
                    <a:pt x="803" y="2096"/>
                    <a:pt x="803" y="2097"/>
                  </a:cubicBezTo>
                  <a:cubicBezTo>
                    <a:pt x="808" y="2126"/>
                    <a:pt x="813" y="2154"/>
                    <a:pt x="817" y="2183"/>
                  </a:cubicBezTo>
                  <a:cubicBezTo>
                    <a:pt x="816" y="2181"/>
                    <a:pt x="816" y="2180"/>
                    <a:pt x="816" y="2179"/>
                  </a:cubicBezTo>
                  <a:cubicBezTo>
                    <a:pt x="816" y="2182"/>
                    <a:pt x="817" y="2186"/>
                    <a:pt x="818" y="2190"/>
                  </a:cubicBezTo>
                  <a:cubicBezTo>
                    <a:pt x="817" y="2187"/>
                    <a:pt x="817" y="2185"/>
                    <a:pt x="817" y="2183"/>
                  </a:cubicBezTo>
                  <a:cubicBezTo>
                    <a:pt x="817" y="2184"/>
                    <a:pt x="818" y="2186"/>
                    <a:pt x="818" y="2187"/>
                  </a:cubicBezTo>
                  <a:cubicBezTo>
                    <a:pt x="818" y="2174"/>
                    <a:pt x="819" y="2160"/>
                    <a:pt x="819" y="2155"/>
                  </a:cubicBezTo>
                  <a:cubicBezTo>
                    <a:pt x="819" y="2147"/>
                    <a:pt x="819" y="2139"/>
                    <a:pt x="818" y="2131"/>
                  </a:cubicBezTo>
                  <a:cubicBezTo>
                    <a:pt x="824" y="2141"/>
                    <a:pt x="827" y="2146"/>
                    <a:pt x="828" y="2149"/>
                  </a:cubicBezTo>
                  <a:cubicBezTo>
                    <a:pt x="827" y="2146"/>
                    <a:pt x="823" y="2144"/>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4"/>
                  </a:cubicBezTo>
                  <a:cubicBezTo>
                    <a:pt x="824" y="2154"/>
                    <a:pt x="824" y="2154"/>
                    <a:pt x="824" y="2154"/>
                  </a:cubicBezTo>
                  <a:cubicBezTo>
                    <a:pt x="824" y="2154"/>
                    <a:pt x="824" y="2154"/>
                    <a:pt x="824" y="2154"/>
                  </a:cubicBezTo>
                  <a:cubicBezTo>
                    <a:pt x="824" y="2154"/>
                    <a:pt x="824" y="2154"/>
                    <a:pt x="824" y="2154"/>
                  </a:cubicBezTo>
                  <a:cubicBezTo>
                    <a:pt x="824" y="2154"/>
                    <a:pt x="824" y="2154"/>
                    <a:pt x="824" y="2154"/>
                  </a:cubicBezTo>
                  <a:cubicBezTo>
                    <a:pt x="824" y="2154"/>
                    <a:pt x="824" y="2154"/>
                    <a:pt x="824" y="2154"/>
                  </a:cubicBezTo>
                  <a:cubicBezTo>
                    <a:pt x="827" y="2178"/>
                    <a:pt x="829" y="2201"/>
                    <a:pt x="829" y="2225"/>
                  </a:cubicBezTo>
                  <a:cubicBezTo>
                    <a:pt x="828" y="2224"/>
                    <a:pt x="826" y="2223"/>
                    <a:pt x="825" y="2221"/>
                  </a:cubicBezTo>
                  <a:cubicBezTo>
                    <a:pt x="812" y="2220"/>
                    <a:pt x="801" y="2216"/>
                    <a:pt x="790" y="2210"/>
                  </a:cubicBezTo>
                  <a:cubicBezTo>
                    <a:pt x="801" y="2214"/>
                    <a:pt x="812" y="2217"/>
                    <a:pt x="824" y="2220"/>
                  </a:cubicBezTo>
                  <a:cubicBezTo>
                    <a:pt x="820" y="2214"/>
                    <a:pt x="819" y="2204"/>
                    <a:pt x="818" y="2194"/>
                  </a:cubicBezTo>
                  <a:cubicBezTo>
                    <a:pt x="818" y="2193"/>
                    <a:pt x="818" y="2191"/>
                    <a:pt x="818" y="2190"/>
                  </a:cubicBezTo>
                  <a:cubicBezTo>
                    <a:pt x="819" y="2198"/>
                    <a:pt x="819" y="2206"/>
                    <a:pt x="820" y="2214"/>
                  </a:cubicBezTo>
                  <a:cubicBezTo>
                    <a:pt x="814" y="2212"/>
                    <a:pt x="808" y="2210"/>
                    <a:pt x="802" y="2208"/>
                  </a:cubicBezTo>
                  <a:cubicBezTo>
                    <a:pt x="802" y="2208"/>
                    <a:pt x="802" y="2208"/>
                    <a:pt x="802" y="2208"/>
                  </a:cubicBezTo>
                  <a:cubicBezTo>
                    <a:pt x="796" y="2205"/>
                    <a:pt x="789" y="2203"/>
                    <a:pt x="783" y="2201"/>
                  </a:cubicBezTo>
                  <a:cubicBezTo>
                    <a:pt x="771" y="2197"/>
                    <a:pt x="758" y="2194"/>
                    <a:pt x="746" y="2190"/>
                  </a:cubicBezTo>
                  <a:cubicBezTo>
                    <a:pt x="753" y="2193"/>
                    <a:pt x="760" y="2196"/>
                    <a:pt x="767" y="2201"/>
                  </a:cubicBezTo>
                  <a:cubicBezTo>
                    <a:pt x="743" y="2194"/>
                    <a:pt x="719" y="2186"/>
                    <a:pt x="695" y="2180"/>
                  </a:cubicBezTo>
                  <a:cubicBezTo>
                    <a:pt x="688" y="2178"/>
                    <a:pt x="682" y="2176"/>
                    <a:pt x="676" y="2174"/>
                  </a:cubicBezTo>
                  <a:cubicBezTo>
                    <a:pt x="675" y="2174"/>
                    <a:pt x="674" y="2174"/>
                    <a:pt x="673" y="2173"/>
                  </a:cubicBezTo>
                  <a:cubicBezTo>
                    <a:pt x="656" y="2161"/>
                    <a:pt x="635" y="2157"/>
                    <a:pt x="615" y="2154"/>
                  </a:cubicBezTo>
                  <a:cubicBezTo>
                    <a:pt x="614" y="2154"/>
                    <a:pt x="602" y="2150"/>
                    <a:pt x="590" y="2147"/>
                  </a:cubicBezTo>
                  <a:cubicBezTo>
                    <a:pt x="579" y="2144"/>
                    <a:pt x="568" y="2142"/>
                    <a:pt x="570" y="2143"/>
                  </a:cubicBezTo>
                  <a:cubicBezTo>
                    <a:pt x="570" y="2143"/>
                    <a:pt x="570" y="2143"/>
                    <a:pt x="570" y="2143"/>
                  </a:cubicBezTo>
                  <a:cubicBezTo>
                    <a:pt x="570" y="2143"/>
                    <a:pt x="570" y="2143"/>
                    <a:pt x="570" y="2143"/>
                  </a:cubicBezTo>
                  <a:cubicBezTo>
                    <a:pt x="570" y="2144"/>
                    <a:pt x="570" y="2144"/>
                    <a:pt x="570" y="2144"/>
                  </a:cubicBezTo>
                  <a:cubicBezTo>
                    <a:pt x="570" y="2144"/>
                    <a:pt x="570" y="2144"/>
                    <a:pt x="570" y="2144"/>
                  </a:cubicBezTo>
                  <a:cubicBezTo>
                    <a:pt x="570" y="2144"/>
                    <a:pt x="570" y="2144"/>
                    <a:pt x="571" y="2144"/>
                  </a:cubicBezTo>
                  <a:cubicBezTo>
                    <a:pt x="571" y="2144"/>
                    <a:pt x="571" y="2144"/>
                    <a:pt x="571" y="2144"/>
                  </a:cubicBezTo>
                  <a:cubicBezTo>
                    <a:pt x="571" y="2144"/>
                    <a:pt x="571" y="2144"/>
                    <a:pt x="571" y="2144"/>
                  </a:cubicBezTo>
                  <a:cubicBezTo>
                    <a:pt x="571" y="2144"/>
                    <a:pt x="571" y="2144"/>
                    <a:pt x="571" y="2144"/>
                  </a:cubicBezTo>
                  <a:cubicBezTo>
                    <a:pt x="571" y="2144"/>
                    <a:pt x="571" y="2144"/>
                    <a:pt x="571" y="2144"/>
                  </a:cubicBezTo>
                  <a:cubicBezTo>
                    <a:pt x="569" y="2143"/>
                    <a:pt x="566" y="2143"/>
                    <a:pt x="563" y="2142"/>
                  </a:cubicBezTo>
                  <a:cubicBezTo>
                    <a:pt x="509" y="2125"/>
                    <a:pt x="454" y="2107"/>
                    <a:pt x="402" y="2085"/>
                  </a:cubicBezTo>
                  <a:cubicBezTo>
                    <a:pt x="367" y="2071"/>
                    <a:pt x="332" y="2056"/>
                    <a:pt x="297" y="2043"/>
                  </a:cubicBezTo>
                  <a:cubicBezTo>
                    <a:pt x="286" y="2039"/>
                    <a:pt x="229" y="2030"/>
                    <a:pt x="225" y="2033"/>
                  </a:cubicBezTo>
                  <a:cubicBezTo>
                    <a:pt x="177" y="2002"/>
                    <a:pt x="116" y="2006"/>
                    <a:pt x="65" y="1981"/>
                  </a:cubicBezTo>
                  <a:cubicBezTo>
                    <a:pt x="81" y="1971"/>
                    <a:pt x="98" y="1956"/>
                    <a:pt x="116" y="1951"/>
                  </a:cubicBezTo>
                  <a:cubicBezTo>
                    <a:pt x="125" y="1949"/>
                    <a:pt x="143" y="1931"/>
                    <a:pt x="135" y="1936"/>
                  </a:cubicBezTo>
                  <a:cubicBezTo>
                    <a:pt x="162" y="1916"/>
                    <a:pt x="193" y="1901"/>
                    <a:pt x="217" y="1877"/>
                  </a:cubicBezTo>
                  <a:cubicBezTo>
                    <a:pt x="199" y="1893"/>
                    <a:pt x="177" y="1904"/>
                    <a:pt x="156" y="1917"/>
                  </a:cubicBezTo>
                  <a:cubicBezTo>
                    <a:pt x="163" y="1875"/>
                    <a:pt x="230" y="1858"/>
                    <a:pt x="261" y="1839"/>
                  </a:cubicBezTo>
                  <a:cubicBezTo>
                    <a:pt x="295" y="1818"/>
                    <a:pt x="328" y="1795"/>
                    <a:pt x="361" y="1772"/>
                  </a:cubicBezTo>
                  <a:cubicBezTo>
                    <a:pt x="368" y="1767"/>
                    <a:pt x="375" y="1762"/>
                    <a:pt x="382" y="1757"/>
                  </a:cubicBezTo>
                  <a:cubicBezTo>
                    <a:pt x="382" y="1757"/>
                    <a:pt x="382" y="1757"/>
                    <a:pt x="382" y="1757"/>
                  </a:cubicBezTo>
                  <a:cubicBezTo>
                    <a:pt x="382" y="1757"/>
                    <a:pt x="382" y="1757"/>
                    <a:pt x="382" y="1757"/>
                  </a:cubicBezTo>
                  <a:cubicBezTo>
                    <a:pt x="384" y="1755"/>
                    <a:pt x="387" y="1753"/>
                    <a:pt x="389" y="1752"/>
                  </a:cubicBezTo>
                  <a:cubicBezTo>
                    <a:pt x="389" y="1752"/>
                    <a:pt x="389" y="1752"/>
                    <a:pt x="389" y="1752"/>
                  </a:cubicBezTo>
                  <a:cubicBezTo>
                    <a:pt x="389" y="1752"/>
                    <a:pt x="389" y="1752"/>
                    <a:pt x="389" y="1752"/>
                  </a:cubicBezTo>
                  <a:cubicBezTo>
                    <a:pt x="389" y="1752"/>
                    <a:pt x="389" y="1752"/>
                    <a:pt x="389" y="1752"/>
                  </a:cubicBezTo>
                  <a:cubicBezTo>
                    <a:pt x="396" y="1747"/>
                    <a:pt x="403" y="1742"/>
                    <a:pt x="410" y="1737"/>
                  </a:cubicBezTo>
                  <a:cubicBezTo>
                    <a:pt x="421" y="1729"/>
                    <a:pt x="503" y="1679"/>
                    <a:pt x="429" y="1716"/>
                  </a:cubicBezTo>
                  <a:cubicBezTo>
                    <a:pt x="434" y="1713"/>
                    <a:pt x="444" y="1705"/>
                    <a:pt x="459" y="1694"/>
                  </a:cubicBezTo>
                  <a:cubicBezTo>
                    <a:pt x="457" y="1695"/>
                    <a:pt x="456" y="1694"/>
                    <a:pt x="455" y="1694"/>
                  </a:cubicBezTo>
                  <a:cubicBezTo>
                    <a:pt x="476" y="1680"/>
                    <a:pt x="490" y="1652"/>
                    <a:pt x="518" y="1648"/>
                  </a:cubicBezTo>
                  <a:cubicBezTo>
                    <a:pt x="518" y="1648"/>
                    <a:pt x="518" y="1648"/>
                    <a:pt x="519" y="1648"/>
                  </a:cubicBezTo>
                  <a:cubicBezTo>
                    <a:pt x="519" y="1648"/>
                    <a:pt x="519" y="1648"/>
                    <a:pt x="519" y="1648"/>
                  </a:cubicBezTo>
                  <a:cubicBezTo>
                    <a:pt x="511" y="1654"/>
                    <a:pt x="502" y="1660"/>
                    <a:pt x="494" y="1666"/>
                  </a:cubicBezTo>
                  <a:cubicBezTo>
                    <a:pt x="496" y="1665"/>
                    <a:pt x="497" y="1665"/>
                    <a:pt x="498" y="1664"/>
                  </a:cubicBezTo>
                  <a:cubicBezTo>
                    <a:pt x="522" y="1647"/>
                    <a:pt x="549" y="1626"/>
                    <a:pt x="575" y="1608"/>
                  </a:cubicBezTo>
                  <a:cubicBezTo>
                    <a:pt x="578" y="1605"/>
                    <a:pt x="581" y="1603"/>
                    <a:pt x="584" y="1601"/>
                  </a:cubicBezTo>
                  <a:cubicBezTo>
                    <a:pt x="631" y="1567"/>
                    <a:pt x="670" y="1540"/>
                    <a:pt x="673" y="1542"/>
                  </a:cubicBezTo>
                  <a:cubicBezTo>
                    <a:pt x="676" y="1545"/>
                    <a:pt x="679" y="1549"/>
                    <a:pt x="682" y="1552"/>
                  </a:cubicBezTo>
                  <a:cubicBezTo>
                    <a:pt x="683" y="1553"/>
                    <a:pt x="683" y="1554"/>
                    <a:pt x="684" y="1556"/>
                  </a:cubicBezTo>
                  <a:cubicBezTo>
                    <a:pt x="685" y="1557"/>
                    <a:pt x="687" y="1559"/>
                    <a:pt x="688" y="1561"/>
                  </a:cubicBezTo>
                  <a:cubicBezTo>
                    <a:pt x="687" y="1560"/>
                    <a:pt x="685" y="1559"/>
                    <a:pt x="684" y="1557"/>
                  </a:cubicBezTo>
                  <a:cubicBezTo>
                    <a:pt x="683" y="1556"/>
                    <a:pt x="682" y="1555"/>
                    <a:pt x="681" y="1555"/>
                  </a:cubicBezTo>
                  <a:cubicBezTo>
                    <a:pt x="679" y="1552"/>
                    <a:pt x="676" y="1550"/>
                    <a:pt x="673" y="1548"/>
                  </a:cubicBezTo>
                  <a:cubicBezTo>
                    <a:pt x="675" y="1551"/>
                    <a:pt x="677" y="1557"/>
                    <a:pt x="679" y="1565"/>
                  </a:cubicBezTo>
                  <a:cubicBezTo>
                    <a:pt x="682" y="1574"/>
                    <a:pt x="684" y="1584"/>
                    <a:pt x="687" y="1597"/>
                  </a:cubicBezTo>
                  <a:cubicBezTo>
                    <a:pt x="707" y="1680"/>
                    <a:pt x="739" y="1837"/>
                    <a:pt x="779" y="1824"/>
                  </a:cubicBezTo>
                  <a:cubicBezTo>
                    <a:pt x="776" y="1825"/>
                    <a:pt x="772" y="1827"/>
                    <a:pt x="769" y="1829"/>
                  </a:cubicBezTo>
                  <a:cubicBezTo>
                    <a:pt x="788" y="1828"/>
                    <a:pt x="826" y="1813"/>
                    <a:pt x="865" y="1795"/>
                  </a:cubicBezTo>
                  <a:cubicBezTo>
                    <a:pt x="876" y="1790"/>
                    <a:pt x="888" y="1784"/>
                    <a:pt x="900" y="1778"/>
                  </a:cubicBezTo>
                  <a:cubicBezTo>
                    <a:pt x="947" y="1755"/>
                    <a:pt x="990" y="1731"/>
                    <a:pt x="1001" y="1725"/>
                  </a:cubicBezTo>
                  <a:cubicBezTo>
                    <a:pt x="1038" y="1706"/>
                    <a:pt x="1074" y="1687"/>
                    <a:pt x="1110" y="1666"/>
                  </a:cubicBezTo>
                  <a:cubicBezTo>
                    <a:pt x="1123" y="1659"/>
                    <a:pt x="1136" y="1652"/>
                    <a:pt x="1148" y="1645"/>
                  </a:cubicBezTo>
                  <a:cubicBezTo>
                    <a:pt x="1279" y="1569"/>
                    <a:pt x="1403" y="1484"/>
                    <a:pt x="1522" y="1388"/>
                  </a:cubicBezTo>
                  <a:cubicBezTo>
                    <a:pt x="1521" y="1388"/>
                    <a:pt x="1521" y="1388"/>
                    <a:pt x="1521" y="1387"/>
                  </a:cubicBezTo>
                  <a:cubicBezTo>
                    <a:pt x="1538" y="1352"/>
                    <a:pt x="1575" y="1329"/>
                    <a:pt x="1606" y="1304"/>
                  </a:cubicBezTo>
                  <a:cubicBezTo>
                    <a:pt x="1595" y="1319"/>
                    <a:pt x="1633" y="1284"/>
                    <a:pt x="1634" y="1281"/>
                  </a:cubicBezTo>
                  <a:cubicBezTo>
                    <a:pt x="1626" y="1289"/>
                    <a:pt x="1616" y="1297"/>
                    <a:pt x="1607" y="1304"/>
                  </a:cubicBezTo>
                  <a:cubicBezTo>
                    <a:pt x="1609" y="1301"/>
                    <a:pt x="1613" y="1296"/>
                    <a:pt x="1620" y="1288"/>
                  </a:cubicBezTo>
                  <a:cubicBezTo>
                    <a:pt x="1620" y="1288"/>
                    <a:pt x="1620" y="1288"/>
                    <a:pt x="1620" y="1288"/>
                  </a:cubicBezTo>
                  <a:cubicBezTo>
                    <a:pt x="1648" y="1259"/>
                    <a:pt x="1676" y="1232"/>
                    <a:pt x="1702" y="1203"/>
                  </a:cubicBezTo>
                  <a:cubicBezTo>
                    <a:pt x="1673" y="1230"/>
                    <a:pt x="1720" y="1180"/>
                    <a:pt x="1720" y="1179"/>
                  </a:cubicBezTo>
                  <a:cubicBezTo>
                    <a:pt x="1757" y="1133"/>
                    <a:pt x="1789" y="1082"/>
                    <a:pt x="1830" y="1038"/>
                  </a:cubicBezTo>
                  <a:cubicBezTo>
                    <a:pt x="1822" y="1052"/>
                    <a:pt x="1858" y="995"/>
                    <a:pt x="1866" y="984"/>
                  </a:cubicBezTo>
                  <a:cubicBezTo>
                    <a:pt x="1858" y="995"/>
                    <a:pt x="1849" y="1006"/>
                    <a:pt x="1841" y="1017"/>
                  </a:cubicBezTo>
                  <a:cubicBezTo>
                    <a:pt x="1856" y="995"/>
                    <a:pt x="1870" y="972"/>
                    <a:pt x="1884" y="949"/>
                  </a:cubicBezTo>
                  <a:cubicBezTo>
                    <a:pt x="1888" y="942"/>
                    <a:pt x="1893" y="935"/>
                    <a:pt x="1897" y="927"/>
                  </a:cubicBezTo>
                  <a:cubicBezTo>
                    <a:pt x="1905" y="914"/>
                    <a:pt x="1913" y="901"/>
                    <a:pt x="1920" y="888"/>
                  </a:cubicBezTo>
                  <a:cubicBezTo>
                    <a:pt x="1913" y="898"/>
                    <a:pt x="1906" y="908"/>
                    <a:pt x="1899" y="919"/>
                  </a:cubicBezTo>
                  <a:cubicBezTo>
                    <a:pt x="1899" y="919"/>
                    <a:pt x="1899" y="919"/>
                    <a:pt x="1899" y="919"/>
                  </a:cubicBezTo>
                  <a:cubicBezTo>
                    <a:pt x="1899" y="920"/>
                    <a:pt x="1899" y="920"/>
                    <a:pt x="1899" y="920"/>
                  </a:cubicBezTo>
                  <a:cubicBezTo>
                    <a:pt x="1899" y="919"/>
                    <a:pt x="1899" y="917"/>
                    <a:pt x="1899" y="916"/>
                  </a:cubicBezTo>
                  <a:cubicBezTo>
                    <a:pt x="1898" y="918"/>
                    <a:pt x="1897" y="920"/>
                    <a:pt x="1895" y="923"/>
                  </a:cubicBezTo>
                  <a:cubicBezTo>
                    <a:pt x="1892" y="929"/>
                    <a:pt x="1888" y="936"/>
                    <a:pt x="1883" y="943"/>
                  </a:cubicBezTo>
                  <a:cubicBezTo>
                    <a:pt x="1879" y="949"/>
                    <a:pt x="1875" y="955"/>
                    <a:pt x="1872" y="961"/>
                  </a:cubicBezTo>
                  <a:cubicBezTo>
                    <a:pt x="1876" y="952"/>
                    <a:pt x="1880" y="946"/>
                    <a:pt x="1883" y="941"/>
                  </a:cubicBezTo>
                  <a:cubicBezTo>
                    <a:pt x="1887" y="933"/>
                    <a:pt x="1890" y="928"/>
                    <a:pt x="1895" y="922"/>
                  </a:cubicBezTo>
                  <a:cubicBezTo>
                    <a:pt x="1896" y="920"/>
                    <a:pt x="1898" y="917"/>
                    <a:pt x="1899" y="915"/>
                  </a:cubicBezTo>
                  <a:cubicBezTo>
                    <a:pt x="1899" y="915"/>
                    <a:pt x="1899" y="915"/>
                    <a:pt x="1899" y="916"/>
                  </a:cubicBezTo>
                  <a:cubicBezTo>
                    <a:pt x="1900" y="915"/>
                    <a:pt x="1900" y="914"/>
                    <a:pt x="1900" y="914"/>
                  </a:cubicBezTo>
                  <a:cubicBezTo>
                    <a:pt x="1900" y="914"/>
                    <a:pt x="1900" y="914"/>
                    <a:pt x="1899" y="915"/>
                  </a:cubicBezTo>
                  <a:cubicBezTo>
                    <a:pt x="1900" y="911"/>
                    <a:pt x="1903" y="908"/>
                    <a:pt x="1906" y="907"/>
                  </a:cubicBezTo>
                  <a:cubicBezTo>
                    <a:pt x="1906" y="907"/>
                    <a:pt x="1906" y="907"/>
                    <a:pt x="1906" y="907"/>
                  </a:cubicBezTo>
                  <a:cubicBezTo>
                    <a:pt x="1906" y="907"/>
                    <a:pt x="1906" y="907"/>
                    <a:pt x="1906" y="907"/>
                  </a:cubicBezTo>
                  <a:cubicBezTo>
                    <a:pt x="1906" y="906"/>
                    <a:pt x="1906" y="906"/>
                    <a:pt x="1906" y="906"/>
                  </a:cubicBezTo>
                  <a:cubicBezTo>
                    <a:pt x="1906" y="906"/>
                    <a:pt x="1906" y="906"/>
                    <a:pt x="1906" y="906"/>
                  </a:cubicBezTo>
                  <a:cubicBezTo>
                    <a:pt x="1906" y="906"/>
                    <a:pt x="1906" y="906"/>
                    <a:pt x="1906" y="906"/>
                  </a:cubicBezTo>
                  <a:cubicBezTo>
                    <a:pt x="1906" y="906"/>
                    <a:pt x="1906" y="906"/>
                    <a:pt x="1906" y="906"/>
                  </a:cubicBezTo>
                  <a:cubicBezTo>
                    <a:pt x="1906" y="906"/>
                    <a:pt x="1906" y="906"/>
                    <a:pt x="1906" y="906"/>
                  </a:cubicBezTo>
                  <a:cubicBezTo>
                    <a:pt x="1906" y="906"/>
                    <a:pt x="1906" y="907"/>
                    <a:pt x="1906" y="907"/>
                  </a:cubicBezTo>
                  <a:cubicBezTo>
                    <a:pt x="1906" y="907"/>
                    <a:pt x="1906" y="907"/>
                    <a:pt x="1906" y="907"/>
                  </a:cubicBezTo>
                  <a:cubicBezTo>
                    <a:pt x="1906" y="907"/>
                    <a:pt x="1906" y="907"/>
                    <a:pt x="1906" y="907"/>
                  </a:cubicBezTo>
                  <a:cubicBezTo>
                    <a:pt x="1907" y="905"/>
                    <a:pt x="1907" y="905"/>
                    <a:pt x="1906" y="907"/>
                  </a:cubicBezTo>
                  <a:cubicBezTo>
                    <a:pt x="1914" y="895"/>
                    <a:pt x="1922" y="883"/>
                    <a:pt x="1930" y="871"/>
                  </a:cubicBezTo>
                  <a:cubicBezTo>
                    <a:pt x="1931" y="868"/>
                    <a:pt x="1932" y="866"/>
                    <a:pt x="1934" y="864"/>
                  </a:cubicBezTo>
                  <a:cubicBezTo>
                    <a:pt x="1937" y="858"/>
                    <a:pt x="1940" y="852"/>
                    <a:pt x="1944" y="846"/>
                  </a:cubicBezTo>
                  <a:cubicBezTo>
                    <a:pt x="1952" y="833"/>
                    <a:pt x="1959" y="819"/>
                    <a:pt x="1967" y="806"/>
                  </a:cubicBezTo>
                  <a:cubicBezTo>
                    <a:pt x="1965" y="805"/>
                    <a:pt x="1970" y="785"/>
                    <a:pt x="1971" y="784"/>
                  </a:cubicBezTo>
                  <a:cubicBezTo>
                    <a:pt x="1980" y="764"/>
                    <a:pt x="1991" y="745"/>
                    <a:pt x="2001" y="726"/>
                  </a:cubicBezTo>
                  <a:cubicBezTo>
                    <a:pt x="2031" y="670"/>
                    <a:pt x="2048" y="605"/>
                    <a:pt x="2071" y="545"/>
                  </a:cubicBezTo>
                  <a:cubicBezTo>
                    <a:pt x="2074" y="534"/>
                    <a:pt x="2077" y="522"/>
                    <a:pt x="2081" y="511"/>
                  </a:cubicBezTo>
                  <a:cubicBezTo>
                    <a:pt x="2104" y="486"/>
                    <a:pt x="2115" y="408"/>
                    <a:pt x="2116" y="378"/>
                  </a:cubicBezTo>
                  <a:cubicBezTo>
                    <a:pt x="2118" y="438"/>
                    <a:pt x="2125" y="371"/>
                    <a:pt x="2128" y="355"/>
                  </a:cubicBezTo>
                  <a:cubicBezTo>
                    <a:pt x="2129" y="347"/>
                    <a:pt x="2130" y="339"/>
                    <a:pt x="2131" y="332"/>
                  </a:cubicBezTo>
                  <a:cubicBezTo>
                    <a:pt x="2134" y="305"/>
                    <a:pt x="2135" y="279"/>
                    <a:pt x="2135" y="252"/>
                  </a:cubicBezTo>
                  <a:cubicBezTo>
                    <a:pt x="2135" y="232"/>
                    <a:pt x="2144" y="171"/>
                    <a:pt x="2144" y="172"/>
                  </a:cubicBezTo>
                  <a:cubicBezTo>
                    <a:pt x="2146" y="170"/>
                    <a:pt x="2147" y="168"/>
                    <a:pt x="2148" y="165"/>
                  </a:cubicBezTo>
                  <a:cubicBezTo>
                    <a:pt x="2148" y="165"/>
                    <a:pt x="2148" y="165"/>
                    <a:pt x="2148" y="165"/>
                  </a:cubicBezTo>
                  <a:cubicBezTo>
                    <a:pt x="2148" y="165"/>
                    <a:pt x="2148" y="165"/>
                    <a:pt x="2148" y="165"/>
                  </a:cubicBezTo>
                  <a:cubicBezTo>
                    <a:pt x="2149" y="165"/>
                    <a:pt x="2149" y="164"/>
                    <a:pt x="2149" y="163"/>
                  </a:cubicBezTo>
                  <a:cubicBezTo>
                    <a:pt x="2149" y="163"/>
                    <a:pt x="2149" y="163"/>
                    <a:pt x="2149" y="163"/>
                  </a:cubicBezTo>
                  <a:cubicBezTo>
                    <a:pt x="2150" y="159"/>
                    <a:pt x="2150" y="154"/>
                    <a:pt x="2150" y="150"/>
                  </a:cubicBezTo>
                  <a:lnTo>
                    <a:pt x="2150" y="149"/>
                  </a:lnTo>
                  <a:close/>
                  <a:moveTo>
                    <a:pt x="1839" y="1094"/>
                  </a:moveTo>
                  <a:cubicBezTo>
                    <a:pt x="1835" y="1100"/>
                    <a:pt x="1831" y="1106"/>
                    <a:pt x="1827" y="1112"/>
                  </a:cubicBezTo>
                  <a:cubicBezTo>
                    <a:pt x="1831" y="1106"/>
                    <a:pt x="1834" y="1099"/>
                    <a:pt x="1839" y="1094"/>
                  </a:cubicBezTo>
                  <a:close/>
                  <a:moveTo>
                    <a:pt x="1702" y="1291"/>
                  </a:moveTo>
                  <a:cubicBezTo>
                    <a:pt x="1702" y="1290"/>
                    <a:pt x="1702" y="1289"/>
                    <a:pt x="1703" y="1289"/>
                  </a:cubicBezTo>
                  <a:cubicBezTo>
                    <a:pt x="1703" y="1288"/>
                    <a:pt x="1703" y="1288"/>
                    <a:pt x="1704" y="1288"/>
                  </a:cubicBezTo>
                  <a:cubicBezTo>
                    <a:pt x="1709" y="1279"/>
                    <a:pt x="1716" y="1271"/>
                    <a:pt x="1723" y="1264"/>
                  </a:cubicBezTo>
                  <a:cubicBezTo>
                    <a:pt x="1717" y="1271"/>
                    <a:pt x="1711" y="1279"/>
                    <a:pt x="1705" y="1286"/>
                  </a:cubicBezTo>
                  <a:cubicBezTo>
                    <a:pt x="1706" y="1285"/>
                    <a:pt x="1707" y="1284"/>
                    <a:pt x="1707" y="1284"/>
                  </a:cubicBezTo>
                  <a:cubicBezTo>
                    <a:pt x="1706" y="1285"/>
                    <a:pt x="1699" y="1295"/>
                    <a:pt x="1702" y="1290"/>
                  </a:cubicBezTo>
                  <a:cubicBezTo>
                    <a:pt x="1702" y="1290"/>
                    <a:pt x="1702" y="1290"/>
                    <a:pt x="1702" y="1291"/>
                  </a:cubicBezTo>
                  <a:close/>
                  <a:moveTo>
                    <a:pt x="1505" y="1483"/>
                  </a:moveTo>
                  <a:cubicBezTo>
                    <a:pt x="1501" y="1488"/>
                    <a:pt x="1496" y="1492"/>
                    <a:pt x="1492" y="1497"/>
                  </a:cubicBezTo>
                  <a:cubicBezTo>
                    <a:pt x="1484" y="1505"/>
                    <a:pt x="1475" y="1513"/>
                    <a:pt x="1467" y="1521"/>
                  </a:cubicBezTo>
                  <a:cubicBezTo>
                    <a:pt x="1477" y="1507"/>
                    <a:pt x="1488" y="1489"/>
                    <a:pt x="1505" y="1483"/>
                  </a:cubicBezTo>
                  <a:close/>
                  <a:moveTo>
                    <a:pt x="834" y="2146"/>
                  </a:moveTo>
                  <a:cubicBezTo>
                    <a:pt x="837" y="2155"/>
                    <a:pt x="838" y="2163"/>
                    <a:pt x="839" y="2172"/>
                  </a:cubicBezTo>
                  <a:cubicBezTo>
                    <a:pt x="838" y="2163"/>
                    <a:pt x="836" y="2155"/>
                    <a:pt x="834" y="2146"/>
                  </a:cubicBezTo>
                  <a:close/>
                  <a:moveTo>
                    <a:pt x="829" y="2149"/>
                  </a:moveTo>
                  <a:cubicBezTo>
                    <a:pt x="829" y="2150"/>
                    <a:pt x="830" y="2151"/>
                    <a:pt x="830" y="2151"/>
                  </a:cubicBezTo>
                  <a:cubicBezTo>
                    <a:pt x="830" y="2151"/>
                    <a:pt x="829" y="2150"/>
                    <a:pt x="829" y="2149"/>
                  </a:cubicBezTo>
                  <a:close/>
                  <a:moveTo>
                    <a:pt x="671" y="2173"/>
                  </a:moveTo>
                  <a:cubicBezTo>
                    <a:pt x="648" y="2166"/>
                    <a:pt x="624" y="2159"/>
                    <a:pt x="600" y="2153"/>
                  </a:cubicBezTo>
                  <a:cubicBezTo>
                    <a:pt x="625" y="2158"/>
                    <a:pt x="654" y="2163"/>
                    <a:pt x="671" y="2173"/>
                  </a:cubicBezTo>
                  <a:close/>
                  <a:moveTo>
                    <a:pt x="389" y="1720"/>
                  </a:moveTo>
                  <a:cubicBezTo>
                    <a:pt x="389" y="1720"/>
                    <a:pt x="390" y="1718"/>
                    <a:pt x="392" y="1717"/>
                  </a:cubicBezTo>
                  <a:cubicBezTo>
                    <a:pt x="392" y="1716"/>
                    <a:pt x="392" y="1716"/>
                    <a:pt x="392" y="1716"/>
                  </a:cubicBezTo>
                  <a:cubicBezTo>
                    <a:pt x="392" y="1716"/>
                    <a:pt x="392" y="1716"/>
                    <a:pt x="392" y="1716"/>
                  </a:cubicBezTo>
                  <a:cubicBezTo>
                    <a:pt x="392" y="1716"/>
                    <a:pt x="393" y="1716"/>
                    <a:pt x="393" y="1715"/>
                  </a:cubicBezTo>
                  <a:cubicBezTo>
                    <a:pt x="393" y="1716"/>
                    <a:pt x="392" y="1716"/>
                    <a:pt x="392" y="1716"/>
                  </a:cubicBezTo>
                  <a:cubicBezTo>
                    <a:pt x="400" y="1709"/>
                    <a:pt x="409" y="1703"/>
                    <a:pt x="419" y="1698"/>
                  </a:cubicBezTo>
                  <a:cubicBezTo>
                    <a:pt x="409" y="1705"/>
                    <a:pt x="399" y="1713"/>
                    <a:pt x="389" y="1720"/>
                  </a:cubicBezTo>
                  <a:cubicBezTo>
                    <a:pt x="389" y="1720"/>
                    <a:pt x="389" y="1720"/>
                    <a:pt x="389" y="1720"/>
                  </a:cubicBezTo>
                  <a:cubicBezTo>
                    <a:pt x="389" y="1720"/>
                    <a:pt x="389" y="1720"/>
                    <a:pt x="388" y="1720"/>
                  </a:cubicBezTo>
                  <a:cubicBezTo>
                    <a:pt x="389" y="1720"/>
                    <a:pt x="389" y="1720"/>
                    <a:pt x="389" y="1720"/>
                  </a:cubicBezTo>
                  <a:close/>
                  <a:moveTo>
                    <a:pt x="325" y="1776"/>
                  </a:moveTo>
                  <a:cubicBezTo>
                    <a:pt x="325" y="1776"/>
                    <a:pt x="325" y="1776"/>
                    <a:pt x="325" y="1776"/>
                  </a:cubicBezTo>
                  <a:cubicBezTo>
                    <a:pt x="325" y="1776"/>
                    <a:pt x="325" y="1776"/>
                    <a:pt x="325" y="1776"/>
                  </a:cubicBezTo>
                  <a:cubicBezTo>
                    <a:pt x="325" y="1776"/>
                    <a:pt x="325" y="1776"/>
                    <a:pt x="325" y="1776"/>
                  </a:cubicBezTo>
                  <a:cubicBezTo>
                    <a:pt x="325" y="1776"/>
                    <a:pt x="325" y="1776"/>
                    <a:pt x="325" y="1776"/>
                  </a:cubicBezTo>
                  <a:cubicBezTo>
                    <a:pt x="325" y="1776"/>
                    <a:pt x="325" y="1776"/>
                    <a:pt x="325" y="1776"/>
                  </a:cubicBezTo>
                  <a:cubicBezTo>
                    <a:pt x="325" y="1776"/>
                    <a:pt x="325" y="1776"/>
                    <a:pt x="326" y="1776"/>
                  </a:cubicBezTo>
                  <a:cubicBezTo>
                    <a:pt x="326" y="1776"/>
                    <a:pt x="326" y="1776"/>
                    <a:pt x="326" y="1776"/>
                  </a:cubicBezTo>
                  <a:cubicBezTo>
                    <a:pt x="326" y="1776"/>
                    <a:pt x="326" y="1776"/>
                    <a:pt x="326" y="1776"/>
                  </a:cubicBezTo>
                  <a:cubicBezTo>
                    <a:pt x="326" y="1776"/>
                    <a:pt x="326" y="1776"/>
                    <a:pt x="326" y="1776"/>
                  </a:cubicBezTo>
                  <a:cubicBezTo>
                    <a:pt x="326" y="1776"/>
                    <a:pt x="326" y="1776"/>
                    <a:pt x="326" y="1776"/>
                  </a:cubicBezTo>
                  <a:cubicBezTo>
                    <a:pt x="326" y="1775"/>
                    <a:pt x="326" y="1775"/>
                    <a:pt x="326" y="1775"/>
                  </a:cubicBezTo>
                  <a:cubicBezTo>
                    <a:pt x="326" y="1776"/>
                    <a:pt x="323" y="1778"/>
                    <a:pt x="321" y="1779"/>
                  </a:cubicBezTo>
                  <a:cubicBezTo>
                    <a:pt x="321" y="1779"/>
                    <a:pt x="321" y="1779"/>
                    <a:pt x="321" y="1779"/>
                  </a:cubicBezTo>
                  <a:cubicBezTo>
                    <a:pt x="321" y="1779"/>
                    <a:pt x="321" y="1779"/>
                    <a:pt x="321" y="1779"/>
                  </a:cubicBezTo>
                  <a:cubicBezTo>
                    <a:pt x="321" y="1779"/>
                    <a:pt x="321" y="1779"/>
                    <a:pt x="321" y="1779"/>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19" y="1780"/>
                  </a:cubicBezTo>
                  <a:cubicBezTo>
                    <a:pt x="319" y="1780"/>
                    <a:pt x="319" y="1780"/>
                    <a:pt x="319" y="1781"/>
                  </a:cubicBezTo>
                  <a:cubicBezTo>
                    <a:pt x="319" y="1781"/>
                    <a:pt x="319" y="1781"/>
                    <a:pt x="319" y="1781"/>
                  </a:cubicBezTo>
                  <a:cubicBezTo>
                    <a:pt x="319" y="1781"/>
                    <a:pt x="319" y="1781"/>
                    <a:pt x="319" y="1781"/>
                  </a:cubicBezTo>
                  <a:cubicBezTo>
                    <a:pt x="319" y="1781"/>
                    <a:pt x="319" y="1781"/>
                    <a:pt x="319" y="1781"/>
                  </a:cubicBezTo>
                  <a:cubicBezTo>
                    <a:pt x="318" y="1781"/>
                    <a:pt x="318" y="1781"/>
                    <a:pt x="318" y="1781"/>
                  </a:cubicBezTo>
                  <a:cubicBezTo>
                    <a:pt x="304" y="1791"/>
                    <a:pt x="289" y="1801"/>
                    <a:pt x="273" y="1811"/>
                  </a:cubicBezTo>
                  <a:cubicBezTo>
                    <a:pt x="288" y="1799"/>
                    <a:pt x="305" y="1789"/>
                    <a:pt x="322" y="1778"/>
                  </a:cubicBezTo>
                  <a:cubicBezTo>
                    <a:pt x="322" y="1778"/>
                    <a:pt x="322" y="1778"/>
                    <a:pt x="322" y="1778"/>
                  </a:cubicBezTo>
                  <a:cubicBezTo>
                    <a:pt x="322" y="1778"/>
                    <a:pt x="322" y="1778"/>
                    <a:pt x="322" y="1778"/>
                  </a:cubicBezTo>
                  <a:cubicBezTo>
                    <a:pt x="322" y="1778"/>
                    <a:pt x="322" y="1778"/>
                    <a:pt x="323" y="1778"/>
                  </a:cubicBezTo>
                  <a:cubicBezTo>
                    <a:pt x="323" y="1778"/>
                    <a:pt x="323" y="1778"/>
                    <a:pt x="323" y="1778"/>
                  </a:cubicBezTo>
                  <a:cubicBezTo>
                    <a:pt x="323" y="1778"/>
                    <a:pt x="323" y="1778"/>
                    <a:pt x="323" y="1777"/>
                  </a:cubicBezTo>
                  <a:cubicBezTo>
                    <a:pt x="323" y="1777"/>
                    <a:pt x="323" y="1777"/>
                    <a:pt x="323" y="1777"/>
                  </a:cubicBezTo>
                  <a:cubicBezTo>
                    <a:pt x="323" y="1777"/>
                    <a:pt x="323" y="1777"/>
                    <a:pt x="323" y="1777"/>
                  </a:cubicBezTo>
                  <a:cubicBezTo>
                    <a:pt x="328" y="1774"/>
                    <a:pt x="338" y="1767"/>
                    <a:pt x="341" y="1765"/>
                  </a:cubicBezTo>
                  <a:cubicBezTo>
                    <a:pt x="336" y="1769"/>
                    <a:pt x="331" y="1772"/>
                    <a:pt x="325" y="1776"/>
                  </a:cubicBezTo>
                  <a:cubicBezTo>
                    <a:pt x="325" y="1776"/>
                    <a:pt x="325" y="1776"/>
                    <a:pt x="325" y="1776"/>
                  </a:cubicBezTo>
                  <a:cubicBezTo>
                    <a:pt x="325" y="1776"/>
                    <a:pt x="325" y="1776"/>
                    <a:pt x="325" y="1776"/>
                  </a:cubicBezTo>
                  <a:close/>
                  <a:moveTo>
                    <a:pt x="402" y="1738"/>
                  </a:moveTo>
                  <a:cubicBezTo>
                    <a:pt x="401" y="1738"/>
                    <a:pt x="401" y="1738"/>
                    <a:pt x="401" y="1738"/>
                  </a:cubicBezTo>
                  <a:cubicBezTo>
                    <a:pt x="400" y="1739"/>
                    <a:pt x="400" y="1739"/>
                    <a:pt x="400" y="1739"/>
                  </a:cubicBezTo>
                  <a:cubicBezTo>
                    <a:pt x="388" y="1748"/>
                    <a:pt x="376" y="1756"/>
                    <a:pt x="364" y="1765"/>
                  </a:cubicBezTo>
                  <a:cubicBezTo>
                    <a:pt x="376" y="1756"/>
                    <a:pt x="386" y="1738"/>
                    <a:pt x="402" y="1737"/>
                  </a:cubicBezTo>
                  <a:cubicBezTo>
                    <a:pt x="402" y="1737"/>
                    <a:pt x="403" y="1737"/>
                    <a:pt x="403" y="1737"/>
                  </a:cubicBezTo>
                  <a:cubicBezTo>
                    <a:pt x="402" y="1737"/>
                    <a:pt x="402" y="1737"/>
                    <a:pt x="402" y="1738"/>
                  </a:cubicBezTo>
                  <a:close/>
                  <a:moveTo>
                    <a:pt x="435" y="1695"/>
                  </a:moveTo>
                  <a:cubicBezTo>
                    <a:pt x="424" y="1698"/>
                    <a:pt x="362" y="1746"/>
                    <a:pt x="347" y="1755"/>
                  </a:cubicBezTo>
                  <a:cubicBezTo>
                    <a:pt x="379" y="1730"/>
                    <a:pt x="454" y="1675"/>
                    <a:pt x="435" y="1695"/>
                  </a:cubicBezTo>
                  <a:close/>
                  <a:moveTo>
                    <a:pt x="705" y="1563"/>
                  </a:moveTo>
                  <a:cubicBezTo>
                    <a:pt x="705" y="1563"/>
                    <a:pt x="705" y="1561"/>
                    <a:pt x="704" y="1559"/>
                  </a:cubicBezTo>
                  <a:cubicBezTo>
                    <a:pt x="704" y="1559"/>
                    <a:pt x="704" y="1559"/>
                    <a:pt x="704" y="1559"/>
                  </a:cubicBezTo>
                  <a:cubicBezTo>
                    <a:pt x="704" y="1558"/>
                    <a:pt x="704" y="1557"/>
                    <a:pt x="704" y="1557"/>
                  </a:cubicBezTo>
                  <a:cubicBezTo>
                    <a:pt x="703" y="1556"/>
                    <a:pt x="703" y="1556"/>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0" y="1543"/>
                    <a:pt x="697" y="1530"/>
                    <a:pt x="694" y="1518"/>
                  </a:cubicBezTo>
                  <a:cubicBezTo>
                    <a:pt x="699" y="1533"/>
                    <a:pt x="703" y="1548"/>
                    <a:pt x="705" y="1563"/>
                  </a:cubicBezTo>
                  <a:close/>
                  <a:moveTo>
                    <a:pt x="708" y="1581"/>
                  </a:moveTo>
                  <a:cubicBezTo>
                    <a:pt x="707" y="1574"/>
                    <a:pt x="705" y="1568"/>
                    <a:pt x="703" y="1561"/>
                  </a:cubicBezTo>
                  <a:cubicBezTo>
                    <a:pt x="705" y="1568"/>
                    <a:pt x="707" y="1574"/>
                    <a:pt x="708" y="1581"/>
                  </a:cubicBezTo>
                  <a:close/>
                  <a:moveTo>
                    <a:pt x="720" y="1686"/>
                  </a:moveTo>
                  <a:cubicBezTo>
                    <a:pt x="722" y="1695"/>
                    <a:pt x="723" y="1704"/>
                    <a:pt x="726" y="1712"/>
                  </a:cubicBezTo>
                  <a:cubicBezTo>
                    <a:pt x="723" y="1704"/>
                    <a:pt x="721" y="1695"/>
                    <a:pt x="720" y="1686"/>
                  </a:cubicBezTo>
                  <a:close/>
                  <a:moveTo>
                    <a:pt x="717" y="1664"/>
                  </a:moveTo>
                  <a:cubicBezTo>
                    <a:pt x="717" y="1663"/>
                    <a:pt x="717" y="1662"/>
                    <a:pt x="716" y="1661"/>
                  </a:cubicBezTo>
                  <a:cubicBezTo>
                    <a:pt x="711" y="1649"/>
                    <a:pt x="707" y="1637"/>
                    <a:pt x="707" y="1625"/>
                  </a:cubicBezTo>
                  <a:cubicBezTo>
                    <a:pt x="708" y="1621"/>
                    <a:pt x="708" y="1616"/>
                    <a:pt x="707" y="1613"/>
                  </a:cubicBezTo>
                  <a:cubicBezTo>
                    <a:pt x="707" y="1613"/>
                    <a:pt x="707" y="1613"/>
                    <a:pt x="707" y="1613"/>
                  </a:cubicBezTo>
                  <a:cubicBezTo>
                    <a:pt x="707" y="1612"/>
                    <a:pt x="707" y="1612"/>
                    <a:pt x="707" y="1611"/>
                  </a:cubicBezTo>
                  <a:cubicBezTo>
                    <a:pt x="707" y="1612"/>
                    <a:pt x="706" y="1613"/>
                    <a:pt x="706" y="1616"/>
                  </a:cubicBezTo>
                  <a:cubicBezTo>
                    <a:pt x="706" y="1616"/>
                    <a:pt x="706" y="1615"/>
                    <a:pt x="706" y="1615"/>
                  </a:cubicBezTo>
                  <a:cubicBezTo>
                    <a:pt x="704" y="1606"/>
                    <a:pt x="704" y="1604"/>
                    <a:pt x="706" y="1607"/>
                  </a:cubicBezTo>
                  <a:cubicBezTo>
                    <a:pt x="706" y="1607"/>
                    <a:pt x="706" y="1607"/>
                    <a:pt x="706" y="1607"/>
                  </a:cubicBezTo>
                  <a:cubicBezTo>
                    <a:pt x="706" y="1607"/>
                    <a:pt x="706" y="1606"/>
                    <a:pt x="706" y="1606"/>
                  </a:cubicBezTo>
                  <a:cubicBezTo>
                    <a:pt x="705" y="1603"/>
                    <a:pt x="704" y="1599"/>
                    <a:pt x="703" y="1596"/>
                  </a:cubicBezTo>
                  <a:cubicBezTo>
                    <a:pt x="703" y="1596"/>
                    <a:pt x="703" y="1596"/>
                    <a:pt x="703" y="1595"/>
                  </a:cubicBezTo>
                  <a:cubicBezTo>
                    <a:pt x="701" y="1589"/>
                    <a:pt x="700" y="1583"/>
                    <a:pt x="698" y="1576"/>
                  </a:cubicBezTo>
                  <a:cubicBezTo>
                    <a:pt x="698" y="1576"/>
                    <a:pt x="698" y="1575"/>
                    <a:pt x="698" y="1575"/>
                  </a:cubicBezTo>
                  <a:cubicBezTo>
                    <a:pt x="698" y="1576"/>
                    <a:pt x="698" y="1576"/>
                    <a:pt x="699" y="1577"/>
                  </a:cubicBezTo>
                  <a:cubicBezTo>
                    <a:pt x="705" y="1595"/>
                    <a:pt x="709" y="1613"/>
                    <a:pt x="714" y="1631"/>
                  </a:cubicBezTo>
                  <a:cubicBezTo>
                    <a:pt x="719" y="1652"/>
                    <a:pt x="723" y="1672"/>
                    <a:pt x="728" y="1692"/>
                  </a:cubicBezTo>
                  <a:cubicBezTo>
                    <a:pt x="725" y="1683"/>
                    <a:pt x="721" y="1674"/>
                    <a:pt x="717" y="1664"/>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1" y="1727"/>
                    <a:pt x="981" y="1727"/>
                  </a:cubicBezTo>
                  <a:cubicBezTo>
                    <a:pt x="981" y="1727"/>
                    <a:pt x="980" y="1728"/>
                    <a:pt x="980"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8" y="1728"/>
                    <a:pt x="978" y="1728"/>
                    <a:pt x="978" y="1728"/>
                  </a:cubicBezTo>
                  <a:cubicBezTo>
                    <a:pt x="978" y="1728"/>
                    <a:pt x="978" y="1728"/>
                    <a:pt x="978" y="1729"/>
                  </a:cubicBezTo>
                  <a:cubicBezTo>
                    <a:pt x="978" y="1729"/>
                    <a:pt x="978" y="1729"/>
                    <a:pt x="978" y="1729"/>
                  </a:cubicBezTo>
                  <a:cubicBezTo>
                    <a:pt x="978"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30"/>
                    <a:pt x="975" y="1730"/>
                    <a:pt x="975" y="1730"/>
                  </a:cubicBezTo>
                  <a:cubicBezTo>
                    <a:pt x="975" y="1730"/>
                    <a:pt x="975" y="1730"/>
                    <a:pt x="975" y="1730"/>
                  </a:cubicBezTo>
                  <a:cubicBezTo>
                    <a:pt x="975" y="1730"/>
                    <a:pt x="975" y="1730"/>
                    <a:pt x="975" y="1730"/>
                  </a:cubicBezTo>
                  <a:cubicBezTo>
                    <a:pt x="975" y="1730"/>
                    <a:pt x="975" y="1730"/>
                    <a:pt x="975" y="1730"/>
                  </a:cubicBezTo>
                  <a:cubicBezTo>
                    <a:pt x="975" y="1730"/>
                    <a:pt x="975" y="1730"/>
                    <a:pt x="975" y="1730"/>
                  </a:cubicBezTo>
                  <a:cubicBezTo>
                    <a:pt x="975" y="1730"/>
                    <a:pt x="975" y="1730"/>
                    <a:pt x="974" y="1730"/>
                  </a:cubicBezTo>
                  <a:cubicBezTo>
                    <a:pt x="974" y="1730"/>
                    <a:pt x="974" y="1730"/>
                    <a:pt x="974" y="1730"/>
                  </a:cubicBezTo>
                  <a:cubicBezTo>
                    <a:pt x="974" y="1730"/>
                    <a:pt x="974" y="1730"/>
                    <a:pt x="973" y="1730"/>
                  </a:cubicBezTo>
                  <a:cubicBezTo>
                    <a:pt x="973" y="1730"/>
                    <a:pt x="973" y="1730"/>
                    <a:pt x="973" y="1730"/>
                  </a:cubicBezTo>
                  <a:cubicBezTo>
                    <a:pt x="975" y="1729"/>
                    <a:pt x="1029" y="1703"/>
                    <a:pt x="1040" y="1699"/>
                  </a:cubicBezTo>
                  <a:cubicBezTo>
                    <a:pt x="1022" y="1711"/>
                    <a:pt x="1002" y="1719"/>
                    <a:pt x="982" y="1727"/>
                  </a:cubicBezTo>
                  <a:close/>
                  <a:moveTo>
                    <a:pt x="1053" y="1690"/>
                  </a:moveTo>
                  <a:cubicBezTo>
                    <a:pt x="1053" y="1690"/>
                    <a:pt x="1053" y="1690"/>
                    <a:pt x="1053" y="1690"/>
                  </a:cubicBezTo>
                  <a:cubicBezTo>
                    <a:pt x="1053" y="1690"/>
                    <a:pt x="1053" y="1690"/>
                    <a:pt x="1053" y="1690"/>
                  </a:cubicBezTo>
                  <a:cubicBezTo>
                    <a:pt x="1053" y="1690"/>
                    <a:pt x="1053" y="1690"/>
                    <a:pt x="1053" y="1690"/>
                  </a:cubicBezTo>
                  <a:cubicBezTo>
                    <a:pt x="1053" y="1690"/>
                    <a:pt x="1053" y="1690"/>
                    <a:pt x="1053" y="1690"/>
                  </a:cubicBezTo>
                  <a:close/>
                  <a:moveTo>
                    <a:pt x="1053" y="1689"/>
                  </a:moveTo>
                  <a:cubicBezTo>
                    <a:pt x="1053" y="1689"/>
                    <a:pt x="1053" y="1689"/>
                    <a:pt x="1053" y="1689"/>
                  </a:cubicBezTo>
                  <a:cubicBezTo>
                    <a:pt x="1053" y="1689"/>
                    <a:pt x="1053" y="1689"/>
                    <a:pt x="1053" y="1689"/>
                  </a:cubicBezTo>
                  <a:cubicBezTo>
                    <a:pt x="1053" y="1689"/>
                    <a:pt x="1053" y="1689"/>
                    <a:pt x="1053"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4" y="1689"/>
                    <a:pt x="1054" y="1689"/>
                    <a:pt x="1054" y="1689"/>
                  </a:cubicBezTo>
                  <a:cubicBezTo>
                    <a:pt x="1053" y="1689"/>
                    <a:pt x="1053" y="1689"/>
                    <a:pt x="1053" y="1689"/>
                  </a:cubicBezTo>
                  <a:close/>
                  <a:moveTo>
                    <a:pt x="1059" y="1686"/>
                  </a:moveTo>
                  <a:cubicBezTo>
                    <a:pt x="1059" y="1686"/>
                    <a:pt x="1059" y="1686"/>
                    <a:pt x="1059" y="1686"/>
                  </a:cubicBezTo>
                  <a:cubicBezTo>
                    <a:pt x="1059" y="1686"/>
                    <a:pt x="1059" y="1686"/>
                    <a:pt x="1059" y="1687"/>
                  </a:cubicBezTo>
                  <a:cubicBezTo>
                    <a:pt x="1059" y="1687"/>
                    <a:pt x="1059" y="1687"/>
                    <a:pt x="1059" y="1687"/>
                  </a:cubicBezTo>
                  <a:cubicBezTo>
                    <a:pt x="1059" y="1687"/>
                    <a:pt x="1059" y="1687"/>
                    <a:pt x="1059" y="1687"/>
                  </a:cubicBezTo>
                  <a:cubicBezTo>
                    <a:pt x="1059"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7" y="1687"/>
                    <a:pt x="1057" y="1688"/>
                    <a:pt x="1056" y="1688"/>
                  </a:cubicBezTo>
                  <a:cubicBezTo>
                    <a:pt x="1056" y="1688"/>
                    <a:pt x="1056" y="1688"/>
                    <a:pt x="1056" y="1688"/>
                  </a:cubicBezTo>
                  <a:cubicBezTo>
                    <a:pt x="1056" y="1688"/>
                    <a:pt x="1056" y="1688"/>
                    <a:pt x="1056" y="1688"/>
                  </a:cubicBezTo>
                  <a:cubicBezTo>
                    <a:pt x="1056" y="1688"/>
                    <a:pt x="1056" y="1688"/>
                    <a:pt x="1056" y="1688"/>
                  </a:cubicBezTo>
                  <a:cubicBezTo>
                    <a:pt x="1055" y="1688"/>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5" y="1689"/>
                    <a:pt x="1055" y="1688"/>
                    <a:pt x="1055" y="1688"/>
                  </a:cubicBezTo>
                  <a:cubicBezTo>
                    <a:pt x="1056" y="1688"/>
                    <a:pt x="1056" y="1688"/>
                    <a:pt x="1056" y="1688"/>
                  </a:cubicBezTo>
                  <a:cubicBezTo>
                    <a:pt x="1056" y="1688"/>
                    <a:pt x="1056" y="1688"/>
                    <a:pt x="1056" y="1688"/>
                  </a:cubicBezTo>
                  <a:cubicBezTo>
                    <a:pt x="1057" y="1688"/>
                    <a:pt x="1057" y="1687"/>
                    <a:pt x="1057" y="1687"/>
                  </a:cubicBezTo>
                  <a:cubicBezTo>
                    <a:pt x="1057" y="1687"/>
                    <a:pt x="1058" y="1687"/>
                    <a:pt x="1058" y="1687"/>
                  </a:cubicBezTo>
                  <a:cubicBezTo>
                    <a:pt x="1058" y="1687"/>
                    <a:pt x="1059" y="1686"/>
                    <a:pt x="1059" y="1686"/>
                  </a:cubicBezTo>
                  <a:cubicBezTo>
                    <a:pt x="1060" y="1686"/>
                    <a:pt x="1060" y="1686"/>
                    <a:pt x="1060" y="1686"/>
                  </a:cubicBezTo>
                  <a:cubicBezTo>
                    <a:pt x="1060" y="1686"/>
                    <a:pt x="1060" y="1686"/>
                    <a:pt x="1060" y="1686"/>
                  </a:cubicBezTo>
                  <a:cubicBezTo>
                    <a:pt x="1060" y="1686"/>
                    <a:pt x="1060" y="1686"/>
                    <a:pt x="1060" y="1686"/>
                  </a:cubicBezTo>
                  <a:cubicBezTo>
                    <a:pt x="1061" y="1685"/>
                    <a:pt x="1062" y="1685"/>
                    <a:pt x="1062" y="1684"/>
                  </a:cubicBezTo>
                  <a:cubicBezTo>
                    <a:pt x="1062" y="1685"/>
                    <a:pt x="1061" y="1685"/>
                    <a:pt x="1060" y="1686"/>
                  </a:cubicBezTo>
                  <a:cubicBezTo>
                    <a:pt x="1060" y="1686"/>
                    <a:pt x="1060" y="1686"/>
                    <a:pt x="1060" y="1686"/>
                  </a:cubicBezTo>
                  <a:cubicBezTo>
                    <a:pt x="1060" y="1686"/>
                    <a:pt x="1060" y="1686"/>
                    <a:pt x="1060" y="1686"/>
                  </a:cubicBezTo>
                  <a:cubicBezTo>
                    <a:pt x="1060" y="1686"/>
                    <a:pt x="1060" y="1686"/>
                    <a:pt x="1060" y="1686"/>
                  </a:cubicBezTo>
                  <a:cubicBezTo>
                    <a:pt x="1060" y="1686"/>
                    <a:pt x="1060" y="1686"/>
                    <a:pt x="1060" y="1686"/>
                  </a:cubicBezTo>
                  <a:cubicBezTo>
                    <a:pt x="1060" y="1686"/>
                    <a:pt x="1059" y="1686"/>
                    <a:pt x="1059" y="1686"/>
                  </a:cubicBezTo>
                  <a:close/>
                  <a:moveTo>
                    <a:pt x="1110" y="1661"/>
                  </a:moveTo>
                  <a:cubicBezTo>
                    <a:pt x="1106" y="1663"/>
                    <a:pt x="1095" y="1669"/>
                    <a:pt x="1085" y="1674"/>
                  </a:cubicBezTo>
                  <a:cubicBezTo>
                    <a:pt x="1083" y="1675"/>
                    <a:pt x="1081" y="1677"/>
                    <a:pt x="1079" y="1678"/>
                  </a:cubicBezTo>
                  <a:cubicBezTo>
                    <a:pt x="1080" y="1677"/>
                    <a:pt x="1082" y="1676"/>
                    <a:pt x="1083" y="1675"/>
                  </a:cubicBezTo>
                  <a:cubicBezTo>
                    <a:pt x="1078" y="1677"/>
                    <a:pt x="1073" y="1680"/>
                    <a:pt x="1069" y="1682"/>
                  </a:cubicBezTo>
                  <a:cubicBezTo>
                    <a:pt x="1068" y="1683"/>
                    <a:pt x="1067" y="1683"/>
                    <a:pt x="1066" y="1683"/>
                  </a:cubicBezTo>
                  <a:cubicBezTo>
                    <a:pt x="1066" y="1683"/>
                    <a:pt x="1066" y="1683"/>
                    <a:pt x="1066" y="1683"/>
                  </a:cubicBezTo>
                  <a:cubicBezTo>
                    <a:pt x="1062" y="1685"/>
                    <a:pt x="1060" y="1686"/>
                    <a:pt x="1060" y="1686"/>
                  </a:cubicBezTo>
                  <a:cubicBezTo>
                    <a:pt x="1060" y="1686"/>
                    <a:pt x="1062" y="1685"/>
                    <a:pt x="1065" y="1683"/>
                  </a:cubicBezTo>
                  <a:cubicBezTo>
                    <a:pt x="1065" y="1683"/>
                    <a:pt x="1065" y="1683"/>
                    <a:pt x="1065" y="1683"/>
                  </a:cubicBezTo>
                  <a:cubicBezTo>
                    <a:pt x="1065" y="1683"/>
                    <a:pt x="1065" y="1683"/>
                    <a:pt x="1065" y="1683"/>
                  </a:cubicBezTo>
                  <a:cubicBezTo>
                    <a:pt x="1064" y="1683"/>
                    <a:pt x="1064" y="1684"/>
                    <a:pt x="1063" y="1684"/>
                  </a:cubicBezTo>
                  <a:cubicBezTo>
                    <a:pt x="1064" y="1684"/>
                    <a:pt x="1064" y="1683"/>
                    <a:pt x="1065" y="1683"/>
                  </a:cubicBezTo>
                  <a:cubicBezTo>
                    <a:pt x="1063" y="1682"/>
                    <a:pt x="1060" y="1681"/>
                    <a:pt x="1042" y="1690"/>
                  </a:cubicBezTo>
                  <a:cubicBezTo>
                    <a:pt x="1060" y="1680"/>
                    <a:pt x="1080" y="1673"/>
                    <a:pt x="1098" y="1663"/>
                  </a:cubicBezTo>
                  <a:cubicBezTo>
                    <a:pt x="1093" y="1667"/>
                    <a:pt x="1088" y="1671"/>
                    <a:pt x="1083" y="1675"/>
                  </a:cubicBezTo>
                  <a:cubicBezTo>
                    <a:pt x="1084" y="1675"/>
                    <a:pt x="1084" y="1674"/>
                    <a:pt x="1085" y="1674"/>
                  </a:cubicBezTo>
                  <a:cubicBezTo>
                    <a:pt x="1093" y="1668"/>
                    <a:pt x="1101" y="1662"/>
                    <a:pt x="1110" y="1660"/>
                  </a:cubicBezTo>
                  <a:cubicBezTo>
                    <a:pt x="1111" y="1660"/>
                    <a:pt x="1112" y="1660"/>
                    <a:pt x="1113" y="1660"/>
                  </a:cubicBezTo>
                  <a:cubicBezTo>
                    <a:pt x="1113" y="1660"/>
                    <a:pt x="1112" y="1660"/>
                    <a:pt x="1110" y="1661"/>
                  </a:cubicBezTo>
                  <a:close/>
                  <a:moveTo>
                    <a:pt x="1478" y="1400"/>
                  </a:move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7" y="1400"/>
                  </a:cubicBezTo>
                  <a:cubicBezTo>
                    <a:pt x="1477" y="1400"/>
                    <a:pt x="1477" y="1400"/>
                    <a:pt x="1477" y="1400"/>
                  </a:cubicBezTo>
                  <a:cubicBezTo>
                    <a:pt x="1476" y="1401"/>
                    <a:pt x="1475" y="1402"/>
                    <a:pt x="1475" y="1402"/>
                  </a:cubicBezTo>
                  <a:cubicBezTo>
                    <a:pt x="1475" y="1402"/>
                    <a:pt x="1475" y="1402"/>
                    <a:pt x="1475" y="1402"/>
                  </a:cubicBezTo>
                  <a:cubicBezTo>
                    <a:pt x="1475" y="1402"/>
                    <a:pt x="1475" y="1402"/>
                    <a:pt x="1475" y="1402"/>
                  </a:cubicBezTo>
                  <a:cubicBezTo>
                    <a:pt x="1475" y="1402"/>
                    <a:pt x="1475" y="1402"/>
                    <a:pt x="1475" y="1402"/>
                  </a:cubicBezTo>
                  <a:cubicBezTo>
                    <a:pt x="1475" y="1402"/>
                    <a:pt x="1475" y="1402"/>
                    <a:pt x="1475" y="1402"/>
                  </a:cubicBezTo>
                  <a:cubicBezTo>
                    <a:pt x="1476" y="1401"/>
                    <a:pt x="1476" y="1401"/>
                    <a:pt x="1476" y="1401"/>
                  </a:cubicBezTo>
                  <a:cubicBezTo>
                    <a:pt x="1464" y="1410"/>
                    <a:pt x="1451" y="1420"/>
                    <a:pt x="1439" y="1429"/>
                  </a:cubicBezTo>
                  <a:cubicBezTo>
                    <a:pt x="1454" y="1410"/>
                    <a:pt x="1476" y="1399"/>
                    <a:pt x="1494" y="1384"/>
                  </a:cubicBezTo>
                  <a:cubicBezTo>
                    <a:pt x="1487" y="1390"/>
                    <a:pt x="1479" y="1398"/>
                    <a:pt x="1478" y="1400"/>
                  </a:cubicBezTo>
                  <a:close/>
                  <a:moveTo>
                    <a:pt x="1494" y="1383"/>
                  </a:moveTo>
                  <a:cubicBezTo>
                    <a:pt x="1498" y="1380"/>
                    <a:pt x="1502" y="1376"/>
                    <a:pt x="1503" y="1375"/>
                  </a:cubicBezTo>
                  <a:cubicBezTo>
                    <a:pt x="1501" y="1378"/>
                    <a:pt x="1498" y="1381"/>
                    <a:pt x="1494" y="1383"/>
                  </a:cubicBezTo>
                  <a:close/>
                  <a:moveTo>
                    <a:pt x="1609" y="1300"/>
                  </a:moveTo>
                  <a:cubicBezTo>
                    <a:pt x="1609" y="1299"/>
                    <a:pt x="1610" y="1299"/>
                    <a:pt x="1610" y="1299"/>
                  </a:cubicBezTo>
                  <a:cubicBezTo>
                    <a:pt x="1610" y="1299"/>
                    <a:pt x="1610" y="1299"/>
                    <a:pt x="1610" y="1299"/>
                  </a:cubicBezTo>
                  <a:cubicBezTo>
                    <a:pt x="1610" y="1299"/>
                    <a:pt x="1610" y="1299"/>
                    <a:pt x="1610" y="1299"/>
                  </a:cubicBezTo>
                  <a:cubicBezTo>
                    <a:pt x="1610" y="1299"/>
                    <a:pt x="1610" y="1299"/>
                    <a:pt x="1609" y="1300"/>
                  </a:cubicBezTo>
                  <a:close/>
                  <a:moveTo>
                    <a:pt x="1612" y="1296"/>
                  </a:moveTo>
                  <a:cubicBezTo>
                    <a:pt x="1612" y="1296"/>
                    <a:pt x="1613" y="1296"/>
                    <a:pt x="1613" y="1296"/>
                  </a:cubicBezTo>
                  <a:cubicBezTo>
                    <a:pt x="1613" y="1295"/>
                    <a:pt x="1613" y="1295"/>
                    <a:pt x="1614" y="1295"/>
                  </a:cubicBezTo>
                  <a:cubicBezTo>
                    <a:pt x="1613" y="1295"/>
                    <a:pt x="1613" y="1296"/>
                    <a:pt x="1612" y="1296"/>
                  </a:cubicBezTo>
                  <a:close/>
                  <a:moveTo>
                    <a:pt x="1614" y="1295"/>
                  </a:moveTo>
                  <a:cubicBezTo>
                    <a:pt x="1614" y="1295"/>
                    <a:pt x="1614" y="1295"/>
                    <a:pt x="1614" y="1295"/>
                  </a:cubicBezTo>
                  <a:cubicBezTo>
                    <a:pt x="1614" y="1294"/>
                    <a:pt x="1615" y="1294"/>
                    <a:pt x="1615" y="1293"/>
                  </a:cubicBezTo>
                  <a:cubicBezTo>
                    <a:pt x="1615" y="1294"/>
                    <a:pt x="1614" y="1294"/>
                    <a:pt x="1614" y="1295"/>
                  </a:cubicBezTo>
                  <a:close/>
                  <a:moveTo>
                    <a:pt x="1616" y="1292"/>
                  </a:moveTo>
                  <a:cubicBezTo>
                    <a:pt x="1616" y="1292"/>
                    <a:pt x="1616" y="1293"/>
                    <a:pt x="1615" y="1293"/>
                  </a:cubicBezTo>
                  <a:cubicBezTo>
                    <a:pt x="1616" y="1292"/>
                    <a:pt x="1616" y="1292"/>
                    <a:pt x="1617" y="1291"/>
                  </a:cubicBezTo>
                  <a:cubicBezTo>
                    <a:pt x="1617" y="1291"/>
                    <a:pt x="1617" y="1291"/>
                    <a:pt x="1617" y="1291"/>
                  </a:cubicBezTo>
                  <a:cubicBezTo>
                    <a:pt x="1617" y="1291"/>
                    <a:pt x="1617" y="1292"/>
                    <a:pt x="1616" y="1292"/>
                  </a:cubicBezTo>
                  <a:close/>
                  <a:moveTo>
                    <a:pt x="1617" y="1291"/>
                  </a:moveTo>
                  <a:cubicBezTo>
                    <a:pt x="1617" y="1291"/>
                    <a:pt x="1617" y="1291"/>
                    <a:pt x="1617" y="1291"/>
                  </a:cubicBezTo>
                  <a:cubicBezTo>
                    <a:pt x="1617" y="1291"/>
                    <a:pt x="1617" y="1291"/>
                    <a:pt x="1618" y="1291"/>
                  </a:cubicBezTo>
                  <a:cubicBezTo>
                    <a:pt x="1617" y="1291"/>
                    <a:pt x="1617" y="1291"/>
                    <a:pt x="1617" y="1291"/>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20" y="1289"/>
                    <a:pt x="1620" y="1289"/>
                    <a:pt x="1620" y="1289"/>
                  </a:cubicBezTo>
                  <a:cubicBezTo>
                    <a:pt x="1619" y="1289"/>
                    <a:pt x="1619" y="1289"/>
                    <a:pt x="1619" y="1289"/>
                  </a:cubicBezTo>
                  <a:close/>
                  <a:moveTo>
                    <a:pt x="1620" y="1288"/>
                  </a:moveTo>
                  <a:cubicBezTo>
                    <a:pt x="1620" y="1288"/>
                    <a:pt x="1620" y="1288"/>
                    <a:pt x="1620" y="1288"/>
                  </a:cubicBezTo>
                  <a:cubicBezTo>
                    <a:pt x="1620" y="1288"/>
                    <a:pt x="1620" y="1288"/>
                    <a:pt x="1620" y="1288"/>
                  </a:cubicBezTo>
                  <a:cubicBezTo>
                    <a:pt x="1620" y="1288"/>
                    <a:pt x="1620" y="1288"/>
                    <a:pt x="1620" y="1288"/>
                  </a:cubicBezTo>
                  <a:cubicBezTo>
                    <a:pt x="1620" y="1288"/>
                    <a:pt x="1621" y="1287"/>
                    <a:pt x="1621" y="1287"/>
                  </a:cubicBezTo>
                  <a:cubicBezTo>
                    <a:pt x="1621" y="1287"/>
                    <a:pt x="1621" y="1287"/>
                    <a:pt x="1621" y="1287"/>
                  </a:cubicBezTo>
                  <a:cubicBezTo>
                    <a:pt x="1621" y="1287"/>
                    <a:pt x="1621" y="1287"/>
                    <a:pt x="1620" y="1288"/>
                  </a:cubicBezTo>
                  <a:close/>
                  <a:moveTo>
                    <a:pt x="1625" y="1283"/>
                  </a:moveTo>
                  <a:cubicBezTo>
                    <a:pt x="1625" y="1283"/>
                    <a:pt x="1625" y="1283"/>
                    <a:pt x="1624" y="1283"/>
                  </a:cubicBezTo>
                  <a:cubicBezTo>
                    <a:pt x="1625" y="1283"/>
                    <a:pt x="1625" y="1283"/>
                    <a:pt x="1625" y="1283"/>
                  </a:cubicBezTo>
                  <a:cubicBezTo>
                    <a:pt x="1625" y="1283"/>
                    <a:pt x="1625" y="1283"/>
                    <a:pt x="1625" y="1283"/>
                  </a:cubicBezTo>
                  <a:cubicBezTo>
                    <a:pt x="1625" y="1283"/>
                    <a:pt x="1625" y="1283"/>
                    <a:pt x="1625" y="1283"/>
                  </a:cubicBezTo>
                  <a:cubicBezTo>
                    <a:pt x="1625" y="1283"/>
                    <a:pt x="1625" y="1283"/>
                    <a:pt x="1625" y="1283"/>
                  </a:cubicBezTo>
                  <a:cubicBezTo>
                    <a:pt x="1625" y="1283"/>
                    <a:pt x="1625" y="1283"/>
                    <a:pt x="1625" y="1283"/>
                  </a:cubicBezTo>
                  <a:close/>
                  <a:moveTo>
                    <a:pt x="1626" y="1282"/>
                  </a:moveTo>
                  <a:cubicBezTo>
                    <a:pt x="1626" y="1282"/>
                    <a:pt x="1626" y="1282"/>
                    <a:pt x="1626" y="1282"/>
                  </a:cubicBezTo>
                  <a:cubicBezTo>
                    <a:pt x="1626" y="1282"/>
                    <a:pt x="1626" y="1282"/>
                    <a:pt x="1626" y="1282"/>
                  </a:cubicBezTo>
                  <a:cubicBezTo>
                    <a:pt x="1626" y="1282"/>
                    <a:pt x="1626" y="1282"/>
                    <a:pt x="1626" y="1282"/>
                  </a:cubicBezTo>
                  <a:close/>
                  <a:moveTo>
                    <a:pt x="2015" y="648"/>
                  </a:moveTo>
                  <a:cubicBezTo>
                    <a:pt x="2015" y="648"/>
                    <a:pt x="2013" y="653"/>
                    <a:pt x="2014" y="651"/>
                  </a:cubicBezTo>
                  <a:cubicBezTo>
                    <a:pt x="2011" y="657"/>
                    <a:pt x="2009" y="664"/>
                    <a:pt x="2006" y="670"/>
                  </a:cubicBezTo>
                  <a:cubicBezTo>
                    <a:pt x="2009" y="661"/>
                    <a:pt x="2013" y="652"/>
                    <a:pt x="2016" y="643"/>
                  </a:cubicBezTo>
                  <a:cubicBezTo>
                    <a:pt x="2012" y="650"/>
                    <a:pt x="2008" y="656"/>
                    <a:pt x="2002" y="663"/>
                  </a:cubicBezTo>
                  <a:cubicBezTo>
                    <a:pt x="2009" y="647"/>
                    <a:pt x="2017" y="632"/>
                    <a:pt x="2022" y="616"/>
                  </a:cubicBezTo>
                  <a:cubicBezTo>
                    <a:pt x="2020" y="621"/>
                    <a:pt x="2021" y="619"/>
                    <a:pt x="2026" y="605"/>
                  </a:cubicBezTo>
                  <a:cubicBezTo>
                    <a:pt x="2025" y="609"/>
                    <a:pt x="2024" y="613"/>
                    <a:pt x="2022" y="616"/>
                  </a:cubicBezTo>
                  <a:cubicBezTo>
                    <a:pt x="2026" y="607"/>
                    <a:pt x="2041" y="571"/>
                    <a:pt x="2042" y="569"/>
                  </a:cubicBezTo>
                  <a:cubicBezTo>
                    <a:pt x="2037" y="595"/>
                    <a:pt x="2025" y="627"/>
                    <a:pt x="2015" y="648"/>
                  </a:cubicBezTo>
                  <a:cubicBezTo>
                    <a:pt x="2015" y="648"/>
                    <a:pt x="2015" y="648"/>
                    <a:pt x="2015" y="648"/>
                  </a:cubicBezTo>
                  <a:close/>
                  <a:moveTo>
                    <a:pt x="2083" y="507"/>
                  </a:moveTo>
                  <a:cubicBezTo>
                    <a:pt x="2086" y="496"/>
                    <a:pt x="2090" y="485"/>
                    <a:pt x="2094" y="475"/>
                  </a:cubicBezTo>
                  <a:cubicBezTo>
                    <a:pt x="2092" y="486"/>
                    <a:pt x="2088" y="496"/>
                    <a:pt x="2083" y="507"/>
                  </a:cubicBezTo>
                  <a:close/>
                  <a:moveTo>
                    <a:pt x="2111" y="362"/>
                  </a:moveTo>
                  <a:cubicBezTo>
                    <a:pt x="2111" y="362"/>
                    <a:pt x="2111" y="363"/>
                    <a:pt x="2111" y="363"/>
                  </a:cubicBezTo>
                  <a:cubicBezTo>
                    <a:pt x="2111" y="362"/>
                    <a:pt x="2111" y="362"/>
                    <a:pt x="2111" y="362"/>
                  </a:cubicBezTo>
                  <a:cubicBezTo>
                    <a:pt x="2111" y="363"/>
                    <a:pt x="2110" y="363"/>
                    <a:pt x="2110" y="364"/>
                  </a:cubicBezTo>
                  <a:cubicBezTo>
                    <a:pt x="2110" y="364"/>
                    <a:pt x="2110" y="364"/>
                    <a:pt x="2110" y="364"/>
                  </a:cubicBezTo>
                  <a:cubicBezTo>
                    <a:pt x="2110" y="365"/>
                    <a:pt x="2110" y="366"/>
                    <a:pt x="2109" y="366"/>
                  </a:cubicBezTo>
                  <a:cubicBezTo>
                    <a:pt x="2107" y="374"/>
                    <a:pt x="2104" y="382"/>
                    <a:pt x="2101" y="390"/>
                  </a:cubicBezTo>
                  <a:cubicBezTo>
                    <a:pt x="2103" y="380"/>
                    <a:pt x="2107" y="371"/>
                    <a:pt x="2109" y="365"/>
                  </a:cubicBezTo>
                  <a:cubicBezTo>
                    <a:pt x="2109" y="365"/>
                    <a:pt x="2109" y="365"/>
                    <a:pt x="2109" y="365"/>
                  </a:cubicBezTo>
                  <a:cubicBezTo>
                    <a:pt x="2109" y="365"/>
                    <a:pt x="2109" y="365"/>
                    <a:pt x="2109" y="365"/>
                  </a:cubicBezTo>
                  <a:cubicBezTo>
                    <a:pt x="2109" y="365"/>
                    <a:pt x="2109" y="365"/>
                    <a:pt x="2109" y="365"/>
                  </a:cubicBezTo>
                  <a:cubicBezTo>
                    <a:pt x="2110" y="354"/>
                    <a:pt x="2111" y="354"/>
                    <a:pt x="2111" y="356"/>
                  </a:cubicBezTo>
                  <a:cubicBezTo>
                    <a:pt x="2111" y="355"/>
                    <a:pt x="2112" y="354"/>
                    <a:pt x="2112" y="354"/>
                  </a:cubicBezTo>
                  <a:cubicBezTo>
                    <a:pt x="2112" y="357"/>
                    <a:pt x="2111" y="360"/>
                    <a:pt x="2111" y="361"/>
                  </a:cubicBezTo>
                  <a:cubicBezTo>
                    <a:pt x="2113" y="359"/>
                    <a:pt x="2113" y="358"/>
                    <a:pt x="2113" y="358"/>
                  </a:cubicBezTo>
                  <a:cubicBezTo>
                    <a:pt x="2113" y="358"/>
                    <a:pt x="2113" y="359"/>
                    <a:pt x="2111" y="362"/>
                  </a:cubicBezTo>
                  <a:close/>
                  <a:moveTo>
                    <a:pt x="2133" y="359"/>
                  </a:moveTo>
                  <a:cubicBezTo>
                    <a:pt x="2137" y="332"/>
                    <a:pt x="2141" y="305"/>
                    <a:pt x="2144" y="278"/>
                  </a:cubicBezTo>
                  <a:cubicBezTo>
                    <a:pt x="2142" y="296"/>
                    <a:pt x="2135" y="314"/>
                    <a:pt x="2132" y="332"/>
                  </a:cubicBezTo>
                  <a:cubicBezTo>
                    <a:pt x="2131" y="341"/>
                    <a:pt x="2131" y="350"/>
                    <a:pt x="2133" y="359"/>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0" y="362"/>
                  </a:move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ubicBezTo>
                    <a:pt x="2111" y="359"/>
                    <a:pt x="2111" y="360"/>
                    <a:pt x="2110" y="362"/>
                  </a:cubicBezTo>
                  <a:close/>
                  <a:moveTo>
                    <a:pt x="2081" y="520"/>
                  </a:moveTo>
                  <a:cubicBezTo>
                    <a:pt x="2078" y="528"/>
                    <a:pt x="2074" y="537"/>
                    <a:pt x="2071" y="545"/>
                  </a:cubicBezTo>
                  <a:cubicBezTo>
                    <a:pt x="2070" y="547"/>
                    <a:pt x="2070" y="549"/>
                    <a:pt x="2070" y="551"/>
                  </a:cubicBezTo>
                  <a:cubicBezTo>
                    <a:pt x="2079" y="550"/>
                    <a:pt x="2079" y="527"/>
                    <a:pt x="2081" y="520"/>
                  </a:cubicBezTo>
                  <a:close/>
                  <a:moveTo>
                    <a:pt x="1972" y="797"/>
                  </a:moveTo>
                  <a:cubicBezTo>
                    <a:pt x="1970" y="800"/>
                    <a:pt x="1969" y="803"/>
                    <a:pt x="1967" y="806"/>
                  </a:cubicBezTo>
                  <a:cubicBezTo>
                    <a:pt x="1968" y="806"/>
                    <a:pt x="1969" y="804"/>
                    <a:pt x="1972" y="797"/>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9" y="1382"/>
                  </a:moveTo>
                  <a:cubicBezTo>
                    <a:pt x="1527" y="1384"/>
                    <a:pt x="1524" y="1387"/>
                    <a:pt x="1522" y="1388"/>
                  </a:cubicBezTo>
                  <a:cubicBezTo>
                    <a:pt x="1523" y="1391"/>
                    <a:pt x="1526" y="1389"/>
                    <a:pt x="1529" y="1382"/>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399"/>
                  </a:moveTo>
                  <a:cubicBezTo>
                    <a:pt x="1478" y="1399"/>
                    <a:pt x="1478" y="1399"/>
                    <a:pt x="1478" y="1400"/>
                  </a:cubicBez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lose/>
                  <a:moveTo>
                    <a:pt x="1397" y="1567"/>
                  </a:moveTo>
                  <a:cubicBezTo>
                    <a:pt x="1398" y="1566"/>
                    <a:pt x="1400" y="1565"/>
                    <a:pt x="1401" y="1564"/>
                  </a:cubicBezTo>
                  <a:cubicBezTo>
                    <a:pt x="1399" y="1565"/>
                    <a:pt x="1398" y="1566"/>
                    <a:pt x="1397" y="1567"/>
                  </a:cubicBezTo>
                  <a:close/>
                  <a:moveTo>
                    <a:pt x="1350" y="1521"/>
                  </a:move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ubicBezTo>
                    <a:pt x="1361" y="1514"/>
                    <a:pt x="1370" y="1508"/>
                    <a:pt x="1378" y="1501"/>
                  </a:cubicBezTo>
                  <a:cubicBezTo>
                    <a:pt x="1369" y="1508"/>
                    <a:pt x="1360" y="1515"/>
                    <a:pt x="1350" y="1521"/>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074" y="1678"/>
                  </a:move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ubicBezTo>
                    <a:pt x="1074" y="1678"/>
                    <a:pt x="1074" y="1678"/>
                    <a:pt x="1074" y="167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29" y="1853"/>
                  </a:move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ubicBezTo>
                    <a:pt x="929"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5" y="2220"/>
                  </a:move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lose/>
                  <a:moveTo>
                    <a:pt x="816" y="2179"/>
                  </a:moveTo>
                  <a:cubicBezTo>
                    <a:pt x="815" y="2175"/>
                    <a:pt x="815" y="2171"/>
                    <a:pt x="814" y="2167"/>
                  </a:cubicBezTo>
                  <a:cubicBezTo>
                    <a:pt x="814" y="2171"/>
                    <a:pt x="815" y="2175"/>
                    <a:pt x="816" y="2179"/>
                  </a:cubicBezTo>
                  <a:close/>
                  <a:moveTo>
                    <a:pt x="806" y="1921"/>
                  </a:moveTo>
                  <a:cubicBezTo>
                    <a:pt x="806" y="1921"/>
                    <a:pt x="807" y="1921"/>
                    <a:pt x="807" y="1921"/>
                  </a:cubicBezTo>
                  <a:cubicBezTo>
                    <a:pt x="818" y="1911"/>
                    <a:pt x="835" y="1904"/>
                    <a:pt x="856" y="1896"/>
                  </a:cubicBezTo>
                  <a:cubicBezTo>
                    <a:pt x="833" y="1901"/>
                    <a:pt x="812" y="1909"/>
                    <a:pt x="802" y="1926"/>
                  </a:cubicBezTo>
                  <a:cubicBezTo>
                    <a:pt x="801" y="1926"/>
                    <a:pt x="801" y="1927"/>
                    <a:pt x="801" y="1928"/>
                  </a:cubicBezTo>
                  <a:cubicBezTo>
                    <a:pt x="802" y="1926"/>
                    <a:pt x="804" y="1924"/>
                    <a:pt x="806" y="1922"/>
                  </a:cubicBezTo>
                  <a:cubicBezTo>
                    <a:pt x="806" y="1922"/>
                    <a:pt x="806" y="1921"/>
                    <a:pt x="806" y="1921"/>
                  </a:cubicBezTo>
                  <a:close/>
                  <a:moveTo>
                    <a:pt x="755" y="1824"/>
                  </a:moveTo>
                  <a:cubicBezTo>
                    <a:pt x="755" y="1832"/>
                    <a:pt x="762" y="1831"/>
                    <a:pt x="769" y="1829"/>
                  </a:cubicBezTo>
                  <a:cubicBezTo>
                    <a:pt x="762" y="1829"/>
                    <a:pt x="757" y="1827"/>
                    <a:pt x="755" y="1824"/>
                  </a:cubicBezTo>
                  <a:close/>
                  <a:moveTo>
                    <a:pt x="746" y="2190"/>
                  </a:moveTo>
                  <a:cubicBezTo>
                    <a:pt x="740" y="2188"/>
                    <a:pt x="734" y="2186"/>
                    <a:pt x="728" y="2185"/>
                  </a:cubicBezTo>
                  <a:cubicBezTo>
                    <a:pt x="734" y="2187"/>
                    <a:pt x="740" y="2188"/>
                    <a:pt x="746" y="2190"/>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1"/>
                  </a:moveTo>
                  <a:cubicBezTo>
                    <a:pt x="705" y="1561"/>
                    <a:pt x="705" y="1560"/>
                    <a:pt x="705" y="1560"/>
                  </a:cubicBezTo>
                  <a:cubicBezTo>
                    <a:pt x="705" y="1560"/>
                    <a:pt x="705" y="1561"/>
                    <a:pt x="705" y="1561"/>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6"/>
                  </a:moveTo>
                  <a:cubicBezTo>
                    <a:pt x="703" y="1556"/>
                    <a:pt x="703" y="1556"/>
                    <a:pt x="703" y="1555"/>
                  </a:cubicBezTo>
                  <a:cubicBezTo>
                    <a:pt x="703" y="1556"/>
                    <a:pt x="703" y="1556"/>
                    <a:pt x="703" y="1556"/>
                  </a:cubicBezTo>
                  <a:cubicBezTo>
                    <a:pt x="703" y="1556"/>
                    <a:pt x="703" y="1556"/>
                    <a:pt x="703" y="1556"/>
                  </a:cubicBezTo>
                  <a:close/>
                  <a:moveTo>
                    <a:pt x="514" y="1656"/>
                  </a:moveTo>
                  <a:cubicBezTo>
                    <a:pt x="509" y="1659"/>
                    <a:pt x="504" y="1662"/>
                    <a:pt x="498" y="1664"/>
                  </a:cubicBezTo>
                  <a:cubicBezTo>
                    <a:pt x="484" y="1676"/>
                    <a:pt x="470" y="1686"/>
                    <a:pt x="459" y="1694"/>
                  </a:cubicBezTo>
                  <a:cubicBezTo>
                    <a:pt x="473" y="1692"/>
                    <a:pt x="515" y="1664"/>
                    <a:pt x="514" y="165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0" y="1779"/>
                    <a:pt x="320" y="1779"/>
                  </a:cubicBezTo>
                  <a:cubicBezTo>
                    <a:pt x="320" y="1779"/>
                    <a:pt x="320" y="1779"/>
                    <a:pt x="321" y="1779"/>
                  </a:cubicBezTo>
                  <a:close/>
                  <a:moveTo>
                    <a:pt x="1704" y="1288"/>
                  </a:moveTo>
                  <a:cubicBezTo>
                    <a:pt x="1704" y="1288"/>
                    <a:pt x="1704" y="1288"/>
                    <a:pt x="1704" y="1288"/>
                  </a:cubicBezTo>
                  <a:cubicBezTo>
                    <a:pt x="1704" y="1288"/>
                    <a:pt x="1704" y="1288"/>
                    <a:pt x="1704" y="1288"/>
                  </a:cubicBez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49"/>
                  </a:moveTo>
                  <a:cubicBezTo>
                    <a:pt x="824" y="2149"/>
                    <a:pt x="824" y="2149"/>
                    <a:pt x="824" y="2149"/>
                  </a:cubicBezTo>
                  <a:cubicBezTo>
                    <a:pt x="824" y="2149"/>
                    <a:pt x="824" y="2149"/>
                    <a:pt x="824" y="2149"/>
                  </a:cubicBezTo>
                  <a:close/>
                  <a:moveTo>
                    <a:pt x="392" y="1716"/>
                  </a:moveTo>
                  <a:cubicBezTo>
                    <a:pt x="392" y="1716"/>
                    <a:pt x="392" y="1716"/>
                    <a:pt x="392" y="1717"/>
                  </a:cubicBezTo>
                  <a:cubicBezTo>
                    <a:pt x="392" y="1716"/>
                    <a:pt x="392" y="1716"/>
                    <a:pt x="392" y="1716"/>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ubicBezTo>
                    <a:pt x="325" y="1776"/>
                    <a:pt x="325" y="1776"/>
                    <a:pt x="325" y="177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2065" y="506"/>
                  </a:moveTo>
                  <a:cubicBezTo>
                    <a:pt x="2069" y="499"/>
                    <a:pt x="2071" y="491"/>
                    <a:pt x="2072" y="483"/>
                  </a:cubicBezTo>
                  <a:cubicBezTo>
                    <a:pt x="2070" y="491"/>
                    <a:pt x="2067" y="498"/>
                    <a:pt x="2065" y="506"/>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071" y="545"/>
                  </a:moveTo>
                  <a:cubicBezTo>
                    <a:pt x="2070" y="547"/>
                    <a:pt x="2070" y="549"/>
                    <a:pt x="2070" y="551"/>
                  </a:cubicBezTo>
                  <a:cubicBezTo>
                    <a:pt x="2079" y="550"/>
                    <a:pt x="2079" y="527"/>
                    <a:pt x="2081" y="520"/>
                  </a:cubicBezTo>
                  <a:cubicBezTo>
                    <a:pt x="2078" y="528"/>
                    <a:pt x="2074" y="537"/>
                    <a:pt x="2071" y="545"/>
                  </a:cubicBezTo>
                  <a:close/>
                  <a:moveTo>
                    <a:pt x="1967" y="806"/>
                  </a:moveTo>
                  <a:cubicBezTo>
                    <a:pt x="1968" y="806"/>
                    <a:pt x="1969" y="804"/>
                    <a:pt x="1972" y="797"/>
                  </a:cubicBezTo>
                  <a:cubicBezTo>
                    <a:pt x="1970" y="800"/>
                    <a:pt x="1969" y="803"/>
                    <a:pt x="1967" y="806"/>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2" y="1388"/>
                  </a:moveTo>
                  <a:cubicBezTo>
                    <a:pt x="1523" y="1391"/>
                    <a:pt x="1526" y="1389"/>
                    <a:pt x="1529" y="1382"/>
                  </a:cubicBezTo>
                  <a:cubicBezTo>
                    <a:pt x="1527" y="1384"/>
                    <a:pt x="1524" y="1387"/>
                    <a:pt x="1522" y="1388"/>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397" y="1567"/>
                  </a:moveTo>
                  <a:cubicBezTo>
                    <a:pt x="1398" y="1566"/>
                    <a:pt x="1400" y="1565"/>
                    <a:pt x="1401" y="1564"/>
                  </a:cubicBezTo>
                  <a:cubicBezTo>
                    <a:pt x="1399" y="1565"/>
                    <a:pt x="1398" y="1566"/>
                    <a:pt x="1397" y="1567"/>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982" y="1727"/>
                  </a:move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14" y="2167"/>
                  </a:moveTo>
                  <a:cubicBezTo>
                    <a:pt x="814" y="2171"/>
                    <a:pt x="815" y="2175"/>
                    <a:pt x="816" y="2179"/>
                  </a:cubicBezTo>
                  <a:cubicBezTo>
                    <a:pt x="815" y="2175"/>
                    <a:pt x="815" y="2171"/>
                    <a:pt x="814" y="2167"/>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755" y="1824"/>
                  </a:moveTo>
                  <a:cubicBezTo>
                    <a:pt x="755" y="1832"/>
                    <a:pt x="762" y="1831"/>
                    <a:pt x="769" y="1829"/>
                  </a:cubicBezTo>
                  <a:cubicBezTo>
                    <a:pt x="762" y="1829"/>
                    <a:pt x="757" y="1827"/>
                    <a:pt x="755" y="1824"/>
                  </a:cubicBezTo>
                  <a:close/>
                  <a:moveTo>
                    <a:pt x="728" y="2185"/>
                  </a:moveTo>
                  <a:cubicBezTo>
                    <a:pt x="734" y="2187"/>
                    <a:pt x="740" y="2188"/>
                    <a:pt x="746" y="2190"/>
                  </a:cubicBezTo>
                  <a:cubicBezTo>
                    <a:pt x="740" y="2188"/>
                    <a:pt x="734" y="2186"/>
                    <a:pt x="728" y="2185"/>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6"/>
                    <a:pt x="703" y="1556"/>
                    <a:pt x="703" y="1556"/>
                  </a:cubicBezTo>
                  <a:cubicBezTo>
                    <a:pt x="703" y="1556"/>
                    <a:pt x="703" y="1556"/>
                    <a:pt x="703" y="1556"/>
                  </a:cubicBezTo>
                  <a:cubicBezTo>
                    <a:pt x="703" y="1556"/>
                    <a:pt x="703" y="1556"/>
                    <a:pt x="703" y="1555"/>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2" y="1716"/>
                  </a:moveTo>
                  <a:cubicBezTo>
                    <a:pt x="392" y="1716"/>
                    <a:pt x="392" y="1716"/>
                    <a:pt x="392" y="1717"/>
                  </a:cubicBezTo>
                  <a:cubicBezTo>
                    <a:pt x="392" y="1716"/>
                    <a:pt x="392" y="1716"/>
                    <a:pt x="392" y="171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0" y="1779"/>
                  </a:moveTo>
                  <a:cubicBezTo>
                    <a:pt x="320" y="1779"/>
                    <a:pt x="320" y="1779"/>
                    <a:pt x="321" y="1779"/>
                  </a:cubicBezTo>
                  <a:cubicBezTo>
                    <a:pt x="321" y="1779"/>
                    <a:pt x="321" y="1779"/>
                    <a:pt x="321" y="1779"/>
                  </a:cubicBezTo>
                  <a:cubicBezTo>
                    <a:pt x="321" y="1779"/>
                    <a:pt x="320" y="1779"/>
                    <a:pt x="320" y="1779"/>
                  </a:cubicBezTo>
                  <a:close/>
                  <a:moveTo>
                    <a:pt x="1704" y="1288"/>
                  </a:moveTo>
                  <a:cubicBezTo>
                    <a:pt x="1704" y="1288"/>
                    <a:pt x="1704" y="1288"/>
                    <a:pt x="1704" y="1288"/>
                  </a:cubicBezTo>
                  <a:cubicBezTo>
                    <a:pt x="1704" y="1288"/>
                    <a:pt x="1704" y="1288"/>
                    <a:pt x="1704" y="1288"/>
                  </a:cubicBez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49"/>
                  </a:moveTo>
                  <a:cubicBezTo>
                    <a:pt x="824" y="2149"/>
                    <a:pt x="824" y="2149"/>
                    <a:pt x="824" y="2149"/>
                  </a:cubicBezTo>
                  <a:cubicBezTo>
                    <a:pt x="824" y="2149"/>
                    <a:pt x="824" y="2149"/>
                    <a:pt x="824" y="2149"/>
                  </a:cubicBezTo>
                  <a:close/>
                  <a:moveTo>
                    <a:pt x="392" y="1716"/>
                  </a:moveTo>
                  <a:cubicBezTo>
                    <a:pt x="392" y="1716"/>
                    <a:pt x="392" y="1716"/>
                    <a:pt x="392" y="1717"/>
                  </a:cubicBezTo>
                  <a:cubicBezTo>
                    <a:pt x="392" y="1716"/>
                    <a:pt x="392" y="1716"/>
                    <a:pt x="392" y="1716"/>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ubicBezTo>
                    <a:pt x="325" y="1776"/>
                    <a:pt x="325" y="1776"/>
                    <a:pt x="325" y="177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975" y="1729"/>
                  </a:moveTo>
                  <a:cubicBezTo>
                    <a:pt x="975" y="1729"/>
                    <a:pt x="975" y="1729"/>
                    <a:pt x="975" y="1729"/>
                  </a:cubicBezTo>
                  <a:cubicBezTo>
                    <a:pt x="975" y="1729"/>
                    <a:pt x="975" y="1729"/>
                    <a:pt x="975" y="1729"/>
                  </a:cubicBezTo>
                  <a:cubicBezTo>
                    <a:pt x="975" y="1729"/>
                    <a:pt x="975" y="1729"/>
                    <a:pt x="975"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071" y="545"/>
                  </a:moveTo>
                  <a:cubicBezTo>
                    <a:pt x="2070" y="547"/>
                    <a:pt x="2070" y="549"/>
                    <a:pt x="2070" y="551"/>
                  </a:cubicBezTo>
                  <a:cubicBezTo>
                    <a:pt x="2079" y="550"/>
                    <a:pt x="2079" y="527"/>
                    <a:pt x="2081" y="520"/>
                  </a:cubicBezTo>
                  <a:cubicBezTo>
                    <a:pt x="2078" y="528"/>
                    <a:pt x="2074" y="537"/>
                    <a:pt x="2071" y="545"/>
                  </a:cubicBezTo>
                  <a:close/>
                  <a:moveTo>
                    <a:pt x="1967" y="806"/>
                  </a:moveTo>
                  <a:cubicBezTo>
                    <a:pt x="1968" y="806"/>
                    <a:pt x="1969" y="804"/>
                    <a:pt x="1972" y="797"/>
                  </a:cubicBezTo>
                  <a:cubicBezTo>
                    <a:pt x="1970" y="800"/>
                    <a:pt x="1969" y="803"/>
                    <a:pt x="1967" y="806"/>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2" y="1388"/>
                  </a:moveTo>
                  <a:cubicBezTo>
                    <a:pt x="1523" y="1391"/>
                    <a:pt x="1526" y="1389"/>
                    <a:pt x="1529" y="1382"/>
                  </a:cubicBezTo>
                  <a:cubicBezTo>
                    <a:pt x="1527" y="1384"/>
                    <a:pt x="1524" y="1387"/>
                    <a:pt x="1522" y="1388"/>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397" y="1567"/>
                  </a:moveTo>
                  <a:cubicBezTo>
                    <a:pt x="1398" y="1566"/>
                    <a:pt x="1400" y="1565"/>
                    <a:pt x="1401" y="1564"/>
                  </a:cubicBezTo>
                  <a:cubicBezTo>
                    <a:pt x="1399" y="1565"/>
                    <a:pt x="1398" y="1566"/>
                    <a:pt x="1397" y="1567"/>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14" y="2167"/>
                  </a:moveTo>
                  <a:cubicBezTo>
                    <a:pt x="814" y="2171"/>
                    <a:pt x="815" y="2175"/>
                    <a:pt x="816" y="2179"/>
                  </a:cubicBezTo>
                  <a:cubicBezTo>
                    <a:pt x="815" y="2175"/>
                    <a:pt x="815" y="2171"/>
                    <a:pt x="814" y="2167"/>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755" y="1824"/>
                  </a:moveTo>
                  <a:cubicBezTo>
                    <a:pt x="755" y="1832"/>
                    <a:pt x="762" y="1831"/>
                    <a:pt x="769" y="1829"/>
                  </a:cubicBezTo>
                  <a:cubicBezTo>
                    <a:pt x="762" y="1829"/>
                    <a:pt x="757" y="1827"/>
                    <a:pt x="755" y="1824"/>
                  </a:cubicBezTo>
                  <a:close/>
                  <a:moveTo>
                    <a:pt x="728" y="2185"/>
                  </a:moveTo>
                  <a:cubicBezTo>
                    <a:pt x="734" y="2187"/>
                    <a:pt x="740" y="2188"/>
                    <a:pt x="746" y="2190"/>
                  </a:cubicBezTo>
                  <a:cubicBezTo>
                    <a:pt x="740" y="2188"/>
                    <a:pt x="734" y="2186"/>
                    <a:pt x="728" y="2185"/>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2" y="1716"/>
                  </a:moveTo>
                  <a:cubicBezTo>
                    <a:pt x="392" y="1716"/>
                    <a:pt x="392" y="1716"/>
                    <a:pt x="392" y="1717"/>
                  </a:cubicBezTo>
                  <a:cubicBezTo>
                    <a:pt x="392" y="1716"/>
                    <a:pt x="392" y="1716"/>
                    <a:pt x="392" y="171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1676" y="1306"/>
                  </a:moveTo>
                  <a:cubicBezTo>
                    <a:pt x="1676" y="1305"/>
                    <a:pt x="1675" y="1306"/>
                    <a:pt x="1674" y="1307"/>
                  </a:cubicBezTo>
                  <a:cubicBezTo>
                    <a:pt x="1668" y="1314"/>
                    <a:pt x="1661" y="1322"/>
                    <a:pt x="1655" y="1330"/>
                  </a:cubicBezTo>
                  <a:cubicBezTo>
                    <a:pt x="1666" y="1318"/>
                    <a:pt x="1676" y="1306"/>
                    <a:pt x="1687" y="1294"/>
                  </a:cubicBezTo>
                  <a:cubicBezTo>
                    <a:pt x="1673" y="1308"/>
                    <a:pt x="1677" y="1304"/>
                    <a:pt x="1676" y="1306"/>
                  </a:cubicBezTo>
                  <a:close/>
                  <a:moveTo>
                    <a:pt x="392" y="1716"/>
                  </a:moveTo>
                  <a:cubicBezTo>
                    <a:pt x="392" y="1716"/>
                    <a:pt x="392" y="1716"/>
                    <a:pt x="392" y="1717"/>
                  </a:cubicBezTo>
                  <a:cubicBezTo>
                    <a:pt x="392" y="1716"/>
                    <a:pt x="392" y="1716"/>
                    <a:pt x="392" y="171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975" y="1729"/>
                  </a:moveTo>
                  <a:cubicBezTo>
                    <a:pt x="975" y="1729"/>
                    <a:pt x="975" y="1729"/>
                    <a:pt x="975" y="1729"/>
                  </a:cubicBezTo>
                  <a:cubicBezTo>
                    <a:pt x="975" y="1729"/>
                    <a:pt x="975" y="1729"/>
                    <a:pt x="975" y="1729"/>
                  </a:cubicBezTo>
                  <a:cubicBezTo>
                    <a:pt x="975" y="1729"/>
                    <a:pt x="975" y="1729"/>
                    <a:pt x="975"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9" y="2089"/>
                  </a:moveTo>
                  <a:cubicBezTo>
                    <a:pt x="398" y="2088"/>
                    <a:pt x="398" y="2088"/>
                    <a:pt x="398" y="2088"/>
                  </a:cubicBezTo>
                  <a:cubicBezTo>
                    <a:pt x="398" y="2088"/>
                    <a:pt x="398" y="2088"/>
                    <a:pt x="398" y="2088"/>
                  </a:cubicBezTo>
                  <a:cubicBezTo>
                    <a:pt x="398" y="2088"/>
                    <a:pt x="398" y="2088"/>
                    <a:pt x="398" y="2088"/>
                  </a:cubicBezTo>
                  <a:cubicBezTo>
                    <a:pt x="395" y="2087"/>
                    <a:pt x="392" y="2087"/>
                    <a:pt x="389" y="2086"/>
                  </a:cubicBezTo>
                  <a:cubicBezTo>
                    <a:pt x="401" y="2090"/>
                    <a:pt x="413" y="2094"/>
                    <a:pt x="425" y="2099"/>
                  </a:cubicBezTo>
                  <a:cubicBezTo>
                    <a:pt x="418" y="2096"/>
                    <a:pt x="401" y="2089"/>
                    <a:pt x="399" y="2089"/>
                  </a:cubicBezTo>
                  <a:close/>
                  <a:moveTo>
                    <a:pt x="676" y="2176"/>
                  </a:moveTo>
                  <a:cubicBezTo>
                    <a:pt x="676" y="2175"/>
                    <a:pt x="676" y="2175"/>
                    <a:pt x="676" y="2174"/>
                  </a:cubicBezTo>
                  <a:cubicBezTo>
                    <a:pt x="675" y="2174"/>
                    <a:pt x="674" y="2174"/>
                    <a:pt x="673" y="2173"/>
                  </a:cubicBezTo>
                  <a:cubicBezTo>
                    <a:pt x="656" y="2161"/>
                    <a:pt x="635" y="2157"/>
                    <a:pt x="615" y="2154"/>
                  </a:cubicBezTo>
                  <a:cubicBezTo>
                    <a:pt x="614" y="2154"/>
                    <a:pt x="602" y="2150"/>
                    <a:pt x="590" y="2147"/>
                  </a:cubicBezTo>
                  <a:cubicBezTo>
                    <a:pt x="579" y="2144"/>
                    <a:pt x="568" y="2142"/>
                    <a:pt x="570" y="2143"/>
                  </a:cubicBezTo>
                  <a:cubicBezTo>
                    <a:pt x="570" y="2143"/>
                    <a:pt x="570" y="2143"/>
                    <a:pt x="570" y="2143"/>
                  </a:cubicBezTo>
                  <a:cubicBezTo>
                    <a:pt x="570" y="2143"/>
                    <a:pt x="570" y="2143"/>
                    <a:pt x="570" y="2143"/>
                  </a:cubicBezTo>
                  <a:cubicBezTo>
                    <a:pt x="570" y="2144"/>
                    <a:pt x="570" y="2144"/>
                    <a:pt x="570" y="2144"/>
                  </a:cubicBezTo>
                  <a:cubicBezTo>
                    <a:pt x="570" y="2144"/>
                    <a:pt x="570" y="2144"/>
                    <a:pt x="570" y="2144"/>
                  </a:cubicBezTo>
                  <a:cubicBezTo>
                    <a:pt x="570" y="2144"/>
                    <a:pt x="570" y="2144"/>
                    <a:pt x="571" y="2144"/>
                  </a:cubicBezTo>
                  <a:cubicBezTo>
                    <a:pt x="571" y="2144"/>
                    <a:pt x="571" y="2144"/>
                    <a:pt x="571" y="2144"/>
                  </a:cubicBezTo>
                  <a:cubicBezTo>
                    <a:pt x="571" y="2144"/>
                    <a:pt x="571" y="2144"/>
                    <a:pt x="571" y="2144"/>
                  </a:cubicBezTo>
                  <a:cubicBezTo>
                    <a:pt x="571" y="2144"/>
                    <a:pt x="571" y="2144"/>
                    <a:pt x="571" y="2144"/>
                  </a:cubicBezTo>
                  <a:cubicBezTo>
                    <a:pt x="571" y="2144"/>
                    <a:pt x="571" y="2144"/>
                    <a:pt x="571" y="2144"/>
                  </a:cubicBezTo>
                  <a:cubicBezTo>
                    <a:pt x="573" y="2145"/>
                    <a:pt x="576" y="2146"/>
                    <a:pt x="580" y="2148"/>
                  </a:cubicBezTo>
                  <a:cubicBezTo>
                    <a:pt x="580" y="2148"/>
                    <a:pt x="580" y="2148"/>
                    <a:pt x="580" y="2148"/>
                  </a:cubicBezTo>
                  <a:cubicBezTo>
                    <a:pt x="583" y="2149"/>
                    <a:pt x="585" y="2150"/>
                    <a:pt x="586" y="2151"/>
                  </a:cubicBezTo>
                  <a:cubicBezTo>
                    <a:pt x="585" y="2150"/>
                    <a:pt x="585" y="2150"/>
                    <a:pt x="584" y="2150"/>
                  </a:cubicBezTo>
                  <a:cubicBezTo>
                    <a:pt x="586" y="2151"/>
                    <a:pt x="587" y="2151"/>
                    <a:pt x="587" y="2151"/>
                  </a:cubicBezTo>
                  <a:cubicBezTo>
                    <a:pt x="587" y="2151"/>
                    <a:pt x="587" y="2151"/>
                    <a:pt x="587" y="2151"/>
                  </a:cubicBezTo>
                  <a:cubicBezTo>
                    <a:pt x="587" y="2150"/>
                    <a:pt x="582" y="2148"/>
                    <a:pt x="576" y="2146"/>
                  </a:cubicBezTo>
                  <a:cubicBezTo>
                    <a:pt x="576" y="2146"/>
                    <a:pt x="576" y="2146"/>
                    <a:pt x="575" y="2146"/>
                  </a:cubicBezTo>
                  <a:cubicBezTo>
                    <a:pt x="582" y="2148"/>
                    <a:pt x="589" y="2150"/>
                    <a:pt x="597" y="2152"/>
                  </a:cubicBezTo>
                  <a:cubicBezTo>
                    <a:pt x="598" y="2152"/>
                    <a:pt x="599" y="2152"/>
                    <a:pt x="600" y="2153"/>
                  </a:cubicBezTo>
                  <a:cubicBezTo>
                    <a:pt x="625" y="2158"/>
                    <a:pt x="654" y="2163"/>
                    <a:pt x="671" y="2173"/>
                  </a:cubicBezTo>
                  <a:cubicBezTo>
                    <a:pt x="673" y="2174"/>
                    <a:pt x="675" y="2175"/>
                    <a:pt x="676" y="2176"/>
                  </a:cubicBezTo>
                  <a:cubicBezTo>
                    <a:pt x="676" y="2176"/>
                    <a:pt x="676" y="2176"/>
                    <a:pt x="677" y="2176"/>
                  </a:cubicBezTo>
                  <a:cubicBezTo>
                    <a:pt x="676" y="2176"/>
                    <a:pt x="676" y="2176"/>
                    <a:pt x="676" y="2176"/>
                  </a:cubicBezTo>
                  <a:close/>
                  <a:moveTo>
                    <a:pt x="698" y="1576"/>
                  </a:moveTo>
                  <a:cubicBezTo>
                    <a:pt x="695" y="1571"/>
                    <a:pt x="692" y="1566"/>
                    <a:pt x="688" y="1561"/>
                  </a:cubicBezTo>
                  <a:cubicBezTo>
                    <a:pt x="694" y="1572"/>
                    <a:pt x="699" y="1583"/>
                    <a:pt x="703" y="1595"/>
                  </a:cubicBezTo>
                  <a:cubicBezTo>
                    <a:pt x="701" y="1589"/>
                    <a:pt x="700" y="1583"/>
                    <a:pt x="698" y="1576"/>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815" y="2141"/>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lose/>
                  <a:moveTo>
                    <a:pt x="813" y="2124"/>
                  </a:moveTo>
                  <a:cubicBezTo>
                    <a:pt x="813" y="2124"/>
                    <a:pt x="813" y="2125"/>
                    <a:pt x="813" y="2125"/>
                  </a:cubicBezTo>
                  <a:cubicBezTo>
                    <a:pt x="813" y="2125"/>
                    <a:pt x="813" y="2125"/>
                    <a:pt x="813" y="2125"/>
                  </a:cubicBezTo>
                  <a:cubicBezTo>
                    <a:pt x="813" y="2125"/>
                    <a:pt x="813" y="2124"/>
                    <a:pt x="813" y="2124"/>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6"/>
                    <a:pt x="814" y="2134"/>
                    <a:pt x="814" y="2132"/>
                  </a:cubicBezTo>
                  <a:cubicBezTo>
                    <a:pt x="814" y="2132"/>
                    <a:pt x="814" y="2132"/>
                    <a:pt x="814" y="2132"/>
                  </a:cubicBezTo>
                  <a:cubicBezTo>
                    <a:pt x="814" y="2131"/>
                    <a:pt x="814" y="2131"/>
                    <a:pt x="814" y="2131"/>
                  </a:cubicBezTo>
                  <a:cubicBezTo>
                    <a:pt x="814" y="2131"/>
                    <a:pt x="814" y="2131"/>
                    <a:pt x="814" y="2131"/>
                  </a:cubicBezTo>
                  <a:cubicBezTo>
                    <a:pt x="814" y="2130"/>
                    <a:pt x="814" y="2130"/>
                    <a:pt x="814" y="2129"/>
                  </a:cubicBezTo>
                  <a:cubicBezTo>
                    <a:pt x="814" y="2129"/>
                    <a:pt x="814" y="2129"/>
                    <a:pt x="814" y="2129"/>
                  </a:cubicBezTo>
                  <a:cubicBezTo>
                    <a:pt x="814" y="2129"/>
                    <a:pt x="814" y="2128"/>
                    <a:pt x="814" y="2128"/>
                  </a:cubicBezTo>
                  <a:cubicBezTo>
                    <a:pt x="814" y="2128"/>
                    <a:pt x="814" y="2128"/>
                    <a:pt x="814" y="2128"/>
                  </a:cubicBezTo>
                  <a:cubicBezTo>
                    <a:pt x="814" y="2127"/>
                    <a:pt x="814" y="2127"/>
                    <a:pt x="814" y="2127"/>
                  </a:cubicBezTo>
                  <a:cubicBezTo>
                    <a:pt x="814" y="2127"/>
                    <a:pt x="813" y="2127"/>
                    <a:pt x="813" y="2126"/>
                  </a:cubicBezTo>
                  <a:cubicBezTo>
                    <a:pt x="813" y="2126"/>
                    <a:pt x="813" y="2126"/>
                    <a:pt x="813" y="2126"/>
                  </a:cubicBezTo>
                  <a:cubicBezTo>
                    <a:pt x="813" y="2126"/>
                    <a:pt x="813" y="2125"/>
                    <a:pt x="813" y="2125"/>
                  </a:cubicBezTo>
                  <a:cubicBezTo>
                    <a:pt x="813" y="2126"/>
                    <a:pt x="813" y="2126"/>
                    <a:pt x="813" y="2127"/>
                  </a:cubicBezTo>
                  <a:cubicBezTo>
                    <a:pt x="814" y="2127"/>
                    <a:pt x="814" y="2128"/>
                    <a:pt x="814" y="2128"/>
                  </a:cubicBezTo>
                  <a:cubicBezTo>
                    <a:pt x="814" y="2128"/>
                    <a:pt x="814" y="2129"/>
                    <a:pt x="814" y="2129"/>
                  </a:cubicBezTo>
                  <a:cubicBezTo>
                    <a:pt x="814" y="2129"/>
                    <a:pt x="814" y="2130"/>
                    <a:pt x="814" y="2130"/>
                  </a:cubicBezTo>
                  <a:cubicBezTo>
                    <a:pt x="814" y="2130"/>
                    <a:pt x="814" y="2130"/>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2"/>
                  </a:cubicBezTo>
                  <a:cubicBezTo>
                    <a:pt x="814" y="2132"/>
                    <a:pt x="814" y="2132"/>
                    <a:pt x="814" y="2132"/>
                  </a:cubicBezTo>
                  <a:cubicBezTo>
                    <a:pt x="811" y="2108"/>
                    <a:pt x="806" y="2082"/>
                    <a:pt x="805" y="2058"/>
                  </a:cubicBezTo>
                  <a:cubicBezTo>
                    <a:pt x="805" y="2069"/>
                    <a:pt x="806" y="2081"/>
                    <a:pt x="808" y="2093"/>
                  </a:cubicBezTo>
                  <a:cubicBezTo>
                    <a:pt x="809" y="2097"/>
                    <a:pt x="817" y="2159"/>
                    <a:pt x="815" y="2138"/>
                  </a:cubicBezTo>
                  <a:close/>
                  <a:moveTo>
                    <a:pt x="805" y="2094"/>
                  </a:moveTo>
                  <a:cubicBezTo>
                    <a:pt x="815" y="2157"/>
                    <a:pt x="815" y="2157"/>
                    <a:pt x="815" y="2157"/>
                  </a:cubicBezTo>
                  <a:cubicBezTo>
                    <a:pt x="816" y="2153"/>
                    <a:pt x="809" y="2115"/>
                    <a:pt x="805" y="2094"/>
                  </a:cubicBezTo>
                  <a:close/>
                  <a:moveTo>
                    <a:pt x="815" y="2141"/>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6"/>
                    <a:pt x="814" y="2134"/>
                    <a:pt x="814" y="2132"/>
                  </a:cubicBezTo>
                  <a:cubicBezTo>
                    <a:pt x="814" y="2132"/>
                    <a:pt x="814" y="2132"/>
                    <a:pt x="814" y="2132"/>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2"/>
                  </a:cubicBezTo>
                  <a:cubicBezTo>
                    <a:pt x="814" y="2132"/>
                    <a:pt x="814" y="2132"/>
                    <a:pt x="814" y="2132"/>
                  </a:cubicBezTo>
                  <a:cubicBezTo>
                    <a:pt x="811" y="2108"/>
                    <a:pt x="806" y="2082"/>
                    <a:pt x="805" y="2058"/>
                  </a:cubicBezTo>
                  <a:cubicBezTo>
                    <a:pt x="805" y="2069"/>
                    <a:pt x="806" y="2081"/>
                    <a:pt x="808" y="2093"/>
                  </a:cubicBezTo>
                  <a:cubicBezTo>
                    <a:pt x="809" y="2097"/>
                    <a:pt x="817" y="2159"/>
                    <a:pt x="815" y="2138"/>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14" y="2167"/>
                  </a:moveTo>
                  <a:cubicBezTo>
                    <a:pt x="814" y="2171"/>
                    <a:pt x="815" y="2175"/>
                    <a:pt x="816" y="2179"/>
                  </a:cubicBezTo>
                  <a:cubicBezTo>
                    <a:pt x="815" y="2175"/>
                    <a:pt x="815" y="2171"/>
                    <a:pt x="814" y="2167"/>
                  </a:cubicBezTo>
                  <a:close/>
                  <a:moveTo>
                    <a:pt x="817" y="2183"/>
                  </a:moveTo>
                  <a:cubicBezTo>
                    <a:pt x="817" y="2183"/>
                    <a:pt x="817" y="2183"/>
                    <a:pt x="817" y="2183"/>
                  </a:cubicBezTo>
                  <a:cubicBezTo>
                    <a:pt x="816" y="2181"/>
                    <a:pt x="816" y="2180"/>
                    <a:pt x="816" y="2179"/>
                  </a:cubicBezTo>
                  <a:cubicBezTo>
                    <a:pt x="816" y="2182"/>
                    <a:pt x="817" y="2186"/>
                    <a:pt x="818" y="2190"/>
                  </a:cubicBezTo>
                  <a:cubicBezTo>
                    <a:pt x="817" y="2187"/>
                    <a:pt x="817" y="2185"/>
                    <a:pt x="817" y="2183"/>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05" y="2094"/>
                  </a:moveTo>
                  <a:cubicBezTo>
                    <a:pt x="815" y="2157"/>
                    <a:pt x="815" y="2157"/>
                    <a:pt x="815" y="2157"/>
                  </a:cubicBezTo>
                  <a:cubicBezTo>
                    <a:pt x="816" y="2153"/>
                    <a:pt x="809" y="2115"/>
                    <a:pt x="805" y="2094"/>
                  </a:cubicBezTo>
                  <a:close/>
                  <a:moveTo>
                    <a:pt x="814" y="2131"/>
                  </a:moveTo>
                  <a:cubicBezTo>
                    <a:pt x="814" y="2131"/>
                    <a:pt x="814" y="2131"/>
                    <a:pt x="814" y="2131"/>
                  </a:cubicBezTo>
                  <a:cubicBezTo>
                    <a:pt x="814" y="2131"/>
                    <a:pt x="814" y="2131"/>
                    <a:pt x="814" y="2131"/>
                  </a:cubicBezTo>
                  <a:cubicBezTo>
                    <a:pt x="814" y="2131"/>
                    <a:pt x="814" y="2131"/>
                    <a:pt x="814" y="2131"/>
                  </a:cubicBezTo>
                  <a:close/>
                  <a:moveTo>
                    <a:pt x="814" y="2134"/>
                  </a:moveTo>
                  <a:cubicBezTo>
                    <a:pt x="814" y="2134"/>
                    <a:pt x="814" y="2134"/>
                    <a:pt x="814" y="2134"/>
                  </a:cubicBezTo>
                  <a:cubicBezTo>
                    <a:pt x="814" y="2133"/>
                    <a:pt x="814" y="2133"/>
                    <a:pt x="814" y="2133"/>
                  </a:cubicBezTo>
                  <a:cubicBezTo>
                    <a:pt x="814" y="2133"/>
                    <a:pt x="814" y="2133"/>
                    <a:pt x="814" y="2133"/>
                  </a:cubicBezTo>
                  <a:cubicBezTo>
                    <a:pt x="814" y="2133"/>
                    <a:pt x="814" y="2133"/>
                    <a:pt x="814" y="2133"/>
                  </a:cubicBezTo>
                  <a:cubicBezTo>
                    <a:pt x="814" y="2133"/>
                    <a:pt x="814" y="2133"/>
                    <a:pt x="814" y="2132"/>
                  </a:cubicBezTo>
                  <a:cubicBezTo>
                    <a:pt x="814" y="2132"/>
                    <a:pt x="814" y="2132"/>
                    <a:pt x="814" y="2132"/>
                  </a:cubicBezTo>
                  <a:cubicBezTo>
                    <a:pt x="814" y="2132"/>
                    <a:pt x="814" y="2132"/>
                    <a:pt x="814" y="2132"/>
                  </a:cubicBezTo>
                  <a:cubicBezTo>
                    <a:pt x="814" y="2132"/>
                    <a:pt x="814" y="2133"/>
                    <a:pt x="814" y="2133"/>
                  </a:cubicBezTo>
                  <a:cubicBezTo>
                    <a:pt x="814" y="2133"/>
                    <a:pt x="814" y="2133"/>
                    <a:pt x="814" y="2133"/>
                  </a:cubicBezTo>
                  <a:cubicBezTo>
                    <a:pt x="814" y="2133"/>
                    <a:pt x="814" y="2134"/>
                    <a:pt x="814" y="2134"/>
                  </a:cubicBezTo>
                  <a:cubicBezTo>
                    <a:pt x="814" y="2134"/>
                    <a:pt x="814" y="2134"/>
                    <a:pt x="814" y="2134"/>
                  </a:cubicBezTo>
                  <a:cubicBezTo>
                    <a:pt x="814" y="2134"/>
                    <a:pt x="814" y="2134"/>
                    <a:pt x="814" y="2134"/>
                  </a:cubicBezTo>
                  <a:cubicBezTo>
                    <a:pt x="814" y="2134"/>
                    <a:pt x="814" y="2134"/>
                    <a:pt x="814" y="2134"/>
                  </a:cubicBezTo>
                  <a:close/>
                  <a:moveTo>
                    <a:pt x="814" y="2135"/>
                  </a:moveTo>
                  <a:cubicBezTo>
                    <a:pt x="814" y="2135"/>
                    <a:pt x="814" y="2135"/>
                    <a:pt x="814" y="2135"/>
                  </a:cubicBezTo>
                  <a:cubicBezTo>
                    <a:pt x="814" y="2136"/>
                    <a:pt x="815" y="2136"/>
                    <a:pt x="815" y="2136"/>
                  </a:cubicBezTo>
                  <a:cubicBezTo>
                    <a:pt x="815" y="2136"/>
                    <a:pt x="815" y="2136"/>
                    <a:pt x="815" y="2136"/>
                  </a:cubicBezTo>
                  <a:cubicBezTo>
                    <a:pt x="814" y="2136"/>
                    <a:pt x="814" y="2136"/>
                    <a:pt x="814" y="2135"/>
                  </a:cubicBezTo>
                  <a:close/>
                  <a:moveTo>
                    <a:pt x="815" y="2136"/>
                  </a:moveTo>
                  <a:cubicBezTo>
                    <a:pt x="815" y="2136"/>
                    <a:pt x="815" y="2136"/>
                    <a:pt x="815" y="2136"/>
                  </a:cubicBezTo>
                  <a:cubicBezTo>
                    <a:pt x="815" y="2136"/>
                    <a:pt x="815" y="2136"/>
                    <a:pt x="815" y="2136"/>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8"/>
                    <a:pt x="815" y="2138"/>
                    <a:pt x="815" y="2138"/>
                  </a:cubicBezTo>
                  <a:cubicBezTo>
                    <a:pt x="815" y="2138"/>
                    <a:pt x="815" y="2138"/>
                    <a:pt x="815" y="2138"/>
                  </a:cubicBezTo>
                  <a:close/>
                  <a:moveTo>
                    <a:pt x="815" y="2140"/>
                  </a:moveTo>
                  <a:cubicBezTo>
                    <a:pt x="815" y="2140"/>
                    <a:pt x="815" y="2140"/>
                    <a:pt x="815" y="2140"/>
                  </a:cubicBezTo>
                  <a:cubicBezTo>
                    <a:pt x="815" y="2140"/>
                    <a:pt x="815" y="2140"/>
                    <a:pt x="815" y="2140"/>
                  </a:cubicBezTo>
                  <a:close/>
                  <a:moveTo>
                    <a:pt x="815" y="2140"/>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lose/>
                  <a:moveTo>
                    <a:pt x="862" y="1877"/>
                  </a:moveTo>
                  <a:cubicBezTo>
                    <a:pt x="860" y="1878"/>
                    <a:pt x="857" y="1879"/>
                    <a:pt x="855" y="1880"/>
                  </a:cubicBezTo>
                  <a:cubicBezTo>
                    <a:pt x="858" y="1880"/>
                    <a:pt x="860" y="1879"/>
                    <a:pt x="862" y="1879"/>
                  </a:cubicBezTo>
                  <a:cubicBezTo>
                    <a:pt x="862" y="1879"/>
                    <a:pt x="862" y="1879"/>
                    <a:pt x="862" y="1879"/>
                  </a:cubicBezTo>
                  <a:cubicBezTo>
                    <a:pt x="862" y="1879"/>
                    <a:pt x="862" y="1879"/>
                    <a:pt x="862" y="1879"/>
                  </a:cubicBezTo>
                  <a:cubicBezTo>
                    <a:pt x="866" y="1877"/>
                    <a:pt x="869" y="1876"/>
                    <a:pt x="873" y="1875"/>
                  </a:cubicBezTo>
                  <a:cubicBezTo>
                    <a:pt x="876" y="1873"/>
                    <a:pt x="878" y="1871"/>
                    <a:pt x="880" y="1869"/>
                  </a:cubicBezTo>
                  <a:cubicBezTo>
                    <a:pt x="874" y="1871"/>
                    <a:pt x="868" y="1873"/>
                    <a:pt x="862" y="1877"/>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704" y="1288"/>
                  </a:moveTo>
                  <a:cubicBezTo>
                    <a:pt x="1704" y="1288"/>
                    <a:pt x="1704" y="1288"/>
                    <a:pt x="1704" y="1288"/>
                  </a:cubicBezTo>
                  <a:cubicBezTo>
                    <a:pt x="1704" y="1288"/>
                    <a:pt x="1704" y="1288"/>
                    <a:pt x="1704" y="1288"/>
                  </a:cubicBezTo>
                  <a:close/>
                  <a:moveTo>
                    <a:pt x="1505" y="1483"/>
                  </a:moveTo>
                  <a:cubicBezTo>
                    <a:pt x="1475" y="1491"/>
                    <a:pt x="1441" y="1529"/>
                    <a:pt x="1411" y="1563"/>
                  </a:cubicBezTo>
                  <a:cubicBezTo>
                    <a:pt x="1408" y="1566"/>
                    <a:pt x="1405" y="1570"/>
                    <a:pt x="1401" y="1574"/>
                  </a:cubicBezTo>
                  <a:cubicBezTo>
                    <a:pt x="1395" y="1578"/>
                    <a:pt x="1388" y="1583"/>
                    <a:pt x="1383" y="1588"/>
                  </a:cubicBezTo>
                  <a:cubicBezTo>
                    <a:pt x="1386" y="1586"/>
                    <a:pt x="1389" y="1583"/>
                    <a:pt x="1392" y="1581"/>
                  </a:cubicBezTo>
                  <a:cubicBezTo>
                    <a:pt x="1391" y="1582"/>
                    <a:pt x="1388" y="1585"/>
                    <a:pt x="1384" y="1589"/>
                  </a:cubicBezTo>
                  <a:cubicBezTo>
                    <a:pt x="1384" y="1590"/>
                    <a:pt x="1384" y="1590"/>
                    <a:pt x="1384" y="1590"/>
                  </a:cubicBezTo>
                  <a:cubicBezTo>
                    <a:pt x="1377" y="1595"/>
                    <a:pt x="1369" y="1600"/>
                    <a:pt x="1362" y="1606"/>
                  </a:cubicBezTo>
                  <a:cubicBezTo>
                    <a:pt x="1367" y="1603"/>
                    <a:pt x="1371" y="1601"/>
                    <a:pt x="1375" y="1599"/>
                  </a:cubicBezTo>
                  <a:cubicBezTo>
                    <a:pt x="1375" y="1599"/>
                    <a:pt x="1375" y="1599"/>
                    <a:pt x="1375" y="1600"/>
                  </a:cubicBezTo>
                  <a:cubicBezTo>
                    <a:pt x="1375" y="1600"/>
                    <a:pt x="1375" y="1600"/>
                    <a:pt x="1375" y="1599"/>
                  </a:cubicBezTo>
                  <a:cubicBezTo>
                    <a:pt x="1375" y="1600"/>
                    <a:pt x="1375" y="1600"/>
                    <a:pt x="1375" y="1599"/>
                  </a:cubicBezTo>
                  <a:cubicBezTo>
                    <a:pt x="1373" y="1602"/>
                    <a:pt x="1371" y="1604"/>
                    <a:pt x="1368" y="1606"/>
                  </a:cubicBezTo>
                  <a:cubicBezTo>
                    <a:pt x="1375" y="1601"/>
                    <a:pt x="1383" y="1593"/>
                    <a:pt x="1392" y="1584"/>
                  </a:cubicBezTo>
                  <a:cubicBezTo>
                    <a:pt x="1390" y="1585"/>
                    <a:pt x="1388" y="1587"/>
                    <a:pt x="1386" y="1588"/>
                  </a:cubicBezTo>
                  <a:cubicBezTo>
                    <a:pt x="1387" y="1587"/>
                    <a:pt x="1388" y="1586"/>
                    <a:pt x="1389" y="1585"/>
                  </a:cubicBezTo>
                  <a:cubicBezTo>
                    <a:pt x="1392" y="1582"/>
                    <a:pt x="1393" y="1581"/>
                    <a:pt x="1392" y="1581"/>
                  </a:cubicBezTo>
                  <a:cubicBezTo>
                    <a:pt x="1395" y="1579"/>
                    <a:pt x="1398" y="1577"/>
                    <a:pt x="1400" y="1575"/>
                  </a:cubicBezTo>
                  <a:cubicBezTo>
                    <a:pt x="1397" y="1578"/>
                    <a:pt x="1395" y="1581"/>
                    <a:pt x="1392" y="1584"/>
                  </a:cubicBezTo>
                  <a:cubicBezTo>
                    <a:pt x="1400" y="1577"/>
                    <a:pt x="1409" y="1571"/>
                    <a:pt x="1417" y="1564"/>
                  </a:cubicBezTo>
                  <a:cubicBezTo>
                    <a:pt x="1432" y="1554"/>
                    <a:pt x="1448" y="1544"/>
                    <a:pt x="1460" y="1530"/>
                  </a:cubicBezTo>
                  <a:cubicBezTo>
                    <a:pt x="1463" y="1527"/>
                    <a:pt x="1465" y="1524"/>
                    <a:pt x="1467" y="1521"/>
                  </a:cubicBezTo>
                  <a:cubicBezTo>
                    <a:pt x="1477" y="1507"/>
                    <a:pt x="1488" y="1489"/>
                    <a:pt x="1505" y="1483"/>
                  </a:cubicBezTo>
                  <a:cubicBezTo>
                    <a:pt x="1506" y="1483"/>
                    <a:pt x="1506" y="1483"/>
                    <a:pt x="1507" y="1483"/>
                  </a:cubicBezTo>
                  <a:cubicBezTo>
                    <a:pt x="1506" y="1483"/>
                    <a:pt x="1506" y="1483"/>
                    <a:pt x="1505" y="148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2" y="1892"/>
                    <a:pt x="852" y="1892"/>
                    <a:pt x="852" y="1892"/>
                  </a:cubicBezTo>
                  <a:cubicBezTo>
                    <a:pt x="852" y="1892"/>
                    <a:pt x="852" y="1892"/>
                    <a:pt x="851" y="1892"/>
                  </a:cubicBezTo>
                  <a:close/>
                  <a:moveTo>
                    <a:pt x="850" y="1893"/>
                  </a:moveTo>
                  <a:cubicBezTo>
                    <a:pt x="850" y="1893"/>
                    <a:pt x="851" y="1893"/>
                    <a:pt x="851" y="1893"/>
                  </a:cubicBezTo>
                  <a:cubicBezTo>
                    <a:pt x="851" y="1893"/>
                    <a:pt x="851" y="1893"/>
                    <a:pt x="851" y="1893"/>
                  </a:cubicBezTo>
                  <a:cubicBezTo>
                    <a:pt x="851" y="1893"/>
                    <a:pt x="851" y="1893"/>
                    <a:pt x="851" y="1893"/>
                  </a:cubicBezTo>
                  <a:cubicBezTo>
                    <a:pt x="851" y="1893"/>
                    <a:pt x="850" y="1893"/>
                    <a:pt x="850" y="1893"/>
                  </a:cubicBezTo>
                  <a:close/>
                  <a:moveTo>
                    <a:pt x="849" y="1893"/>
                  </a:moveTo>
                  <a:cubicBezTo>
                    <a:pt x="850" y="1893"/>
                    <a:pt x="850" y="1893"/>
                    <a:pt x="850" y="1893"/>
                  </a:cubicBezTo>
                  <a:cubicBezTo>
                    <a:pt x="850" y="1893"/>
                    <a:pt x="850" y="1893"/>
                    <a:pt x="850" y="1893"/>
                  </a:cubicBezTo>
                  <a:cubicBezTo>
                    <a:pt x="850" y="1893"/>
                    <a:pt x="850" y="1893"/>
                    <a:pt x="849" y="1893"/>
                  </a:cubicBezTo>
                  <a:close/>
                  <a:moveTo>
                    <a:pt x="856" y="1891"/>
                  </a:moveTo>
                  <a:cubicBezTo>
                    <a:pt x="856" y="1891"/>
                    <a:pt x="856" y="1891"/>
                    <a:pt x="856" y="1891"/>
                  </a:cubicBezTo>
                  <a:cubicBezTo>
                    <a:pt x="841" y="1896"/>
                    <a:pt x="823" y="1893"/>
                    <a:pt x="810" y="1903"/>
                  </a:cubicBezTo>
                  <a:cubicBezTo>
                    <a:pt x="824" y="1898"/>
                    <a:pt x="839" y="1896"/>
                    <a:pt x="854" y="1892"/>
                  </a:cubicBezTo>
                  <a:cubicBezTo>
                    <a:pt x="854" y="1892"/>
                    <a:pt x="853" y="1892"/>
                    <a:pt x="853" y="1892"/>
                  </a:cubicBezTo>
                  <a:cubicBezTo>
                    <a:pt x="853" y="1892"/>
                    <a:pt x="853" y="1892"/>
                    <a:pt x="853" y="1892"/>
                  </a:cubicBezTo>
                  <a:cubicBezTo>
                    <a:pt x="853" y="1892"/>
                    <a:pt x="853" y="1892"/>
                    <a:pt x="854" y="1892"/>
                  </a:cubicBezTo>
                  <a:cubicBezTo>
                    <a:pt x="854" y="1892"/>
                    <a:pt x="854" y="1892"/>
                    <a:pt x="854" y="1892"/>
                  </a:cubicBezTo>
                  <a:cubicBezTo>
                    <a:pt x="854" y="1892"/>
                    <a:pt x="854" y="1892"/>
                    <a:pt x="854" y="1892"/>
                  </a:cubicBezTo>
                  <a:cubicBezTo>
                    <a:pt x="854" y="1892"/>
                    <a:pt x="854" y="1891"/>
                    <a:pt x="854" y="1891"/>
                  </a:cubicBezTo>
                  <a:cubicBezTo>
                    <a:pt x="854"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6" y="1891"/>
                    <a:pt x="856" y="1891"/>
                  </a:cubicBezTo>
                  <a:cubicBezTo>
                    <a:pt x="856" y="1891"/>
                    <a:pt x="856" y="1891"/>
                    <a:pt x="856" y="1891"/>
                  </a:cubicBezTo>
                  <a:cubicBezTo>
                    <a:pt x="856" y="1891"/>
                    <a:pt x="856" y="1891"/>
                    <a:pt x="856" y="1891"/>
                  </a:cubicBezTo>
                  <a:cubicBezTo>
                    <a:pt x="856" y="1891"/>
                    <a:pt x="856" y="1891"/>
                    <a:pt x="856" y="1891"/>
                  </a:cubicBezTo>
                  <a:cubicBezTo>
                    <a:pt x="856" y="1891"/>
                    <a:pt x="856" y="1891"/>
                    <a:pt x="856" y="1891"/>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02" y="1926"/>
                  </a:moveTo>
                  <a:cubicBezTo>
                    <a:pt x="801" y="1926"/>
                    <a:pt x="801" y="1927"/>
                    <a:pt x="801" y="1928"/>
                  </a:cubicBezTo>
                  <a:cubicBezTo>
                    <a:pt x="802" y="1926"/>
                    <a:pt x="804" y="1924"/>
                    <a:pt x="806" y="1922"/>
                  </a:cubicBezTo>
                  <a:cubicBezTo>
                    <a:pt x="806" y="1922"/>
                    <a:pt x="807" y="1921"/>
                    <a:pt x="807" y="1921"/>
                  </a:cubicBezTo>
                  <a:cubicBezTo>
                    <a:pt x="818" y="1911"/>
                    <a:pt x="835" y="1904"/>
                    <a:pt x="856" y="1896"/>
                  </a:cubicBezTo>
                  <a:cubicBezTo>
                    <a:pt x="833" y="1901"/>
                    <a:pt x="812" y="1909"/>
                    <a:pt x="802" y="1926"/>
                  </a:cubicBezTo>
                  <a:close/>
                  <a:moveTo>
                    <a:pt x="797" y="2003"/>
                  </a:moveTo>
                  <a:cubicBezTo>
                    <a:pt x="798" y="2002"/>
                    <a:pt x="798" y="2002"/>
                    <a:pt x="798" y="2002"/>
                  </a:cubicBezTo>
                  <a:cubicBezTo>
                    <a:pt x="797" y="2002"/>
                    <a:pt x="797" y="2003"/>
                    <a:pt x="797" y="2003"/>
                  </a:cubicBezTo>
                  <a:close/>
                  <a:moveTo>
                    <a:pt x="799" y="2001"/>
                  </a:moveTo>
                  <a:cubicBezTo>
                    <a:pt x="799" y="2002"/>
                    <a:pt x="799" y="2002"/>
                    <a:pt x="799" y="2002"/>
                  </a:cubicBezTo>
                  <a:cubicBezTo>
                    <a:pt x="799" y="2002"/>
                    <a:pt x="799" y="2002"/>
                    <a:pt x="799" y="2002"/>
                  </a:cubicBezTo>
                  <a:cubicBezTo>
                    <a:pt x="800" y="2002"/>
                    <a:pt x="800" y="2001"/>
                    <a:pt x="799" y="2001"/>
                  </a:cubicBezTo>
                  <a:close/>
                  <a:moveTo>
                    <a:pt x="805" y="1984"/>
                  </a:moveTo>
                  <a:cubicBezTo>
                    <a:pt x="806" y="1988"/>
                    <a:pt x="807" y="1992"/>
                    <a:pt x="808" y="1995"/>
                  </a:cubicBezTo>
                  <a:cubicBezTo>
                    <a:pt x="808" y="1993"/>
                    <a:pt x="807" y="1989"/>
                    <a:pt x="805" y="1984"/>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247" y="2053"/>
                  </a:moveTo>
                  <a:cubicBezTo>
                    <a:pt x="251" y="2055"/>
                    <a:pt x="256" y="2056"/>
                    <a:pt x="260" y="2058"/>
                  </a:cubicBezTo>
                  <a:cubicBezTo>
                    <a:pt x="261" y="2058"/>
                    <a:pt x="262" y="2058"/>
                    <a:pt x="263" y="2058"/>
                  </a:cubicBezTo>
                  <a:cubicBezTo>
                    <a:pt x="258" y="2057"/>
                    <a:pt x="252" y="2055"/>
                    <a:pt x="247" y="2053"/>
                  </a:cubicBezTo>
                  <a:close/>
                  <a:moveTo>
                    <a:pt x="332" y="2081"/>
                  </a:moveTo>
                  <a:cubicBezTo>
                    <a:pt x="308" y="2074"/>
                    <a:pt x="284" y="2066"/>
                    <a:pt x="260" y="2058"/>
                  </a:cubicBezTo>
                  <a:cubicBezTo>
                    <a:pt x="256" y="2057"/>
                    <a:pt x="252" y="2057"/>
                    <a:pt x="249" y="2057"/>
                  </a:cubicBezTo>
                  <a:cubicBezTo>
                    <a:pt x="246" y="2056"/>
                    <a:pt x="244" y="2056"/>
                    <a:pt x="242" y="2055"/>
                  </a:cubicBezTo>
                  <a:cubicBezTo>
                    <a:pt x="244" y="2056"/>
                    <a:pt x="245" y="2056"/>
                    <a:pt x="247" y="2057"/>
                  </a:cubicBezTo>
                  <a:cubicBezTo>
                    <a:pt x="244" y="2056"/>
                    <a:pt x="241" y="2056"/>
                    <a:pt x="238" y="2056"/>
                  </a:cubicBezTo>
                  <a:cubicBezTo>
                    <a:pt x="266" y="2068"/>
                    <a:pt x="297" y="2082"/>
                    <a:pt x="298" y="2075"/>
                  </a:cubicBezTo>
                  <a:cubicBezTo>
                    <a:pt x="299" y="2074"/>
                    <a:pt x="298" y="2074"/>
                    <a:pt x="298" y="2073"/>
                  </a:cubicBezTo>
                  <a:cubicBezTo>
                    <a:pt x="309" y="2076"/>
                    <a:pt x="321" y="2079"/>
                    <a:pt x="332" y="2081"/>
                  </a:cubicBezTo>
                  <a:close/>
                  <a:moveTo>
                    <a:pt x="263" y="2058"/>
                  </a:moveTo>
                  <a:cubicBezTo>
                    <a:pt x="272" y="2061"/>
                    <a:pt x="281" y="2064"/>
                    <a:pt x="290" y="2066"/>
                  </a:cubicBezTo>
                  <a:cubicBezTo>
                    <a:pt x="281" y="2062"/>
                    <a:pt x="272" y="2060"/>
                    <a:pt x="263" y="2058"/>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7"/>
                  </a:moveTo>
                  <a:cubicBezTo>
                    <a:pt x="276"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4" y="1808"/>
                    <a:pt x="274" y="1808"/>
                    <a:pt x="274" y="1808"/>
                  </a:cubicBezTo>
                  <a:cubicBezTo>
                    <a:pt x="274" y="1808"/>
                    <a:pt x="274" y="1808"/>
                    <a:pt x="273" y="1808"/>
                  </a:cubicBezTo>
                  <a:cubicBezTo>
                    <a:pt x="273" y="1808"/>
                    <a:pt x="273" y="1808"/>
                    <a:pt x="273" y="1808"/>
                  </a:cubicBezTo>
                  <a:cubicBezTo>
                    <a:pt x="273" y="1809"/>
                    <a:pt x="273" y="1809"/>
                    <a:pt x="273" y="1809"/>
                  </a:cubicBezTo>
                  <a:cubicBezTo>
                    <a:pt x="273" y="1809"/>
                    <a:pt x="273" y="1809"/>
                    <a:pt x="272" y="1809"/>
                  </a:cubicBezTo>
                  <a:cubicBezTo>
                    <a:pt x="272" y="1809"/>
                    <a:pt x="272" y="1809"/>
                    <a:pt x="272" y="1809"/>
                  </a:cubicBezTo>
                  <a:cubicBezTo>
                    <a:pt x="272" y="1810"/>
                    <a:pt x="271" y="1810"/>
                    <a:pt x="271" y="1810"/>
                  </a:cubicBezTo>
                  <a:cubicBezTo>
                    <a:pt x="271" y="1810"/>
                    <a:pt x="271" y="1810"/>
                    <a:pt x="270" y="1811"/>
                  </a:cubicBezTo>
                  <a:cubicBezTo>
                    <a:pt x="270" y="1811"/>
                    <a:pt x="270" y="1811"/>
                    <a:pt x="270" y="1811"/>
                  </a:cubicBezTo>
                  <a:cubicBezTo>
                    <a:pt x="270" y="1811"/>
                    <a:pt x="269" y="1811"/>
                    <a:pt x="269" y="1811"/>
                  </a:cubicBezTo>
                  <a:cubicBezTo>
                    <a:pt x="271" y="1811"/>
                    <a:pt x="282" y="1803"/>
                    <a:pt x="276" y="1807"/>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320" y="1779"/>
                  </a:moveTo>
                  <a:cubicBezTo>
                    <a:pt x="320" y="1779"/>
                    <a:pt x="320" y="1779"/>
                    <a:pt x="321" y="1779"/>
                  </a:cubicBezTo>
                  <a:cubicBezTo>
                    <a:pt x="321" y="1779"/>
                    <a:pt x="321" y="1779"/>
                    <a:pt x="321" y="1779"/>
                  </a:cubicBezTo>
                  <a:cubicBezTo>
                    <a:pt x="321" y="1779"/>
                    <a:pt x="320" y="1779"/>
                    <a:pt x="320" y="1779"/>
                  </a:cubicBezTo>
                  <a:close/>
                  <a:moveTo>
                    <a:pt x="1335" y="1507"/>
                  </a:moveTo>
                  <a:cubicBezTo>
                    <a:pt x="1333" y="1509"/>
                    <a:pt x="1331" y="1511"/>
                    <a:pt x="1329" y="1512"/>
                  </a:cubicBezTo>
                  <a:cubicBezTo>
                    <a:pt x="1328" y="1512"/>
                    <a:pt x="1327" y="1512"/>
                    <a:pt x="1325" y="1513"/>
                  </a:cubicBezTo>
                  <a:cubicBezTo>
                    <a:pt x="1327" y="1510"/>
                    <a:pt x="1328" y="1507"/>
                    <a:pt x="1319" y="1516"/>
                  </a:cubicBezTo>
                  <a:cubicBezTo>
                    <a:pt x="1320" y="1516"/>
                    <a:pt x="1320" y="1516"/>
                    <a:pt x="1321" y="1516"/>
                  </a:cubicBezTo>
                  <a:cubicBezTo>
                    <a:pt x="1322" y="1515"/>
                    <a:pt x="1323" y="1515"/>
                    <a:pt x="1324" y="1515"/>
                  </a:cubicBezTo>
                  <a:cubicBezTo>
                    <a:pt x="1324" y="1516"/>
                    <a:pt x="1325" y="1516"/>
                    <a:pt x="1327" y="1514"/>
                  </a:cubicBezTo>
                  <a:cubicBezTo>
                    <a:pt x="1331" y="1513"/>
                    <a:pt x="1331" y="1513"/>
                    <a:pt x="1331" y="1513"/>
                  </a:cubicBezTo>
                  <a:cubicBezTo>
                    <a:pt x="1331" y="1512"/>
                    <a:pt x="1331" y="1512"/>
                    <a:pt x="1331" y="1512"/>
                  </a:cubicBezTo>
                  <a:cubicBezTo>
                    <a:pt x="1345" y="1505"/>
                    <a:pt x="1357" y="1490"/>
                    <a:pt x="1370" y="1478"/>
                  </a:cubicBezTo>
                  <a:cubicBezTo>
                    <a:pt x="1358" y="1487"/>
                    <a:pt x="1346" y="1496"/>
                    <a:pt x="1335" y="1507"/>
                  </a:cubicBezTo>
                  <a:close/>
                  <a:moveTo>
                    <a:pt x="1370" y="1478"/>
                  </a:moveTo>
                  <a:cubicBezTo>
                    <a:pt x="1376" y="1473"/>
                    <a:pt x="1383" y="1468"/>
                    <a:pt x="1390" y="1463"/>
                  </a:cubicBezTo>
                  <a:cubicBezTo>
                    <a:pt x="1383" y="1466"/>
                    <a:pt x="1376" y="1472"/>
                    <a:pt x="1370" y="1478"/>
                  </a:cubicBezTo>
                  <a:close/>
                  <a:moveTo>
                    <a:pt x="1722" y="1141"/>
                  </a:moveTo>
                  <a:cubicBezTo>
                    <a:pt x="1734" y="1127"/>
                    <a:pt x="1746" y="1112"/>
                    <a:pt x="1758" y="1097"/>
                  </a:cubicBezTo>
                  <a:cubicBezTo>
                    <a:pt x="1758" y="1097"/>
                    <a:pt x="1758" y="1097"/>
                    <a:pt x="1759" y="1096"/>
                  </a:cubicBezTo>
                  <a:cubicBezTo>
                    <a:pt x="1759" y="1096"/>
                    <a:pt x="1759" y="1096"/>
                    <a:pt x="1759" y="1096"/>
                  </a:cubicBezTo>
                  <a:cubicBezTo>
                    <a:pt x="1759" y="1096"/>
                    <a:pt x="1759" y="1096"/>
                    <a:pt x="1759" y="1096"/>
                  </a:cubicBezTo>
                  <a:cubicBezTo>
                    <a:pt x="1759" y="1096"/>
                    <a:pt x="1759" y="1096"/>
                    <a:pt x="1759" y="1096"/>
                  </a:cubicBezTo>
                  <a:cubicBezTo>
                    <a:pt x="1759" y="1096"/>
                    <a:pt x="1759" y="1095"/>
                    <a:pt x="1760" y="1095"/>
                  </a:cubicBezTo>
                  <a:cubicBezTo>
                    <a:pt x="1760" y="1095"/>
                    <a:pt x="1760" y="1095"/>
                    <a:pt x="1760" y="1095"/>
                  </a:cubicBezTo>
                  <a:cubicBezTo>
                    <a:pt x="1760" y="1094"/>
                    <a:pt x="1760" y="1094"/>
                    <a:pt x="1760" y="1094"/>
                  </a:cubicBezTo>
                  <a:cubicBezTo>
                    <a:pt x="1761" y="1093"/>
                    <a:pt x="1761" y="1092"/>
                    <a:pt x="1762" y="1091"/>
                  </a:cubicBezTo>
                  <a:cubicBezTo>
                    <a:pt x="1763" y="1089"/>
                    <a:pt x="1764" y="1087"/>
                    <a:pt x="1766" y="1085"/>
                  </a:cubicBezTo>
                  <a:cubicBezTo>
                    <a:pt x="1750" y="1103"/>
                    <a:pt x="1731" y="1118"/>
                    <a:pt x="1722" y="1141"/>
                  </a:cubicBezTo>
                  <a:close/>
                  <a:moveTo>
                    <a:pt x="1968" y="741"/>
                  </a:moveTo>
                  <a:cubicBezTo>
                    <a:pt x="1973" y="738"/>
                    <a:pt x="1989" y="721"/>
                    <a:pt x="1983" y="727"/>
                  </a:cubicBezTo>
                  <a:cubicBezTo>
                    <a:pt x="1983" y="727"/>
                    <a:pt x="1983" y="726"/>
                    <a:pt x="1983" y="726"/>
                  </a:cubicBezTo>
                  <a:cubicBezTo>
                    <a:pt x="1983" y="726"/>
                    <a:pt x="1983" y="726"/>
                    <a:pt x="1983" y="726"/>
                  </a:cubicBezTo>
                  <a:cubicBezTo>
                    <a:pt x="1983" y="726"/>
                    <a:pt x="1984" y="726"/>
                    <a:pt x="1984" y="726"/>
                  </a:cubicBezTo>
                  <a:cubicBezTo>
                    <a:pt x="1984" y="725"/>
                    <a:pt x="1984" y="725"/>
                    <a:pt x="1984" y="725"/>
                  </a:cubicBezTo>
                  <a:cubicBezTo>
                    <a:pt x="1984" y="725"/>
                    <a:pt x="1984" y="725"/>
                    <a:pt x="1984" y="725"/>
                  </a:cubicBezTo>
                  <a:cubicBezTo>
                    <a:pt x="1984" y="725"/>
                    <a:pt x="1984" y="725"/>
                    <a:pt x="1984" y="725"/>
                  </a:cubicBezTo>
                  <a:cubicBezTo>
                    <a:pt x="1984" y="724"/>
                    <a:pt x="1984" y="724"/>
                    <a:pt x="1984" y="724"/>
                  </a:cubicBezTo>
                  <a:cubicBezTo>
                    <a:pt x="1984" y="724"/>
                    <a:pt x="1984" y="724"/>
                    <a:pt x="1984" y="724"/>
                  </a:cubicBezTo>
                  <a:cubicBezTo>
                    <a:pt x="1987" y="719"/>
                    <a:pt x="1989" y="714"/>
                    <a:pt x="1992" y="709"/>
                  </a:cubicBezTo>
                  <a:cubicBezTo>
                    <a:pt x="1988" y="714"/>
                    <a:pt x="1971" y="738"/>
                    <a:pt x="1968" y="741"/>
                  </a:cubicBezTo>
                  <a:close/>
                  <a:moveTo>
                    <a:pt x="1992" y="708"/>
                  </a:moveTo>
                  <a:cubicBezTo>
                    <a:pt x="1992" y="708"/>
                    <a:pt x="1992" y="709"/>
                    <a:pt x="1992" y="709"/>
                  </a:cubicBezTo>
                  <a:cubicBezTo>
                    <a:pt x="1992" y="708"/>
                    <a:pt x="1992" y="708"/>
                    <a:pt x="1992" y="708"/>
                  </a:cubicBezTo>
                  <a:cubicBezTo>
                    <a:pt x="1992" y="708"/>
                    <a:pt x="1992" y="708"/>
                    <a:pt x="1992" y="708"/>
                  </a:cubicBezTo>
                  <a:close/>
                  <a:moveTo>
                    <a:pt x="1945" y="787"/>
                  </a:moveTo>
                  <a:cubicBezTo>
                    <a:pt x="1952" y="775"/>
                    <a:pt x="1959" y="763"/>
                    <a:pt x="1966" y="751"/>
                  </a:cubicBezTo>
                  <a:cubicBezTo>
                    <a:pt x="1970" y="738"/>
                    <a:pt x="1950" y="778"/>
                    <a:pt x="1945" y="787"/>
                  </a:cubicBezTo>
                  <a:close/>
                  <a:moveTo>
                    <a:pt x="2091" y="390"/>
                  </a:moveTo>
                  <a:cubicBezTo>
                    <a:pt x="2091" y="391"/>
                    <a:pt x="2091" y="391"/>
                    <a:pt x="2091" y="391"/>
                  </a:cubicBezTo>
                  <a:cubicBezTo>
                    <a:pt x="2091" y="392"/>
                    <a:pt x="2091" y="392"/>
                    <a:pt x="2091" y="392"/>
                  </a:cubicBezTo>
                  <a:cubicBezTo>
                    <a:pt x="2089" y="400"/>
                    <a:pt x="2087" y="408"/>
                    <a:pt x="2085" y="417"/>
                  </a:cubicBezTo>
                  <a:cubicBezTo>
                    <a:pt x="2091" y="407"/>
                    <a:pt x="2091" y="391"/>
                    <a:pt x="2091" y="390"/>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65" y="506"/>
                  </a:moveTo>
                  <a:cubicBezTo>
                    <a:pt x="2069" y="499"/>
                    <a:pt x="2071" y="491"/>
                    <a:pt x="2072" y="483"/>
                  </a:cubicBezTo>
                  <a:cubicBezTo>
                    <a:pt x="2070" y="491"/>
                    <a:pt x="2067" y="498"/>
                    <a:pt x="2065" y="50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86" y="434"/>
                  </a:moveTo>
                  <a:cubicBezTo>
                    <a:pt x="2087" y="430"/>
                    <a:pt x="2089" y="425"/>
                    <a:pt x="2090" y="421"/>
                  </a:cubicBezTo>
                  <a:cubicBezTo>
                    <a:pt x="2087" y="425"/>
                    <a:pt x="2084" y="430"/>
                    <a:pt x="2081" y="435"/>
                  </a:cubicBezTo>
                  <a:cubicBezTo>
                    <a:pt x="2080" y="437"/>
                    <a:pt x="2079" y="439"/>
                    <a:pt x="2078" y="441"/>
                  </a:cubicBezTo>
                  <a:cubicBezTo>
                    <a:pt x="2078" y="441"/>
                    <a:pt x="2078" y="441"/>
                    <a:pt x="2078" y="441"/>
                  </a:cubicBezTo>
                  <a:cubicBezTo>
                    <a:pt x="2077" y="442"/>
                    <a:pt x="2077" y="442"/>
                    <a:pt x="2078" y="442"/>
                  </a:cubicBezTo>
                  <a:cubicBezTo>
                    <a:pt x="2078" y="442"/>
                    <a:pt x="2078" y="442"/>
                    <a:pt x="2078" y="442"/>
                  </a:cubicBezTo>
                  <a:cubicBezTo>
                    <a:pt x="2078" y="442"/>
                    <a:pt x="2078" y="442"/>
                    <a:pt x="2077" y="442"/>
                  </a:cubicBezTo>
                  <a:cubicBezTo>
                    <a:pt x="2078" y="442"/>
                    <a:pt x="2078" y="442"/>
                    <a:pt x="2078" y="442"/>
                  </a:cubicBezTo>
                  <a:cubicBezTo>
                    <a:pt x="2079" y="441"/>
                    <a:pt x="2080" y="441"/>
                    <a:pt x="2080" y="440"/>
                  </a:cubicBezTo>
                  <a:cubicBezTo>
                    <a:pt x="2075" y="450"/>
                    <a:pt x="2074" y="461"/>
                    <a:pt x="2073" y="472"/>
                  </a:cubicBezTo>
                  <a:cubicBezTo>
                    <a:pt x="2077" y="460"/>
                    <a:pt x="2081" y="448"/>
                    <a:pt x="2085" y="436"/>
                  </a:cubicBezTo>
                  <a:cubicBezTo>
                    <a:pt x="2085" y="436"/>
                    <a:pt x="2085" y="436"/>
                    <a:pt x="2085" y="436"/>
                  </a:cubicBezTo>
                  <a:cubicBezTo>
                    <a:pt x="2095" y="428"/>
                    <a:pt x="2091" y="431"/>
                    <a:pt x="2086" y="434"/>
                  </a:cubicBezTo>
                  <a:close/>
                  <a:moveTo>
                    <a:pt x="2072" y="479"/>
                  </a:moveTo>
                  <a:cubicBezTo>
                    <a:pt x="2072" y="480"/>
                    <a:pt x="2072" y="481"/>
                    <a:pt x="2072" y="483"/>
                  </a:cubicBezTo>
                  <a:cubicBezTo>
                    <a:pt x="2073" y="477"/>
                    <a:pt x="2075" y="471"/>
                    <a:pt x="2076" y="466"/>
                  </a:cubicBez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897" y="1757"/>
                  </a:moveTo>
                  <a:cubicBezTo>
                    <a:pt x="888" y="1760"/>
                    <a:pt x="877" y="1764"/>
                    <a:pt x="869" y="1768"/>
                  </a:cubicBezTo>
                  <a:cubicBezTo>
                    <a:pt x="863" y="1770"/>
                    <a:pt x="858" y="1772"/>
                    <a:pt x="857" y="1772"/>
                  </a:cubicBezTo>
                  <a:cubicBezTo>
                    <a:pt x="857" y="1772"/>
                    <a:pt x="857" y="1773"/>
                    <a:pt x="857" y="1773"/>
                  </a:cubicBezTo>
                  <a:cubicBezTo>
                    <a:pt x="856" y="1773"/>
                    <a:pt x="856" y="1773"/>
                    <a:pt x="856" y="1773"/>
                  </a:cubicBezTo>
                  <a:cubicBezTo>
                    <a:pt x="856" y="1773"/>
                    <a:pt x="856" y="1773"/>
                    <a:pt x="856" y="1773"/>
                  </a:cubicBezTo>
                  <a:cubicBezTo>
                    <a:pt x="856" y="1773"/>
                    <a:pt x="856" y="1773"/>
                    <a:pt x="856" y="1773"/>
                  </a:cubicBezTo>
                  <a:cubicBezTo>
                    <a:pt x="856" y="1773"/>
                    <a:pt x="856" y="1773"/>
                    <a:pt x="856"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4" y="1773"/>
                    <a:pt x="854" y="1773"/>
                    <a:pt x="854" y="1773"/>
                  </a:cubicBezTo>
                  <a:cubicBezTo>
                    <a:pt x="854" y="1773"/>
                    <a:pt x="854" y="1773"/>
                    <a:pt x="854" y="1773"/>
                  </a:cubicBezTo>
                  <a:cubicBezTo>
                    <a:pt x="854" y="1773"/>
                    <a:pt x="854" y="1774"/>
                    <a:pt x="854" y="1774"/>
                  </a:cubicBezTo>
                  <a:cubicBezTo>
                    <a:pt x="854" y="1774"/>
                    <a:pt x="854" y="1774"/>
                    <a:pt x="854" y="1774"/>
                  </a:cubicBezTo>
                  <a:cubicBezTo>
                    <a:pt x="854" y="1774"/>
                    <a:pt x="854" y="1774"/>
                    <a:pt x="854"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2" y="1774"/>
                  </a:cubicBezTo>
                  <a:cubicBezTo>
                    <a:pt x="852" y="1774"/>
                    <a:pt x="852" y="1774"/>
                    <a:pt x="852" y="1774"/>
                  </a:cubicBezTo>
                  <a:cubicBezTo>
                    <a:pt x="853" y="1774"/>
                    <a:pt x="855" y="1774"/>
                    <a:pt x="856" y="1773"/>
                  </a:cubicBezTo>
                  <a:cubicBezTo>
                    <a:pt x="856" y="1773"/>
                    <a:pt x="856" y="1773"/>
                    <a:pt x="857" y="1773"/>
                  </a:cubicBezTo>
                  <a:cubicBezTo>
                    <a:pt x="857" y="1773"/>
                    <a:pt x="857" y="1773"/>
                    <a:pt x="857" y="1773"/>
                  </a:cubicBezTo>
                  <a:cubicBezTo>
                    <a:pt x="858" y="1773"/>
                    <a:pt x="858" y="1773"/>
                    <a:pt x="858" y="1773"/>
                  </a:cubicBezTo>
                  <a:cubicBezTo>
                    <a:pt x="858" y="1773"/>
                    <a:pt x="859" y="1773"/>
                    <a:pt x="859" y="1772"/>
                  </a:cubicBezTo>
                  <a:cubicBezTo>
                    <a:pt x="859" y="1772"/>
                    <a:pt x="860" y="1772"/>
                    <a:pt x="860" y="1772"/>
                  </a:cubicBezTo>
                  <a:cubicBezTo>
                    <a:pt x="860" y="1772"/>
                    <a:pt x="860" y="1772"/>
                    <a:pt x="860" y="1772"/>
                  </a:cubicBezTo>
                  <a:cubicBezTo>
                    <a:pt x="861" y="1772"/>
                    <a:pt x="861" y="1772"/>
                    <a:pt x="861" y="1772"/>
                  </a:cubicBezTo>
                  <a:cubicBezTo>
                    <a:pt x="861" y="1772"/>
                    <a:pt x="861" y="1772"/>
                    <a:pt x="862" y="1772"/>
                  </a:cubicBezTo>
                  <a:cubicBezTo>
                    <a:pt x="862" y="1771"/>
                    <a:pt x="863" y="1771"/>
                    <a:pt x="864" y="1771"/>
                  </a:cubicBezTo>
                  <a:cubicBezTo>
                    <a:pt x="864" y="1771"/>
                    <a:pt x="864" y="1771"/>
                    <a:pt x="864" y="1771"/>
                  </a:cubicBezTo>
                  <a:cubicBezTo>
                    <a:pt x="866" y="1770"/>
                    <a:pt x="867" y="1770"/>
                    <a:pt x="868" y="1770"/>
                  </a:cubicBezTo>
                  <a:cubicBezTo>
                    <a:pt x="868" y="1770"/>
                    <a:pt x="868" y="1770"/>
                    <a:pt x="868" y="1770"/>
                  </a:cubicBezTo>
                  <a:cubicBezTo>
                    <a:pt x="868" y="1769"/>
                    <a:pt x="868" y="1769"/>
                    <a:pt x="868" y="1769"/>
                  </a:cubicBezTo>
                  <a:cubicBezTo>
                    <a:pt x="869" y="1769"/>
                    <a:pt x="869" y="1769"/>
                    <a:pt x="869" y="1769"/>
                  </a:cubicBezTo>
                  <a:cubicBezTo>
                    <a:pt x="879" y="1766"/>
                    <a:pt x="888" y="1762"/>
                    <a:pt x="897" y="1758"/>
                  </a:cubicBezTo>
                  <a:cubicBezTo>
                    <a:pt x="905" y="1755"/>
                    <a:pt x="912" y="1752"/>
                    <a:pt x="919" y="1748"/>
                  </a:cubicBezTo>
                  <a:cubicBezTo>
                    <a:pt x="916" y="1750"/>
                    <a:pt x="907" y="1753"/>
                    <a:pt x="897" y="1757"/>
                  </a:cubicBezTo>
                  <a:close/>
                  <a:moveTo>
                    <a:pt x="1257" y="1568"/>
                  </a:moveTo>
                  <a:cubicBezTo>
                    <a:pt x="1258" y="1567"/>
                    <a:pt x="1258" y="1567"/>
                    <a:pt x="1259" y="1566"/>
                  </a:cubicBezTo>
                  <a:cubicBezTo>
                    <a:pt x="1258" y="1567"/>
                    <a:pt x="1257" y="1567"/>
                    <a:pt x="1257" y="1568"/>
                  </a:cubicBezTo>
                  <a:close/>
                  <a:moveTo>
                    <a:pt x="1277" y="1560"/>
                  </a:moveTo>
                  <a:cubicBezTo>
                    <a:pt x="1273" y="1562"/>
                    <a:pt x="1269" y="1564"/>
                    <a:pt x="1265" y="1567"/>
                  </a:cubicBezTo>
                  <a:cubicBezTo>
                    <a:pt x="1279" y="1561"/>
                    <a:pt x="1280" y="1559"/>
                    <a:pt x="1277" y="1560"/>
                  </a:cubicBezTo>
                  <a:close/>
                  <a:moveTo>
                    <a:pt x="1285" y="1556"/>
                  </a:moveTo>
                  <a:cubicBezTo>
                    <a:pt x="1302" y="1551"/>
                    <a:pt x="1312" y="1533"/>
                    <a:pt x="1328" y="1524"/>
                  </a:cubicBezTo>
                  <a:cubicBezTo>
                    <a:pt x="1299" y="1524"/>
                    <a:pt x="1281" y="1551"/>
                    <a:pt x="1259" y="1566"/>
                  </a:cubicBezTo>
                  <a:cubicBezTo>
                    <a:pt x="1264" y="1564"/>
                    <a:pt x="1272" y="1561"/>
                    <a:pt x="1276" y="1560"/>
                  </a:cubicBezTo>
                  <a:cubicBezTo>
                    <a:pt x="1276" y="1560"/>
                    <a:pt x="1276" y="1560"/>
                    <a:pt x="1276" y="1560"/>
                  </a:cubicBezTo>
                  <a:cubicBezTo>
                    <a:pt x="1276" y="1560"/>
                    <a:pt x="1276" y="1560"/>
                    <a:pt x="1276" y="1560"/>
                  </a:cubicBezTo>
                  <a:cubicBezTo>
                    <a:pt x="1276" y="1560"/>
                    <a:pt x="1276" y="1560"/>
                    <a:pt x="1276" y="1560"/>
                  </a:cubicBezTo>
                  <a:cubicBezTo>
                    <a:pt x="1276" y="1560"/>
                    <a:pt x="1276" y="1560"/>
                    <a:pt x="1277" y="1560"/>
                  </a:cubicBezTo>
                  <a:cubicBezTo>
                    <a:pt x="1278" y="1559"/>
                    <a:pt x="1279" y="1558"/>
                    <a:pt x="1280" y="1557"/>
                  </a:cubicBezTo>
                  <a:cubicBezTo>
                    <a:pt x="1281" y="1557"/>
                    <a:pt x="1281" y="1557"/>
                    <a:pt x="1281" y="1557"/>
                  </a:cubicBezTo>
                  <a:cubicBezTo>
                    <a:pt x="1281" y="1557"/>
                    <a:pt x="1281" y="1557"/>
                    <a:pt x="1282" y="1557"/>
                  </a:cubicBezTo>
                  <a:cubicBezTo>
                    <a:pt x="1282" y="1557"/>
                    <a:pt x="1283" y="1557"/>
                    <a:pt x="1283" y="1557"/>
                  </a:cubicBezTo>
                  <a:cubicBezTo>
                    <a:pt x="1283" y="1557"/>
                    <a:pt x="1283" y="1557"/>
                    <a:pt x="1283" y="1557"/>
                  </a:cubicBezTo>
                  <a:cubicBezTo>
                    <a:pt x="1283" y="1557"/>
                    <a:pt x="1283" y="1557"/>
                    <a:pt x="1283" y="1557"/>
                  </a:cubicBezTo>
                  <a:cubicBezTo>
                    <a:pt x="1283" y="1557"/>
                    <a:pt x="1284" y="1557"/>
                    <a:pt x="1284" y="1557"/>
                  </a:cubicBezTo>
                  <a:cubicBezTo>
                    <a:pt x="1284" y="1557"/>
                    <a:pt x="1285" y="1557"/>
                    <a:pt x="1285" y="1557"/>
                  </a:cubicBezTo>
                  <a:cubicBezTo>
                    <a:pt x="1285" y="1557"/>
                    <a:pt x="1285" y="1557"/>
                    <a:pt x="1285" y="1557"/>
                  </a:cubicBezTo>
                  <a:cubicBezTo>
                    <a:pt x="1285" y="1557"/>
                    <a:pt x="1285" y="1557"/>
                    <a:pt x="1285" y="1557"/>
                  </a:cubicBezTo>
                  <a:cubicBezTo>
                    <a:pt x="1293" y="1556"/>
                    <a:pt x="1289" y="1556"/>
                    <a:pt x="1285" y="1556"/>
                  </a:cubicBezTo>
                  <a:close/>
                  <a:moveTo>
                    <a:pt x="1899" y="915"/>
                  </a:moveTo>
                  <a:cubicBezTo>
                    <a:pt x="1899" y="915"/>
                    <a:pt x="1899" y="915"/>
                    <a:pt x="1899" y="915"/>
                  </a:cubicBezTo>
                  <a:cubicBezTo>
                    <a:pt x="1899" y="915"/>
                    <a:pt x="1899" y="915"/>
                    <a:pt x="1899" y="916"/>
                  </a:cubicBezTo>
                  <a:cubicBezTo>
                    <a:pt x="1900" y="915"/>
                    <a:pt x="1900" y="914"/>
                    <a:pt x="1900" y="914"/>
                  </a:cubicBezTo>
                  <a:cubicBezTo>
                    <a:pt x="1900" y="914"/>
                    <a:pt x="1900" y="914"/>
                    <a:pt x="1899" y="915"/>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9" y="1687"/>
                  </a:moveTo>
                  <a:cubicBezTo>
                    <a:pt x="1059" y="1687"/>
                    <a:pt x="1059" y="1687"/>
                    <a:pt x="1059" y="1687"/>
                  </a:cubicBezTo>
                  <a:cubicBezTo>
                    <a:pt x="1059" y="1687"/>
                    <a:pt x="1059" y="1687"/>
                    <a:pt x="1059" y="1687"/>
                  </a:cubicBezTo>
                  <a:cubicBezTo>
                    <a:pt x="1059" y="1687"/>
                    <a:pt x="1059" y="1687"/>
                    <a:pt x="1059" y="1687"/>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899" y="915"/>
                  </a:moveTo>
                  <a:cubicBezTo>
                    <a:pt x="1899" y="915"/>
                    <a:pt x="1899" y="915"/>
                    <a:pt x="1899" y="915"/>
                  </a:cubicBezTo>
                  <a:cubicBezTo>
                    <a:pt x="1899" y="915"/>
                    <a:pt x="1899" y="915"/>
                    <a:pt x="1899" y="916"/>
                  </a:cubicBezTo>
                  <a:cubicBezTo>
                    <a:pt x="1900" y="915"/>
                    <a:pt x="1900" y="914"/>
                    <a:pt x="1900" y="914"/>
                  </a:cubicBezTo>
                  <a:cubicBezTo>
                    <a:pt x="1900" y="914"/>
                    <a:pt x="1900" y="914"/>
                    <a:pt x="1899" y="915"/>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Freeform 734">
              <a:extLst>
                <a:ext uri="{FF2B5EF4-FFF2-40B4-BE49-F238E27FC236}">
                  <a16:creationId xmlns:a16="http://schemas.microsoft.com/office/drawing/2014/main" id="{8B4E867C-E17D-44FD-BA04-8B3D33B30093}"/>
                </a:ext>
              </a:extLst>
            </p:cNvPr>
            <p:cNvSpPr>
              <a:spLocks/>
            </p:cNvSpPr>
            <p:nvPr userDrawn="1"/>
          </p:nvSpPr>
          <p:spPr bwMode="auto">
            <a:xfrm>
              <a:off x="4075" y="1199"/>
              <a:ext cx="19" cy="35"/>
            </a:xfrm>
            <a:custGeom>
              <a:avLst/>
              <a:gdLst>
                <a:gd name="T0" fmla="*/ 0 w 13"/>
                <a:gd name="T1" fmla="*/ 24 h 24"/>
                <a:gd name="T2" fmla="*/ 13 w 13"/>
                <a:gd name="T3" fmla="*/ 0 h 24"/>
                <a:gd name="T4" fmla="*/ 0 w 13"/>
                <a:gd name="T5" fmla="*/ 24 h 24"/>
              </a:gdLst>
              <a:ahLst/>
              <a:cxnLst>
                <a:cxn ang="0">
                  <a:pos x="T0" y="T1"/>
                </a:cxn>
                <a:cxn ang="0">
                  <a:pos x="T2" y="T3"/>
                </a:cxn>
                <a:cxn ang="0">
                  <a:pos x="T4" y="T5"/>
                </a:cxn>
              </a:cxnLst>
              <a:rect l="0" t="0" r="r" b="b"/>
              <a:pathLst>
                <a:path w="13" h="24">
                  <a:moveTo>
                    <a:pt x="0" y="24"/>
                  </a:moveTo>
                  <a:cubicBezTo>
                    <a:pt x="6" y="13"/>
                    <a:pt x="10" y="6"/>
                    <a:pt x="13" y="0"/>
                  </a:cubicBezTo>
                  <a:cubicBezTo>
                    <a:pt x="9" y="8"/>
                    <a:pt x="5" y="16"/>
                    <a:pt x="0" y="24"/>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Freeform 735">
              <a:extLst>
                <a:ext uri="{FF2B5EF4-FFF2-40B4-BE49-F238E27FC236}">
                  <a16:creationId xmlns:a16="http://schemas.microsoft.com/office/drawing/2014/main" id="{17FFD59A-6FDE-422A-8F54-94D4046CC167}"/>
                </a:ext>
              </a:extLst>
            </p:cNvPr>
            <p:cNvSpPr>
              <a:spLocks/>
            </p:cNvSpPr>
            <p:nvPr userDrawn="1"/>
          </p:nvSpPr>
          <p:spPr bwMode="auto">
            <a:xfrm>
              <a:off x="1625" y="2647"/>
              <a:ext cx="13" cy="11"/>
            </a:xfrm>
            <a:custGeom>
              <a:avLst/>
              <a:gdLst>
                <a:gd name="T0" fmla="*/ 9 w 9"/>
                <a:gd name="T1" fmla="*/ 0 h 7"/>
                <a:gd name="T2" fmla="*/ 0 w 9"/>
                <a:gd name="T3" fmla="*/ 7 h 7"/>
                <a:gd name="T4" fmla="*/ 9 w 9"/>
                <a:gd name="T5" fmla="*/ 0 h 7"/>
              </a:gdLst>
              <a:ahLst/>
              <a:cxnLst>
                <a:cxn ang="0">
                  <a:pos x="T0" y="T1"/>
                </a:cxn>
                <a:cxn ang="0">
                  <a:pos x="T2" y="T3"/>
                </a:cxn>
                <a:cxn ang="0">
                  <a:pos x="T4" y="T5"/>
                </a:cxn>
              </a:cxnLst>
              <a:rect l="0" t="0" r="r" b="b"/>
              <a:pathLst>
                <a:path w="9" h="7">
                  <a:moveTo>
                    <a:pt x="9" y="0"/>
                  </a:moveTo>
                  <a:cubicBezTo>
                    <a:pt x="9" y="1"/>
                    <a:pt x="5" y="4"/>
                    <a:pt x="0" y="7"/>
                  </a:cubicBezTo>
                  <a:cubicBezTo>
                    <a:pt x="1" y="7"/>
                    <a:pt x="3" y="5"/>
                    <a:pt x="9"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Freeform 736">
              <a:extLst>
                <a:ext uri="{FF2B5EF4-FFF2-40B4-BE49-F238E27FC236}">
                  <a16:creationId xmlns:a16="http://schemas.microsoft.com/office/drawing/2014/main" id="{D6DC13FA-D25F-400A-A62F-576BABF7B950}"/>
                </a:ext>
              </a:extLst>
            </p:cNvPr>
            <p:cNvSpPr>
              <a:spLocks/>
            </p:cNvSpPr>
            <p:nvPr userDrawn="1"/>
          </p:nvSpPr>
          <p:spPr bwMode="auto">
            <a:xfrm>
              <a:off x="4401" y="510"/>
              <a:ext cx="16" cy="84"/>
            </a:xfrm>
            <a:custGeom>
              <a:avLst/>
              <a:gdLst>
                <a:gd name="T0" fmla="*/ 5 w 11"/>
                <a:gd name="T1" fmla="*/ 21 h 58"/>
                <a:gd name="T2" fmla="*/ 0 w 11"/>
                <a:gd name="T3" fmla="*/ 58 h 58"/>
                <a:gd name="T4" fmla="*/ 5 w 11"/>
                <a:gd name="T5" fmla="*/ 21 h 58"/>
              </a:gdLst>
              <a:ahLst/>
              <a:cxnLst>
                <a:cxn ang="0">
                  <a:pos x="T0" y="T1"/>
                </a:cxn>
                <a:cxn ang="0">
                  <a:pos x="T2" y="T3"/>
                </a:cxn>
                <a:cxn ang="0">
                  <a:pos x="T4" y="T5"/>
                </a:cxn>
              </a:cxnLst>
              <a:rect l="0" t="0" r="r" b="b"/>
              <a:pathLst>
                <a:path w="11" h="58">
                  <a:moveTo>
                    <a:pt x="5" y="21"/>
                  </a:moveTo>
                  <a:cubicBezTo>
                    <a:pt x="11" y="0"/>
                    <a:pt x="3" y="41"/>
                    <a:pt x="0" y="58"/>
                  </a:cubicBezTo>
                  <a:cubicBezTo>
                    <a:pt x="2" y="41"/>
                    <a:pt x="1" y="34"/>
                    <a:pt x="5" y="21"/>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 name="Freeform 737">
              <a:extLst>
                <a:ext uri="{FF2B5EF4-FFF2-40B4-BE49-F238E27FC236}">
                  <a16:creationId xmlns:a16="http://schemas.microsoft.com/office/drawing/2014/main" id="{8481BD60-640E-4D9D-9894-C12BECD09A20}"/>
                </a:ext>
              </a:extLst>
            </p:cNvPr>
            <p:cNvSpPr>
              <a:spLocks/>
            </p:cNvSpPr>
            <p:nvPr userDrawn="1"/>
          </p:nvSpPr>
          <p:spPr bwMode="auto">
            <a:xfrm>
              <a:off x="4365" y="672"/>
              <a:ext cx="16" cy="59"/>
            </a:xfrm>
            <a:custGeom>
              <a:avLst/>
              <a:gdLst>
                <a:gd name="T0" fmla="*/ 0 w 11"/>
                <a:gd name="T1" fmla="*/ 41 h 41"/>
                <a:gd name="T2" fmla="*/ 11 w 11"/>
                <a:gd name="T3" fmla="*/ 0 h 41"/>
                <a:gd name="T4" fmla="*/ 0 w 11"/>
                <a:gd name="T5" fmla="*/ 41 h 41"/>
              </a:gdLst>
              <a:ahLst/>
              <a:cxnLst>
                <a:cxn ang="0">
                  <a:pos x="T0" y="T1"/>
                </a:cxn>
                <a:cxn ang="0">
                  <a:pos x="T2" y="T3"/>
                </a:cxn>
                <a:cxn ang="0">
                  <a:pos x="T4" y="T5"/>
                </a:cxn>
              </a:cxnLst>
              <a:rect l="0" t="0" r="r" b="b"/>
              <a:pathLst>
                <a:path w="11" h="41">
                  <a:moveTo>
                    <a:pt x="0" y="41"/>
                  </a:moveTo>
                  <a:cubicBezTo>
                    <a:pt x="4" y="31"/>
                    <a:pt x="7" y="17"/>
                    <a:pt x="11" y="0"/>
                  </a:cubicBezTo>
                  <a:cubicBezTo>
                    <a:pt x="9" y="11"/>
                    <a:pt x="6" y="23"/>
                    <a:pt x="0" y="41"/>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 name="Freeform 738">
              <a:extLst>
                <a:ext uri="{FF2B5EF4-FFF2-40B4-BE49-F238E27FC236}">
                  <a16:creationId xmlns:a16="http://schemas.microsoft.com/office/drawing/2014/main" id="{85902118-7F40-4A70-A1F6-B110F3DE9B2F}"/>
                </a:ext>
              </a:extLst>
            </p:cNvPr>
            <p:cNvSpPr>
              <a:spLocks/>
            </p:cNvSpPr>
            <p:nvPr userDrawn="1"/>
          </p:nvSpPr>
          <p:spPr bwMode="auto">
            <a:xfrm>
              <a:off x="4381" y="575"/>
              <a:ext cx="17" cy="97"/>
            </a:xfrm>
            <a:custGeom>
              <a:avLst/>
              <a:gdLst>
                <a:gd name="T0" fmla="*/ 12 w 12"/>
                <a:gd name="T1" fmla="*/ 0 h 67"/>
                <a:gd name="T2" fmla="*/ 0 w 12"/>
                <a:gd name="T3" fmla="*/ 67 h 67"/>
                <a:gd name="T4" fmla="*/ 12 w 12"/>
                <a:gd name="T5" fmla="*/ 0 h 67"/>
              </a:gdLst>
              <a:ahLst/>
              <a:cxnLst>
                <a:cxn ang="0">
                  <a:pos x="T0" y="T1"/>
                </a:cxn>
                <a:cxn ang="0">
                  <a:pos x="T2" y="T3"/>
                </a:cxn>
                <a:cxn ang="0">
                  <a:pos x="T4" y="T5"/>
                </a:cxn>
              </a:cxnLst>
              <a:rect l="0" t="0" r="r" b="b"/>
              <a:pathLst>
                <a:path w="12" h="67">
                  <a:moveTo>
                    <a:pt x="12" y="0"/>
                  </a:moveTo>
                  <a:cubicBezTo>
                    <a:pt x="8" y="26"/>
                    <a:pt x="4" y="49"/>
                    <a:pt x="0" y="67"/>
                  </a:cubicBezTo>
                  <a:cubicBezTo>
                    <a:pt x="3" y="50"/>
                    <a:pt x="5" y="35"/>
                    <a:pt x="12"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Freeform 739">
              <a:extLst>
                <a:ext uri="{FF2B5EF4-FFF2-40B4-BE49-F238E27FC236}">
                  <a16:creationId xmlns:a16="http://schemas.microsoft.com/office/drawing/2014/main" id="{97A1348D-8C5D-450E-8F9F-DDF711565CFD}"/>
                </a:ext>
              </a:extLst>
            </p:cNvPr>
            <p:cNvSpPr>
              <a:spLocks/>
            </p:cNvSpPr>
            <p:nvPr userDrawn="1"/>
          </p:nvSpPr>
          <p:spPr bwMode="auto">
            <a:xfrm>
              <a:off x="4190" y="1112"/>
              <a:ext cx="62" cy="118"/>
            </a:xfrm>
            <a:custGeom>
              <a:avLst/>
              <a:gdLst>
                <a:gd name="T0" fmla="*/ 3 w 43"/>
                <a:gd name="T1" fmla="*/ 78 h 82"/>
                <a:gd name="T2" fmla="*/ 29 w 43"/>
                <a:gd name="T3" fmla="*/ 22 h 82"/>
                <a:gd name="T4" fmla="*/ 16 w 43"/>
                <a:gd name="T5" fmla="*/ 54 h 82"/>
                <a:gd name="T6" fmla="*/ 43 w 43"/>
                <a:gd name="T7" fmla="*/ 0 h 82"/>
                <a:gd name="T8" fmla="*/ 3 w 43"/>
                <a:gd name="T9" fmla="*/ 78 h 82"/>
                <a:gd name="T10" fmla="*/ 10 w 43"/>
                <a:gd name="T11" fmla="*/ 66 h 82"/>
                <a:gd name="T12" fmla="*/ 7 w 43"/>
                <a:gd name="T13" fmla="*/ 71 h 82"/>
                <a:gd name="T14" fmla="*/ 6 w 43"/>
                <a:gd name="T15" fmla="*/ 73 h 82"/>
                <a:gd name="T16" fmla="*/ 3 w 43"/>
                <a:gd name="T17" fmla="*/ 78 h 82"/>
                <a:gd name="T18" fmla="*/ 3 w 43"/>
                <a:gd name="T19" fmla="*/ 78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82">
                  <a:moveTo>
                    <a:pt x="3" y="78"/>
                  </a:moveTo>
                  <a:cubicBezTo>
                    <a:pt x="6" y="73"/>
                    <a:pt x="26" y="21"/>
                    <a:pt x="29" y="22"/>
                  </a:cubicBezTo>
                  <a:cubicBezTo>
                    <a:pt x="24" y="32"/>
                    <a:pt x="20" y="43"/>
                    <a:pt x="16" y="54"/>
                  </a:cubicBezTo>
                  <a:cubicBezTo>
                    <a:pt x="21" y="34"/>
                    <a:pt x="33" y="17"/>
                    <a:pt x="43" y="0"/>
                  </a:cubicBezTo>
                  <a:cubicBezTo>
                    <a:pt x="32" y="27"/>
                    <a:pt x="16" y="52"/>
                    <a:pt x="3" y="78"/>
                  </a:cubicBezTo>
                  <a:cubicBezTo>
                    <a:pt x="6" y="74"/>
                    <a:pt x="8" y="70"/>
                    <a:pt x="10" y="66"/>
                  </a:cubicBezTo>
                  <a:cubicBezTo>
                    <a:pt x="1" y="80"/>
                    <a:pt x="0" y="82"/>
                    <a:pt x="7" y="71"/>
                  </a:cubicBezTo>
                  <a:cubicBezTo>
                    <a:pt x="2" y="80"/>
                    <a:pt x="1" y="80"/>
                    <a:pt x="6" y="73"/>
                  </a:cubicBezTo>
                  <a:cubicBezTo>
                    <a:pt x="8" y="68"/>
                    <a:pt x="7" y="70"/>
                    <a:pt x="3" y="78"/>
                  </a:cubicBezTo>
                  <a:cubicBezTo>
                    <a:pt x="6" y="73"/>
                    <a:pt x="11" y="64"/>
                    <a:pt x="3" y="78"/>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 name="Freeform 740">
              <a:extLst>
                <a:ext uri="{FF2B5EF4-FFF2-40B4-BE49-F238E27FC236}">
                  <a16:creationId xmlns:a16="http://schemas.microsoft.com/office/drawing/2014/main" id="{A07EAD64-5385-4B06-83D3-C965DF0C336F}"/>
                </a:ext>
              </a:extLst>
            </p:cNvPr>
            <p:cNvSpPr>
              <a:spLocks/>
            </p:cNvSpPr>
            <p:nvPr userDrawn="1"/>
          </p:nvSpPr>
          <p:spPr bwMode="auto">
            <a:xfrm>
              <a:off x="4117" y="1343"/>
              <a:ext cx="15" cy="32"/>
            </a:xfrm>
            <a:custGeom>
              <a:avLst/>
              <a:gdLst>
                <a:gd name="T0" fmla="*/ 0 w 11"/>
                <a:gd name="T1" fmla="*/ 22 h 22"/>
                <a:gd name="T2" fmla="*/ 11 w 11"/>
                <a:gd name="T3" fmla="*/ 0 h 22"/>
                <a:gd name="T4" fmla="*/ 0 w 11"/>
                <a:gd name="T5" fmla="*/ 22 h 22"/>
              </a:gdLst>
              <a:ahLst/>
              <a:cxnLst>
                <a:cxn ang="0">
                  <a:pos x="T0" y="T1"/>
                </a:cxn>
                <a:cxn ang="0">
                  <a:pos x="T2" y="T3"/>
                </a:cxn>
                <a:cxn ang="0">
                  <a:pos x="T4" y="T5"/>
                </a:cxn>
              </a:cxnLst>
              <a:rect l="0" t="0" r="r" b="b"/>
              <a:pathLst>
                <a:path w="11" h="22">
                  <a:moveTo>
                    <a:pt x="0" y="22"/>
                  </a:moveTo>
                  <a:cubicBezTo>
                    <a:pt x="4" y="14"/>
                    <a:pt x="8" y="6"/>
                    <a:pt x="11" y="0"/>
                  </a:cubicBezTo>
                  <a:cubicBezTo>
                    <a:pt x="7" y="8"/>
                    <a:pt x="4" y="15"/>
                    <a:pt x="0" y="22"/>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 name="Freeform 741">
              <a:extLst>
                <a:ext uri="{FF2B5EF4-FFF2-40B4-BE49-F238E27FC236}">
                  <a16:creationId xmlns:a16="http://schemas.microsoft.com/office/drawing/2014/main" id="{DAF1BCA1-345B-46E9-9E7D-D861A1A8C635}"/>
                </a:ext>
              </a:extLst>
            </p:cNvPr>
            <p:cNvSpPr>
              <a:spLocks/>
            </p:cNvSpPr>
            <p:nvPr userDrawn="1"/>
          </p:nvSpPr>
          <p:spPr bwMode="auto">
            <a:xfrm>
              <a:off x="4085" y="1415"/>
              <a:ext cx="1" cy="7"/>
            </a:xfrm>
            <a:custGeom>
              <a:avLst/>
              <a:gdLst>
                <a:gd name="T0" fmla="*/ 0 w 1"/>
                <a:gd name="T1" fmla="*/ 4 h 5"/>
                <a:gd name="T2" fmla="*/ 0 w 1"/>
                <a:gd name="T3" fmla="*/ 5 h 5"/>
                <a:gd name="T4" fmla="*/ 0 w 1"/>
                <a:gd name="T5" fmla="*/ 4 h 5"/>
                <a:gd name="T6" fmla="*/ 0 w 1"/>
                <a:gd name="T7" fmla="*/ 4 h 5"/>
                <a:gd name="T8" fmla="*/ 0 w 1"/>
                <a:gd name="T9" fmla="*/ 4 h 5"/>
                <a:gd name="T10" fmla="*/ 0 w 1"/>
                <a:gd name="T11" fmla="*/ 4 h 5"/>
              </a:gdLst>
              <a:ahLst/>
              <a:cxnLst>
                <a:cxn ang="0">
                  <a:pos x="T0" y="T1"/>
                </a:cxn>
                <a:cxn ang="0">
                  <a:pos x="T2" y="T3"/>
                </a:cxn>
                <a:cxn ang="0">
                  <a:pos x="T4" y="T5"/>
                </a:cxn>
                <a:cxn ang="0">
                  <a:pos x="T6" y="T7"/>
                </a:cxn>
                <a:cxn ang="0">
                  <a:pos x="T8" y="T9"/>
                </a:cxn>
                <a:cxn ang="0">
                  <a:pos x="T10" y="T11"/>
                </a:cxn>
              </a:cxnLst>
              <a:rect l="0" t="0" r="r" b="b"/>
              <a:pathLst>
                <a:path w="1" h="5">
                  <a:moveTo>
                    <a:pt x="0" y="4"/>
                  </a:moveTo>
                  <a:cubicBezTo>
                    <a:pt x="0" y="4"/>
                    <a:pt x="0" y="5"/>
                    <a:pt x="0" y="5"/>
                  </a:cubicBezTo>
                  <a:cubicBezTo>
                    <a:pt x="0" y="5"/>
                    <a:pt x="0" y="5"/>
                    <a:pt x="0" y="4"/>
                  </a:cubicBezTo>
                  <a:cubicBezTo>
                    <a:pt x="0" y="4"/>
                    <a:pt x="0" y="4"/>
                    <a:pt x="0" y="4"/>
                  </a:cubicBezTo>
                  <a:cubicBezTo>
                    <a:pt x="0" y="2"/>
                    <a:pt x="1" y="0"/>
                    <a:pt x="0" y="4"/>
                  </a:cubicBezTo>
                  <a:cubicBezTo>
                    <a:pt x="0" y="4"/>
                    <a:pt x="0" y="4"/>
                    <a:pt x="0" y="4"/>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 name="Freeform 742">
              <a:extLst>
                <a:ext uri="{FF2B5EF4-FFF2-40B4-BE49-F238E27FC236}">
                  <a16:creationId xmlns:a16="http://schemas.microsoft.com/office/drawing/2014/main" id="{142A3BF6-8CC0-4363-ABAF-006D4C34466A}"/>
                </a:ext>
              </a:extLst>
            </p:cNvPr>
            <p:cNvSpPr>
              <a:spLocks/>
            </p:cNvSpPr>
            <p:nvPr userDrawn="1"/>
          </p:nvSpPr>
          <p:spPr bwMode="auto">
            <a:xfrm>
              <a:off x="4049" y="1375"/>
              <a:ext cx="66" cy="109"/>
            </a:xfrm>
            <a:custGeom>
              <a:avLst/>
              <a:gdLst>
                <a:gd name="T0" fmla="*/ 32 w 46"/>
                <a:gd name="T1" fmla="*/ 24 h 76"/>
                <a:gd name="T2" fmla="*/ 25 w 46"/>
                <a:gd name="T3" fmla="*/ 34 h 76"/>
                <a:gd name="T4" fmla="*/ 25 w 46"/>
                <a:gd name="T5" fmla="*/ 34 h 76"/>
                <a:gd name="T6" fmla="*/ 25 w 46"/>
                <a:gd name="T7" fmla="*/ 35 h 76"/>
                <a:gd name="T8" fmla="*/ 25 w 46"/>
                <a:gd name="T9" fmla="*/ 34 h 76"/>
                <a:gd name="T10" fmla="*/ 25 w 46"/>
                <a:gd name="T11" fmla="*/ 35 h 76"/>
                <a:gd name="T12" fmla="*/ 31 w 46"/>
                <a:gd name="T13" fmla="*/ 30 h 76"/>
                <a:gd name="T14" fmla="*/ 32 w 46"/>
                <a:gd name="T15" fmla="*/ 30 h 76"/>
                <a:gd name="T16" fmla="*/ 32 w 46"/>
                <a:gd name="T17" fmla="*/ 30 h 76"/>
                <a:gd name="T18" fmla="*/ 31 w 46"/>
                <a:gd name="T19" fmla="*/ 32 h 76"/>
                <a:gd name="T20" fmla="*/ 26 w 46"/>
                <a:gd name="T21" fmla="*/ 39 h 76"/>
                <a:gd name="T22" fmla="*/ 21 w 46"/>
                <a:gd name="T23" fmla="*/ 48 h 76"/>
                <a:gd name="T24" fmla="*/ 8 w 46"/>
                <a:gd name="T25" fmla="*/ 66 h 76"/>
                <a:gd name="T26" fmla="*/ 2 w 46"/>
                <a:gd name="T27" fmla="*/ 74 h 76"/>
                <a:gd name="T28" fmla="*/ 2 w 46"/>
                <a:gd name="T29" fmla="*/ 74 h 76"/>
                <a:gd name="T30" fmla="*/ 0 w 46"/>
                <a:gd name="T31" fmla="*/ 76 h 76"/>
                <a:gd name="T32" fmla="*/ 7 w 46"/>
                <a:gd name="T33" fmla="*/ 64 h 76"/>
                <a:gd name="T34" fmla="*/ 20 w 46"/>
                <a:gd name="T35" fmla="*/ 42 h 76"/>
                <a:gd name="T36" fmla="*/ 24 w 46"/>
                <a:gd name="T37" fmla="*/ 36 h 76"/>
                <a:gd name="T38" fmla="*/ 24 w 46"/>
                <a:gd name="T39" fmla="*/ 35 h 76"/>
                <a:gd name="T40" fmla="*/ 25 w 46"/>
                <a:gd name="T41" fmla="*/ 33 h 76"/>
                <a:gd name="T42" fmla="*/ 25 w 46"/>
                <a:gd name="T43" fmla="*/ 34 h 76"/>
                <a:gd name="T44" fmla="*/ 38 w 46"/>
                <a:gd name="T45" fmla="*/ 13 h 76"/>
                <a:gd name="T46" fmla="*/ 46 w 46"/>
                <a:gd name="T47" fmla="*/ 0 h 76"/>
                <a:gd name="T48" fmla="*/ 32 w 46"/>
                <a:gd name="T49" fmla="*/ 2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6" h="76">
                  <a:moveTo>
                    <a:pt x="32" y="24"/>
                  </a:moveTo>
                  <a:cubicBezTo>
                    <a:pt x="30" y="27"/>
                    <a:pt x="27" y="31"/>
                    <a:pt x="25" y="34"/>
                  </a:cubicBezTo>
                  <a:cubicBezTo>
                    <a:pt x="25" y="34"/>
                    <a:pt x="25" y="34"/>
                    <a:pt x="25" y="34"/>
                  </a:cubicBezTo>
                  <a:cubicBezTo>
                    <a:pt x="25" y="34"/>
                    <a:pt x="25" y="35"/>
                    <a:pt x="25" y="35"/>
                  </a:cubicBezTo>
                  <a:cubicBezTo>
                    <a:pt x="25" y="35"/>
                    <a:pt x="25" y="34"/>
                    <a:pt x="25" y="34"/>
                  </a:cubicBezTo>
                  <a:cubicBezTo>
                    <a:pt x="25" y="34"/>
                    <a:pt x="25" y="35"/>
                    <a:pt x="25" y="35"/>
                  </a:cubicBezTo>
                  <a:cubicBezTo>
                    <a:pt x="26" y="35"/>
                    <a:pt x="28" y="34"/>
                    <a:pt x="31" y="30"/>
                  </a:cubicBezTo>
                  <a:cubicBezTo>
                    <a:pt x="32" y="30"/>
                    <a:pt x="32" y="30"/>
                    <a:pt x="32" y="30"/>
                  </a:cubicBezTo>
                  <a:cubicBezTo>
                    <a:pt x="32" y="30"/>
                    <a:pt x="32" y="30"/>
                    <a:pt x="32" y="30"/>
                  </a:cubicBezTo>
                  <a:cubicBezTo>
                    <a:pt x="32" y="30"/>
                    <a:pt x="31" y="31"/>
                    <a:pt x="31" y="32"/>
                  </a:cubicBezTo>
                  <a:cubicBezTo>
                    <a:pt x="28" y="37"/>
                    <a:pt x="26" y="39"/>
                    <a:pt x="26" y="39"/>
                  </a:cubicBezTo>
                  <a:cubicBezTo>
                    <a:pt x="24" y="42"/>
                    <a:pt x="23" y="45"/>
                    <a:pt x="21" y="48"/>
                  </a:cubicBezTo>
                  <a:cubicBezTo>
                    <a:pt x="17" y="54"/>
                    <a:pt x="12" y="60"/>
                    <a:pt x="8" y="66"/>
                  </a:cubicBezTo>
                  <a:cubicBezTo>
                    <a:pt x="6" y="68"/>
                    <a:pt x="4" y="71"/>
                    <a:pt x="2" y="74"/>
                  </a:cubicBezTo>
                  <a:cubicBezTo>
                    <a:pt x="2" y="74"/>
                    <a:pt x="2" y="74"/>
                    <a:pt x="2" y="74"/>
                  </a:cubicBezTo>
                  <a:cubicBezTo>
                    <a:pt x="1" y="75"/>
                    <a:pt x="1" y="75"/>
                    <a:pt x="0" y="76"/>
                  </a:cubicBezTo>
                  <a:cubicBezTo>
                    <a:pt x="3" y="72"/>
                    <a:pt x="5" y="68"/>
                    <a:pt x="7" y="64"/>
                  </a:cubicBezTo>
                  <a:cubicBezTo>
                    <a:pt x="11" y="57"/>
                    <a:pt x="16" y="49"/>
                    <a:pt x="20" y="42"/>
                  </a:cubicBezTo>
                  <a:cubicBezTo>
                    <a:pt x="21" y="40"/>
                    <a:pt x="23" y="38"/>
                    <a:pt x="24" y="36"/>
                  </a:cubicBezTo>
                  <a:cubicBezTo>
                    <a:pt x="24" y="35"/>
                    <a:pt x="24" y="35"/>
                    <a:pt x="24" y="35"/>
                  </a:cubicBezTo>
                  <a:cubicBezTo>
                    <a:pt x="25" y="34"/>
                    <a:pt x="25" y="34"/>
                    <a:pt x="25" y="33"/>
                  </a:cubicBezTo>
                  <a:cubicBezTo>
                    <a:pt x="25" y="33"/>
                    <a:pt x="25" y="34"/>
                    <a:pt x="25" y="34"/>
                  </a:cubicBezTo>
                  <a:cubicBezTo>
                    <a:pt x="28" y="27"/>
                    <a:pt x="33" y="19"/>
                    <a:pt x="38" y="13"/>
                  </a:cubicBezTo>
                  <a:cubicBezTo>
                    <a:pt x="41" y="8"/>
                    <a:pt x="44" y="4"/>
                    <a:pt x="46" y="0"/>
                  </a:cubicBezTo>
                  <a:cubicBezTo>
                    <a:pt x="42" y="8"/>
                    <a:pt x="37" y="16"/>
                    <a:pt x="32" y="24"/>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Freeform 743">
              <a:extLst>
                <a:ext uri="{FF2B5EF4-FFF2-40B4-BE49-F238E27FC236}">
                  <a16:creationId xmlns:a16="http://schemas.microsoft.com/office/drawing/2014/main" id="{E0E20394-39F5-4117-9454-D74C086D00B9}"/>
                </a:ext>
              </a:extLst>
            </p:cNvPr>
            <p:cNvSpPr>
              <a:spLocks/>
            </p:cNvSpPr>
            <p:nvPr userDrawn="1"/>
          </p:nvSpPr>
          <p:spPr bwMode="auto">
            <a:xfrm>
              <a:off x="3143" y="2403"/>
              <a:ext cx="69" cy="47"/>
            </a:xfrm>
            <a:custGeom>
              <a:avLst/>
              <a:gdLst>
                <a:gd name="T0" fmla="*/ 27 w 48"/>
                <a:gd name="T1" fmla="*/ 14 h 33"/>
                <a:gd name="T2" fmla="*/ 48 w 48"/>
                <a:gd name="T3" fmla="*/ 0 h 33"/>
                <a:gd name="T4" fmla="*/ 0 w 48"/>
                <a:gd name="T5" fmla="*/ 33 h 33"/>
                <a:gd name="T6" fmla="*/ 27 w 48"/>
                <a:gd name="T7" fmla="*/ 13 h 33"/>
                <a:gd name="T8" fmla="*/ 27 w 48"/>
                <a:gd name="T9" fmla="*/ 14 h 33"/>
                <a:gd name="T10" fmla="*/ 27 w 48"/>
                <a:gd name="T11" fmla="*/ 14 h 33"/>
              </a:gdLst>
              <a:ahLst/>
              <a:cxnLst>
                <a:cxn ang="0">
                  <a:pos x="T0" y="T1"/>
                </a:cxn>
                <a:cxn ang="0">
                  <a:pos x="T2" y="T3"/>
                </a:cxn>
                <a:cxn ang="0">
                  <a:pos x="T4" y="T5"/>
                </a:cxn>
                <a:cxn ang="0">
                  <a:pos x="T6" y="T7"/>
                </a:cxn>
                <a:cxn ang="0">
                  <a:pos x="T8" y="T9"/>
                </a:cxn>
                <a:cxn ang="0">
                  <a:pos x="T10" y="T11"/>
                </a:cxn>
              </a:cxnLst>
              <a:rect l="0" t="0" r="r" b="b"/>
              <a:pathLst>
                <a:path w="48" h="33">
                  <a:moveTo>
                    <a:pt x="27" y="14"/>
                  </a:moveTo>
                  <a:cubicBezTo>
                    <a:pt x="34" y="9"/>
                    <a:pt x="41" y="5"/>
                    <a:pt x="48" y="0"/>
                  </a:cubicBezTo>
                  <a:cubicBezTo>
                    <a:pt x="33" y="11"/>
                    <a:pt x="21" y="33"/>
                    <a:pt x="0" y="33"/>
                  </a:cubicBezTo>
                  <a:cubicBezTo>
                    <a:pt x="11" y="33"/>
                    <a:pt x="20" y="19"/>
                    <a:pt x="27" y="13"/>
                  </a:cubicBezTo>
                  <a:cubicBezTo>
                    <a:pt x="26" y="14"/>
                    <a:pt x="26" y="14"/>
                    <a:pt x="27" y="14"/>
                  </a:cubicBezTo>
                  <a:cubicBezTo>
                    <a:pt x="34" y="9"/>
                    <a:pt x="18" y="20"/>
                    <a:pt x="27" y="14"/>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744">
              <a:extLst>
                <a:ext uri="{FF2B5EF4-FFF2-40B4-BE49-F238E27FC236}">
                  <a16:creationId xmlns:a16="http://schemas.microsoft.com/office/drawing/2014/main" id="{EE6A11A5-E749-4E93-A7CF-0A68B497749C}"/>
                </a:ext>
              </a:extLst>
            </p:cNvPr>
            <p:cNvSpPr>
              <a:spLocks/>
            </p:cNvSpPr>
            <p:nvPr userDrawn="1"/>
          </p:nvSpPr>
          <p:spPr bwMode="auto">
            <a:xfrm>
              <a:off x="2959" y="2512"/>
              <a:ext cx="16" cy="9"/>
            </a:xfrm>
            <a:custGeom>
              <a:avLst/>
              <a:gdLst>
                <a:gd name="T0" fmla="*/ 0 w 11"/>
                <a:gd name="T1" fmla="*/ 6 h 6"/>
                <a:gd name="T2" fmla="*/ 11 w 11"/>
                <a:gd name="T3" fmla="*/ 0 h 6"/>
                <a:gd name="T4" fmla="*/ 0 w 11"/>
                <a:gd name="T5" fmla="*/ 6 h 6"/>
                <a:gd name="T6" fmla="*/ 0 w 11"/>
                <a:gd name="T7" fmla="*/ 6 h 6"/>
              </a:gdLst>
              <a:ahLst/>
              <a:cxnLst>
                <a:cxn ang="0">
                  <a:pos x="T0" y="T1"/>
                </a:cxn>
                <a:cxn ang="0">
                  <a:pos x="T2" y="T3"/>
                </a:cxn>
                <a:cxn ang="0">
                  <a:pos x="T4" y="T5"/>
                </a:cxn>
                <a:cxn ang="0">
                  <a:pos x="T6" y="T7"/>
                </a:cxn>
              </a:cxnLst>
              <a:rect l="0" t="0" r="r" b="b"/>
              <a:pathLst>
                <a:path w="11" h="6">
                  <a:moveTo>
                    <a:pt x="0" y="6"/>
                  </a:moveTo>
                  <a:cubicBezTo>
                    <a:pt x="4" y="4"/>
                    <a:pt x="7" y="2"/>
                    <a:pt x="11" y="0"/>
                  </a:cubicBezTo>
                  <a:cubicBezTo>
                    <a:pt x="7" y="3"/>
                    <a:pt x="1" y="6"/>
                    <a:pt x="0" y="6"/>
                  </a:cubicBezTo>
                  <a:cubicBezTo>
                    <a:pt x="4" y="4"/>
                    <a:pt x="0" y="6"/>
                    <a:pt x="0" y="6"/>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745">
              <a:extLst>
                <a:ext uri="{FF2B5EF4-FFF2-40B4-BE49-F238E27FC236}">
                  <a16:creationId xmlns:a16="http://schemas.microsoft.com/office/drawing/2014/main" id="{CBC8C600-AC2E-4A95-97EE-EE02AB61DB45}"/>
                </a:ext>
              </a:extLst>
            </p:cNvPr>
            <p:cNvSpPr>
              <a:spLocks/>
            </p:cNvSpPr>
            <p:nvPr userDrawn="1"/>
          </p:nvSpPr>
          <p:spPr bwMode="auto">
            <a:xfrm>
              <a:off x="2477" y="2764"/>
              <a:ext cx="33" cy="53"/>
            </a:xfrm>
            <a:custGeom>
              <a:avLst/>
              <a:gdLst>
                <a:gd name="T0" fmla="*/ 7 w 23"/>
                <a:gd name="T1" fmla="*/ 4 h 37"/>
                <a:gd name="T2" fmla="*/ 23 w 23"/>
                <a:gd name="T3" fmla="*/ 0 h 37"/>
                <a:gd name="T4" fmla="*/ 8 w 23"/>
                <a:gd name="T5" fmla="*/ 37 h 37"/>
                <a:gd name="T6" fmla="*/ 7 w 23"/>
                <a:gd name="T7" fmla="*/ 4 h 37"/>
                <a:gd name="T8" fmla="*/ 7 w 23"/>
                <a:gd name="T9" fmla="*/ 4 h 37"/>
              </a:gdLst>
              <a:ahLst/>
              <a:cxnLst>
                <a:cxn ang="0">
                  <a:pos x="T0" y="T1"/>
                </a:cxn>
                <a:cxn ang="0">
                  <a:pos x="T2" y="T3"/>
                </a:cxn>
                <a:cxn ang="0">
                  <a:pos x="T4" y="T5"/>
                </a:cxn>
                <a:cxn ang="0">
                  <a:pos x="T6" y="T7"/>
                </a:cxn>
                <a:cxn ang="0">
                  <a:pos x="T8" y="T9"/>
                </a:cxn>
              </a:cxnLst>
              <a:rect l="0" t="0" r="r" b="b"/>
              <a:pathLst>
                <a:path w="23" h="37">
                  <a:moveTo>
                    <a:pt x="7" y="4"/>
                  </a:moveTo>
                  <a:cubicBezTo>
                    <a:pt x="12" y="3"/>
                    <a:pt x="18" y="1"/>
                    <a:pt x="23" y="0"/>
                  </a:cubicBezTo>
                  <a:cubicBezTo>
                    <a:pt x="0" y="0"/>
                    <a:pt x="5" y="23"/>
                    <a:pt x="8" y="37"/>
                  </a:cubicBezTo>
                  <a:cubicBezTo>
                    <a:pt x="6" y="29"/>
                    <a:pt x="7" y="5"/>
                    <a:pt x="7" y="4"/>
                  </a:cubicBezTo>
                  <a:cubicBezTo>
                    <a:pt x="12" y="3"/>
                    <a:pt x="7" y="4"/>
                    <a:pt x="7" y="4"/>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746">
              <a:extLst>
                <a:ext uri="{FF2B5EF4-FFF2-40B4-BE49-F238E27FC236}">
                  <a16:creationId xmlns:a16="http://schemas.microsoft.com/office/drawing/2014/main" id="{1E517C31-320D-45F7-8FC9-DA0F3BA93B31}"/>
                </a:ext>
              </a:extLst>
            </p:cNvPr>
            <p:cNvSpPr>
              <a:spLocks/>
            </p:cNvSpPr>
            <p:nvPr userDrawn="1"/>
          </p:nvSpPr>
          <p:spPr bwMode="auto">
            <a:xfrm>
              <a:off x="2518" y="3013"/>
              <a:ext cx="13" cy="83"/>
            </a:xfrm>
            <a:custGeom>
              <a:avLst/>
              <a:gdLst>
                <a:gd name="T0" fmla="*/ 0 w 9"/>
                <a:gd name="T1" fmla="*/ 0 h 58"/>
                <a:gd name="T2" fmla="*/ 9 w 9"/>
                <a:gd name="T3" fmla="*/ 58 h 58"/>
                <a:gd name="T4" fmla="*/ 0 w 9"/>
                <a:gd name="T5" fmla="*/ 0 h 58"/>
                <a:gd name="T6" fmla="*/ 0 w 9"/>
                <a:gd name="T7" fmla="*/ 0 h 58"/>
                <a:gd name="T8" fmla="*/ 0 w 9"/>
                <a:gd name="T9" fmla="*/ 0 h 58"/>
              </a:gdLst>
              <a:ahLst/>
              <a:cxnLst>
                <a:cxn ang="0">
                  <a:pos x="T0" y="T1"/>
                </a:cxn>
                <a:cxn ang="0">
                  <a:pos x="T2" y="T3"/>
                </a:cxn>
                <a:cxn ang="0">
                  <a:pos x="T4" y="T5"/>
                </a:cxn>
                <a:cxn ang="0">
                  <a:pos x="T6" y="T7"/>
                </a:cxn>
                <a:cxn ang="0">
                  <a:pos x="T8" y="T9"/>
                </a:cxn>
              </a:cxnLst>
              <a:rect l="0" t="0" r="r" b="b"/>
              <a:pathLst>
                <a:path w="9" h="58">
                  <a:moveTo>
                    <a:pt x="0" y="0"/>
                  </a:moveTo>
                  <a:cubicBezTo>
                    <a:pt x="5" y="20"/>
                    <a:pt x="8" y="39"/>
                    <a:pt x="9" y="58"/>
                  </a:cubicBezTo>
                  <a:cubicBezTo>
                    <a:pt x="6" y="38"/>
                    <a:pt x="2" y="8"/>
                    <a:pt x="0" y="0"/>
                  </a:cubicBezTo>
                  <a:cubicBezTo>
                    <a:pt x="7" y="24"/>
                    <a:pt x="0" y="0"/>
                    <a:pt x="0" y="0"/>
                  </a:cubicBezTo>
                  <a:cubicBezTo>
                    <a:pt x="5" y="19"/>
                    <a:pt x="0" y="0"/>
                    <a:pt x="0"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747">
              <a:extLst>
                <a:ext uri="{FF2B5EF4-FFF2-40B4-BE49-F238E27FC236}">
                  <a16:creationId xmlns:a16="http://schemas.microsoft.com/office/drawing/2014/main" id="{4A0EE2B3-C0B3-47FF-A59C-8AAC913B40E8}"/>
                </a:ext>
              </a:extLst>
            </p:cNvPr>
            <p:cNvSpPr>
              <a:spLocks/>
            </p:cNvSpPr>
            <p:nvPr userDrawn="1"/>
          </p:nvSpPr>
          <p:spPr bwMode="auto">
            <a:xfrm>
              <a:off x="2381" y="2387"/>
              <a:ext cx="43" cy="148"/>
            </a:xfrm>
            <a:custGeom>
              <a:avLst/>
              <a:gdLst>
                <a:gd name="T0" fmla="*/ 30 w 30"/>
                <a:gd name="T1" fmla="*/ 94 h 103"/>
                <a:gd name="T2" fmla="*/ 0 w 30"/>
                <a:gd name="T3" fmla="*/ 0 h 103"/>
                <a:gd name="T4" fmla="*/ 30 w 30"/>
                <a:gd name="T5" fmla="*/ 94 h 103"/>
              </a:gdLst>
              <a:ahLst/>
              <a:cxnLst>
                <a:cxn ang="0">
                  <a:pos x="T0" y="T1"/>
                </a:cxn>
                <a:cxn ang="0">
                  <a:pos x="T2" y="T3"/>
                </a:cxn>
                <a:cxn ang="0">
                  <a:pos x="T4" y="T5"/>
                </a:cxn>
              </a:cxnLst>
              <a:rect l="0" t="0" r="r" b="b"/>
              <a:pathLst>
                <a:path w="30" h="103">
                  <a:moveTo>
                    <a:pt x="30" y="94"/>
                  </a:moveTo>
                  <a:cubicBezTo>
                    <a:pt x="29" y="103"/>
                    <a:pt x="8" y="23"/>
                    <a:pt x="0" y="0"/>
                  </a:cubicBezTo>
                  <a:cubicBezTo>
                    <a:pt x="9" y="15"/>
                    <a:pt x="17" y="64"/>
                    <a:pt x="30" y="94"/>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748">
              <a:extLst>
                <a:ext uri="{FF2B5EF4-FFF2-40B4-BE49-F238E27FC236}">
                  <a16:creationId xmlns:a16="http://schemas.microsoft.com/office/drawing/2014/main" id="{ADFAAF79-0B2C-462A-ADE2-A4BBEAEF39EC}"/>
                </a:ext>
              </a:extLst>
            </p:cNvPr>
            <p:cNvSpPr>
              <a:spLocks/>
            </p:cNvSpPr>
            <p:nvPr userDrawn="1"/>
          </p:nvSpPr>
          <p:spPr bwMode="auto">
            <a:xfrm>
              <a:off x="3963" y="1278"/>
              <a:ext cx="90" cy="141"/>
            </a:xfrm>
            <a:custGeom>
              <a:avLst/>
              <a:gdLst>
                <a:gd name="T0" fmla="*/ 43 w 63"/>
                <a:gd name="T1" fmla="*/ 32 h 98"/>
                <a:gd name="T2" fmla="*/ 0 w 63"/>
                <a:gd name="T3" fmla="*/ 98 h 98"/>
                <a:gd name="T4" fmla="*/ 32 w 63"/>
                <a:gd name="T5" fmla="*/ 50 h 98"/>
                <a:gd name="T6" fmla="*/ 32 w 63"/>
                <a:gd name="T7" fmla="*/ 50 h 98"/>
                <a:gd name="T8" fmla="*/ 43 w 63"/>
                <a:gd name="T9" fmla="*/ 32 h 98"/>
                <a:gd name="T10" fmla="*/ 33 w 63"/>
                <a:gd name="T11" fmla="*/ 48 h 98"/>
                <a:gd name="T12" fmla="*/ 43 w 63"/>
                <a:gd name="T13" fmla="*/ 32 h 98"/>
                <a:gd name="T14" fmla="*/ 43 w 63"/>
                <a:gd name="T15" fmla="*/ 32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98">
                  <a:moveTo>
                    <a:pt x="43" y="32"/>
                  </a:moveTo>
                  <a:cubicBezTo>
                    <a:pt x="29" y="54"/>
                    <a:pt x="15" y="76"/>
                    <a:pt x="0" y="98"/>
                  </a:cubicBezTo>
                  <a:cubicBezTo>
                    <a:pt x="6" y="89"/>
                    <a:pt x="63" y="0"/>
                    <a:pt x="32" y="50"/>
                  </a:cubicBezTo>
                  <a:cubicBezTo>
                    <a:pt x="47" y="26"/>
                    <a:pt x="47" y="26"/>
                    <a:pt x="32" y="50"/>
                  </a:cubicBezTo>
                  <a:cubicBezTo>
                    <a:pt x="36" y="44"/>
                    <a:pt x="39" y="38"/>
                    <a:pt x="43" y="32"/>
                  </a:cubicBezTo>
                  <a:cubicBezTo>
                    <a:pt x="40" y="38"/>
                    <a:pt x="36" y="43"/>
                    <a:pt x="33" y="48"/>
                  </a:cubicBezTo>
                  <a:cubicBezTo>
                    <a:pt x="36" y="43"/>
                    <a:pt x="40" y="37"/>
                    <a:pt x="43" y="32"/>
                  </a:cubicBezTo>
                  <a:cubicBezTo>
                    <a:pt x="29" y="54"/>
                    <a:pt x="27" y="58"/>
                    <a:pt x="43" y="32"/>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749">
              <a:extLst>
                <a:ext uri="{FF2B5EF4-FFF2-40B4-BE49-F238E27FC236}">
                  <a16:creationId xmlns:a16="http://schemas.microsoft.com/office/drawing/2014/main" id="{EE0968D5-C7D8-4F93-B564-EA2278F0380F}"/>
                </a:ext>
              </a:extLst>
            </p:cNvPr>
            <p:cNvSpPr>
              <a:spLocks/>
            </p:cNvSpPr>
            <p:nvPr userDrawn="1"/>
          </p:nvSpPr>
          <p:spPr bwMode="auto">
            <a:xfrm>
              <a:off x="1722" y="2604"/>
              <a:ext cx="5" cy="3"/>
            </a:xfrm>
            <a:custGeom>
              <a:avLst/>
              <a:gdLst>
                <a:gd name="T0" fmla="*/ 0 w 3"/>
                <a:gd name="T1" fmla="*/ 2 h 2"/>
                <a:gd name="T2" fmla="*/ 2 w 3"/>
                <a:gd name="T3" fmla="*/ 0 h 2"/>
                <a:gd name="T4" fmla="*/ 0 w 3"/>
                <a:gd name="T5" fmla="*/ 2 h 2"/>
              </a:gdLst>
              <a:ahLst/>
              <a:cxnLst>
                <a:cxn ang="0">
                  <a:pos x="T0" y="T1"/>
                </a:cxn>
                <a:cxn ang="0">
                  <a:pos x="T2" y="T3"/>
                </a:cxn>
                <a:cxn ang="0">
                  <a:pos x="T4" y="T5"/>
                </a:cxn>
              </a:cxnLst>
              <a:rect l="0" t="0" r="r" b="b"/>
              <a:pathLst>
                <a:path w="3" h="2">
                  <a:moveTo>
                    <a:pt x="0" y="2"/>
                  </a:moveTo>
                  <a:cubicBezTo>
                    <a:pt x="2" y="0"/>
                    <a:pt x="2" y="0"/>
                    <a:pt x="2" y="0"/>
                  </a:cubicBezTo>
                  <a:cubicBezTo>
                    <a:pt x="3" y="2"/>
                    <a:pt x="1" y="1"/>
                    <a:pt x="0" y="2"/>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750">
              <a:extLst>
                <a:ext uri="{FF2B5EF4-FFF2-40B4-BE49-F238E27FC236}">
                  <a16:creationId xmlns:a16="http://schemas.microsoft.com/office/drawing/2014/main" id="{6D652B70-258F-4A10-8BAE-44018A656D46}"/>
                </a:ext>
              </a:extLst>
            </p:cNvPr>
            <p:cNvSpPr>
              <a:spLocks/>
            </p:cNvSpPr>
            <p:nvPr userDrawn="1"/>
          </p:nvSpPr>
          <p:spPr bwMode="auto">
            <a:xfrm>
              <a:off x="1735" y="2676"/>
              <a:ext cx="6" cy="3"/>
            </a:xfrm>
            <a:custGeom>
              <a:avLst/>
              <a:gdLst>
                <a:gd name="T0" fmla="*/ 0 w 4"/>
                <a:gd name="T1" fmla="*/ 2 h 2"/>
                <a:gd name="T2" fmla="*/ 3 w 4"/>
                <a:gd name="T3" fmla="*/ 0 h 2"/>
                <a:gd name="T4" fmla="*/ 0 w 4"/>
                <a:gd name="T5" fmla="*/ 2 h 2"/>
              </a:gdLst>
              <a:ahLst/>
              <a:cxnLst>
                <a:cxn ang="0">
                  <a:pos x="T0" y="T1"/>
                </a:cxn>
                <a:cxn ang="0">
                  <a:pos x="T2" y="T3"/>
                </a:cxn>
                <a:cxn ang="0">
                  <a:pos x="T4" y="T5"/>
                </a:cxn>
              </a:cxnLst>
              <a:rect l="0" t="0" r="r" b="b"/>
              <a:pathLst>
                <a:path w="4" h="2">
                  <a:moveTo>
                    <a:pt x="0" y="2"/>
                  </a:moveTo>
                  <a:cubicBezTo>
                    <a:pt x="1" y="1"/>
                    <a:pt x="2" y="0"/>
                    <a:pt x="3" y="0"/>
                  </a:cubicBezTo>
                  <a:cubicBezTo>
                    <a:pt x="4" y="1"/>
                    <a:pt x="2" y="1"/>
                    <a:pt x="0" y="2"/>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751">
              <a:extLst>
                <a:ext uri="{FF2B5EF4-FFF2-40B4-BE49-F238E27FC236}">
                  <a16:creationId xmlns:a16="http://schemas.microsoft.com/office/drawing/2014/main" id="{27C37C89-A3A4-4F96-A819-B91E9C239586}"/>
                </a:ext>
              </a:extLst>
            </p:cNvPr>
            <p:cNvSpPr>
              <a:spLocks/>
            </p:cNvSpPr>
            <p:nvPr userDrawn="1"/>
          </p:nvSpPr>
          <p:spPr bwMode="auto">
            <a:xfrm>
              <a:off x="1734" y="2679"/>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1" y="0"/>
                    <a:pt x="1"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752">
              <a:extLst>
                <a:ext uri="{FF2B5EF4-FFF2-40B4-BE49-F238E27FC236}">
                  <a16:creationId xmlns:a16="http://schemas.microsoft.com/office/drawing/2014/main" id="{1B5A2715-467F-498A-8196-4ED0A2DBAD26}"/>
                </a:ext>
              </a:extLst>
            </p:cNvPr>
            <p:cNvSpPr>
              <a:spLocks/>
            </p:cNvSpPr>
            <p:nvPr userDrawn="1"/>
          </p:nvSpPr>
          <p:spPr bwMode="auto">
            <a:xfrm>
              <a:off x="1734" y="2617"/>
              <a:ext cx="3" cy="0"/>
            </a:xfrm>
            <a:custGeom>
              <a:avLst/>
              <a:gdLst>
                <a:gd name="T0" fmla="*/ 2 w 2"/>
                <a:gd name="T1" fmla="*/ 0 w 2"/>
                <a:gd name="T2" fmla="*/ 2 w 2"/>
              </a:gdLst>
              <a:ahLst/>
              <a:cxnLst>
                <a:cxn ang="0">
                  <a:pos x="T0" y="0"/>
                </a:cxn>
                <a:cxn ang="0">
                  <a:pos x="T1" y="0"/>
                </a:cxn>
                <a:cxn ang="0">
                  <a:pos x="T2" y="0"/>
                </a:cxn>
              </a:cxnLst>
              <a:rect l="0" t="0" r="r" b="b"/>
              <a:pathLst>
                <a:path w="2">
                  <a:moveTo>
                    <a:pt x="2" y="0"/>
                  </a:moveTo>
                  <a:cubicBezTo>
                    <a:pt x="1" y="0"/>
                    <a:pt x="1" y="0"/>
                    <a:pt x="0" y="0"/>
                  </a:cubicBezTo>
                  <a:cubicBezTo>
                    <a:pt x="0" y="0"/>
                    <a:pt x="1" y="0"/>
                    <a:pt x="2"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753">
              <a:extLst>
                <a:ext uri="{FF2B5EF4-FFF2-40B4-BE49-F238E27FC236}">
                  <a16:creationId xmlns:a16="http://schemas.microsoft.com/office/drawing/2014/main" id="{FA351B2E-23D3-4E83-8557-5E459B2EA8FC}"/>
                </a:ext>
              </a:extLst>
            </p:cNvPr>
            <p:cNvSpPr>
              <a:spLocks/>
            </p:cNvSpPr>
            <p:nvPr userDrawn="1"/>
          </p:nvSpPr>
          <p:spPr bwMode="auto">
            <a:xfrm>
              <a:off x="1731" y="2971"/>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754">
              <a:extLst>
                <a:ext uri="{FF2B5EF4-FFF2-40B4-BE49-F238E27FC236}">
                  <a16:creationId xmlns:a16="http://schemas.microsoft.com/office/drawing/2014/main" id="{C06A10B5-E719-4FD0-A51F-4D58BD9736D4}"/>
                </a:ext>
              </a:extLst>
            </p:cNvPr>
            <p:cNvSpPr>
              <a:spLocks noEditPoints="1"/>
            </p:cNvSpPr>
            <p:nvPr userDrawn="1"/>
          </p:nvSpPr>
          <p:spPr bwMode="auto">
            <a:xfrm>
              <a:off x="1671" y="2613"/>
              <a:ext cx="97" cy="403"/>
            </a:xfrm>
            <a:custGeom>
              <a:avLst/>
              <a:gdLst>
                <a:gd name="T0" fmla="*/ 15 w 68"/>
                <a:gd name="T1" fmla="*/ 198 h 280"/>
                <a:gd name="T2" fmla="*/ 58 w 68"/>
                <a:gd name="T3" fmla="*/ 244 h 280"/>
                <a:gd name="T4" fmla="*/ 51 w 68"/>
                <a:gd name="T5" fmla="*/ 139 h 280"/>
                <a:gd name="T6" fmla="*/ 41 w 68"/>
                <a:gd name="T7" fmla="*/ 121 h 280"/>
                <a:gd name="T8" fmla="*/ 46 w 68"/>
                <a:gd name="T9" fmla="*/ 134 h 280"/>
                <a:gd name="T10" fmla="*/ 39 w 68"/>
                <a:gd name="T11" fmla="*/ 109 h 280"/>
                <a:gd name="T12" fmla="*/ 46 w 68"/>
                <a:gd name="T13" fmla="*/ 54 h 280"/>
                <a:gd name="T14" fmla="*/ 47 w 68"/>
                <a:gd name="T15" fmla="*/ 45 h 280"/>
                <a:gd name="T16" fmla="*/ 35 w 68"/>
                <a:gd name="T17" fmla="*/ 12 h 280"/>
                <a:gd name="T18" fmla="*/ 40 w 68"/>
                <a:gd name="T19" fmla="*/ 18 h 280"/>
                <a:gd name="T20" fmla="*/ 45 w 68"/>
                <a:gd name="T21" fmla="*/ 0 h 280"/>
                <a:gd name="T22" fmla="*/ 15 w 68"/>
                <a:gd name="T23" fmla="*/ 198 h 280"/>
                <a:gd name="T24" fmla="*/ 15 w 68"/>
                <a:gd name="T25" fmla="*/ 198 h 280"/>
                <a:gd name="T26" fmla="*/ 35 w 68"/>
                <a:gd name="T27" fmla="*/ 117 h 280"/>
                <a:gd name="T28" fmla="*/ 45 w 68"/>
                <a:gd name="T29" fmla="*/ 114 h 280"/>
                <a:gd name="T30" fmla="*/ 35 w 68"/>
                <a:gd name="T31" fmla="*/ 117 h 280"/>
                <a:gd name="T32" fmla="*/ 35 w 68"/>
                <a:gd name="T33" fmla="*/ 117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8" h="280">
                  <a:moveTo>
                    <a:pt x="15" y="198"/>
                  </a:moveTo>
                  <a:cubicBezTo>
                    <a:pt x="27" y="211"/>
                    <a:pt x="24" y="280"/>
                    <a:pt x="58" y="244"/>
                  </a:cubicBezTo>
                  <a:cubicBezTo>
                    <a:pt x="16" y="253"/>
                    <a:pt x="52" y="142"/>
                    <a:pt x="51" y="139"/>
                  </a:cubicBezTo>
                  <a:cubicBezTo>
                    <a:pt x="48" y="132"/>
                    <a:pt x="45" y="136"/>
                    <a:pt x="41" y="121"/>
                  </a:cubicBezTo>
                  <a:cubicBezTo>
                    <a:pt x="38" y="123"/>
                    <a:pt x="48" y="134"/>
                    <a:pt x="46" y="134"/>
                  </a:cubicBezTo>
                  <a:cubicBezTo>
                    <a:pt x="10" y="130"/>
                    <a:pt x="68" y="128"/>
                    <a:pt x="39" y="109"/>
                  </a:cubicBezTo>
                  <a:cubicBezTo>
                    <a:pt x="58" y="106"/>
                    <a:pt x="44" y="66"/>
                    <a:pt x="46" y="54"/>
                  </a:cubicBezTo>
                  <a:cubicBezTo>
                    <a:pt x="35" y="73"/>
                    <a:pt x="48" y="44"/>
                    <a:pt x="47" y="45"/>
                  </a:cubicBezTo>
                  <a:cubicBezTo>
                    <a:pt x="23" y="63"/>
                    <a:pt x="62" y="11"/>
                    <a:pt x="35" y="12"/>
                  </a:cubicBezTo>
                  <a:cubicBezTo>
                    <a:pt x="36" y="14"/>
                    <a:pt x="38" y="16"/>
                    <a:pt x="40" y="18"/>
                  </a:cubicBezTo>
                  <a:cubicBezTo>
                    <a:pt x="40" y="11"/>
                    <a:pt x="41" y="6"/>
                    <a:pt x="45" y="0"/>
                  </a:cubicBezTo>
                  <a:cubicBezTo>
                    <a:pt x="21" y="22"/>
                    <a:pt x="0" y="172"/>
                    <a:pt x="15" y="198"/>
                  </a:cubicBezTo>
                  <a:cubicBezTo>
                    <a:pt x="24" y="208"/>
                    <a:pt x="15" y="199"/>
                    <a:pt x="15" y="198"/>
                  </a:cubicBezTo>
                  <a:close/>
                  <a:moveTo>
                    <a:pt x="35" y="117"/>
                  </a:moveTo>
                  <a:cubicBezTo>
                    <a:pt x="39" y="117"/>
                    <a:pt x="42" y="116"/>
                    <a:pt x="45" y="114"/>
                  </a:cubicBezTo>
                  <a:cubicBezTo>
                    <a:pt x="36" y="113"/>
                    <a:pt x="36" y="116"/>
                    <a:pt x="35" y="117"/>
                  </a:cubicBezTo>
                  <a:cubicBezTo>
                    <a:pt x="39" y="117"/>
                    <a:pt x="37" y="116"/>
                    <a:pt x="35" y="117"/>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755">
              <a:extLst>
                <a:ext uri="{FF2B5EF4-FFF2-40B4-BE49-F238E27FC236}">
                  <a16:creationId xmlns:a16="http://schemas.microsoft.com/office/drawing/2014/main" id="{9D6E3E25-083A-435D-A2F1-D7D64B8E241B}"/>
                </a:ext>
              </a:extLst>
            </p:cNvPr>
            <p:cNvSpPr>
              <a:spLocks/>
            </p:cNvSpPr>
            <p:nvPr userDrawn="1"/>
          </p:nvSpPr>
          <p:spPr bwMode="auto">
            <a:xfrm>
              <a:off x="2433" y="2817"/>
              <a:ext cx="3" cy="3"/>
            </a:xfrm>
            <a:custGeom>
              <a:avLst/>
              <a:gdLst>
                <a:gd name="T0" fmla="*/ 0 w 2"/>
                <a:gd name="T1" fmla="*/ 2 h 2"/>
                <a:gd name="T2" fmla="*/ 1 w 2"/>
                <a:gd name="T3" fmla="*/ 0 h 2"/>
                <a:gd name="T4" fmla="*/ 0 w 2"/>
                <a:gd name="T5" fmla="*/ 2 h 2"/>
              </a:gdLst>
              <a:ahLst/>
              <a:cxnLst>
                <a:cxn ang="0">
                  <a:pos x="T0" y="T1"/>
                </a:cxn>
                <a:cxn ang="0">
                  <a:pos x="T2" y="T3"/>
                </a:cxn>
                <a:cxn ang="0">
                  <a:pos x="T4" y="T5"/>
                </a:cxn>
              </a:cxnLst>
              <a:rect l="0" t="0" r="r" b="b"/>
              <a:pathLst>
                <a:path w="2" h="2">
                  <a:moveTo>
                    <a:pt x="0" y="2"/>
                  </a:moveTo>
                  <a:cubicBezTo>
                    <a:pt x="1" y="0"/>
                    <a:pt x="1" y="0"/>
                    <a:pt x="1" y="0"/>
                  </a:cubicBezTo>
                  <a:cubicBezTo>
                    <a:pt x="2" y="1"/>
                    <a:pt x="0" y="1"/>
                    <a:pt x="0" y="2"/>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756">
              <a:extLst>
                <a:ext uri="{FF2B5EF4-FFF2-40B4-BE49-F238E27FC236}">
                  <a16:creationId xmlns:a16="http://schemas.microsoft.com/office/drawing/2014/main" id="{19B003AB-6B42-43EC-AB0F-C77E235614AD}"/>
                </a:ext>
              </a:extLst>
            </p:cNvPr>
            <p:cNvSpPr>
              <a:spLocks/>
            </p:cNvSpPr>
            <p:nvPr userDrawn="1"/>
          </p:nvSpPr>
          <p:spPr bwMode="auto">
            <a:xfrm>
              <a:off x="2446" y="2889"/>
              <a:ext cx="5" cy="1"/>
            </a:xfrm>
            <a:custGeom>
              <a:avLst/>
              <a:gdLst>
                <a:gd name="T0" fmla="*/ 0 w 4"/>
                <a:gd name="T1" fmla="*/ 1 h 1"/>
                <a:gd name="T2" fmla="*/ 3 w 4"/>
                <a:gd name="T3" fmla="*/ 0 h 1"/>
                <a:gd name="T4" fmla="*/ 0 w 4"/>
                <a:gd name="T5" fmla="*/ 1 h 1"/>
              </a:gdLst>
              <a:ahLst/>
              <a:cxnLst>
                <a:cxn ang="0">
                  <a:pos x="T0" y="T1"/>
                </a:cxn>
                <a:cxn ang="0">
                  <a:pos x="T2" y="T3"/>
                </a:cxn>
                <a:cxn ang="0">
                  <a:pos x="T4" y="T5"/>
                </a:cxn>
              </a:cxnLst>
              <a:rect l="0" t="0" r="r" b="b"/>
              <a:pathLst>
                <a:path w="4" h="1">
                  <a:moveTo>
                    <a:pt x="0" y="1"/>
                  </a:moveTo>
                  <a:cubicBezTo>
                    <a:pt x="1" y="1"/>
                    <a:pt x="2" y="0"/>
                    <a:pt x="3" y="0"/>
                  </a:cubicBezTo>
                  <a:cubicBezTo>
                    <a:pt x="4" y="1"/>
                    <a:pt x="1" y="1"/>
                    <a:pt x="0" y="1"/>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757">
              <a:extLst>
                <a:ext uri="{FF2B5EF4-FFF2-40B4-BE49-F238E27FC236}">
                  <a16:creationId xmlns:a16="http://schemas.microsoft.com/office/drawing/2014/main" id="{0D428710-AACC-4F7B-9AA5-127D8D7B1DEA}"/>
                </a:ext>
              </a:extLst>
            </p:cNvPr>
            <p:cNvSpPr>
              <a:spLocks/>
            </p:cNvSpPr>
            <p:nvPr userDrawn="1"/>
          </p:nvSpPr>
          <p:spPr bwMode="auto">
            <a:xfrm>
              <a:off x="2444" y="2890"/>
              <a:ext cx="2" cy="2"/>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1"/>
                    <a:pt x="0" y="1"/>
                    <a:pt x="0" y="1"/>
                  </a:cubicBezTo>
                  <a:cubicBezTo>
                    <a:pt x="0" y="1"/>
                    <a:pt x="0" y="1"/>
                    <a:pt x="1"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758">
              <a:extLst>
                <a:ext uri="{FF2B5EF4-FFF2-40B4-BE49-F238E27FC236}">
                  <a16:creationId xmlns:a16="http://schemas.microsoft.com/office/drawing/2014/main" id="{174F458D-E52A-4BD7-8267-B9D6C5B31219}"/>
                </a:ext>
              </a:extLst>
            </p:cNvPr>
            <p:cNvSpPr>
              <a:spLocks/>
            </p:cNvSpPr>
            <p:nvPr userDrawn="1"/>
          </p:nvSpPr>
          <p:spPr bwMode="auto">
            <a:xfrm>
              <a:off x="2443" y="2829"/>
              <a:ext cx="3"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1" y="1"/>
                    <a:pt x="0" y="1"/>
                  </a:cubicBezTo>
                  <a:cubicBezTo>
                    <a:pt x="1" y="1"/>
                    <a:pt x="1" y="1"/>
                    <a:pt x="2"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759">
              <a:extLst>
                <a:ext uri="{FF2B5EF4-FFF2-40B4-BE49-F238E27FC236}">
                  <a16:creationId xmlns:a16="http://schemas.microsoft.com/office/drawing/2014/main" id="{530530C1-6FAD-45ED-B70D-BADEE4DB8E01}"/>
                </a:ext>
              </a:extLst>
            </p:cNvPr>
            <p:cNvSpPr>
              <a:spLocks/>
            </p:cNvSpPr>
            <p:nvPr userDrawn="1"/>
          </p:nvSpPr>
          <p:spPr bwMode="auto">
            <a:xfrm>
              <a:off x="2441" y="318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760">
              <a:extLst>
                <a:ext uri="{FF2B5EF4-FFF2-40B4-BE49-F238E27FC236}">
                  <a16:creationId xmlns:a16="http://schemas.microsoft.com/office/drawing/2014/main" id="{37FAC8EF-5367-4A1C-B574-B33D8732589B}"/>
                </a:ext>
              </a:extLst>
            </p:cNvPr>
            <p:cNvSpPr>
              <a:spLocks noEditPoints="1"/>
            </p:cNvSpPr>
            <p:nvPr userDrawn="1"/>
          </p:nvSpPr>
          <p:spPr bwMode="auto">
            <a:xfrm>
              <a:off x="2385" y="2826"/>
              <a:ext cx="78" cy="369"/>
            </a:xfrm>
            <a:custGeom>
              <a:avLst/>
              <a:gdLst>
                <a:gd name="T0" fmla="*/ 32 w 54"/>
                <a:gd name="T1" fmla="*/ 117 h 257"/>
                <a:gd name="T2" fmla="*/ 33 w 54"/>
                <a:gd name="T3" fmla="*/ 117 h 257"/>
                <a:gd name="T4" fmla="*/ 41 w 54"/>
                <a:gd name="T5" fmla="*/ 113 h 257"/>
                <a:gd name="T6" fmla="*/ 32 w 54"/>
                <a:gd name="T7" fmla="*/ 117 h 257"/>
                <a:gd name="T8" fmla="*/ 43 w 54"/>
                <a:gd name="T9" fmla="*/ 133 h 257"/>
                <a:gd name="T10" fmla="*/ 40 w 54"/>
                <a:gd name="T11" fmla="*/ 128 h 257"/>
                <a:gd name="T12" fmla="*/ 43 w 54"/>
                <a:gd name="T13" fmla="*/ 133 h 257"/>
                <a:gd name="T14" fmla="*/ 47 w 54"/>
                <a:gd name="T15" fmla="*/ 141 h 257"/>
                <a:gd name="T16" fmla="*/ 47 w 54"/>
                <a:gd name="T17" fmla="*/ 139 h 257"/>
                <a:gd name="T18" fmla="*/ 46 w 54"/>
                <a:gd name="T19" fmla="*/ 137 h 257"/>
                <a:gd name="T20" fmla="*/ 43 w 54"/>
                <a:gd name="T21" fmla="*/ 133 h 257"/>
                <a:gd name="T22" fmla="*/ 43 w 54"/>
                <a:gd name="T23" fmla="*/ 134 h 257"/>
                <a:gd name="T24" fmla="*/ 39 w 54"/>
                <a:gd name="T25" fmla="*/ 126 h 257"/>
                <a:gd name="T26" fmla="*/ 40 w 54"/>
                <a:gd name="T27" fmla="*/ 128 h 257"/>
                <a:gd name="T28" fmla="*/ 39 w 54"/>
                <a:gd name="T29" fmla="*/ 126 h 257"/>
                <a:gd name="T30" fmla="*/ 44 w 54"/>
                <a:gd name="T31" fmla="*/ 121 h 257"/>
                <a:gd name="T32" fmla="*/ 42 w 54"/>
                <a:gd name="T33" fmla="*/ 114 h 257"/>
                <a:gd name="T34" fmla="*/ 36 w 54"/>
                <a:gd name="T35" fmla="*/ 109 h 257"/>
                <a:gd name="T36" fmla="*/ 41 w 54"/>
                <a:gd name="T37" fmla="*/ 107 h 257"/>
                <a:gd name="T38" fmla="*/ 42 w 54"/>
                <a:gd name="T39" fmla="*/ 54 h 257"/>
                <a:gd name="T40" fmla="*/ 43 w 54"/>
                <a:gd name="T41" fmla="*/ 45 h 257"/>
                <a:gd name="T42" fmla="*/ 43 w 54"/>
                <a:gd name="T43" fmla="*/ 45 h 257"/>
                <a:gd name="T44" fmla="*/ 42 w 54"/>
                <a:gd name="T45" fmla="*/ 45 h 257"/>
                <a:gd name="T46" fmla="*/ 37 w 54"/>
                <a:gd name="T47" fmla="*/ 13 h 257"/>
                <a:gd name="T48" fmla="*/ 40 w 54"/>
                <a:gd name="T49" fmla="*/ 3 h 257"/>
                <a:gd name="T50" fmla="*/ 40 w 54"/>
                <a:gd name="T51" fmla="*/ 3 h 257"/>
                <a:gd name="T52" fmla="*/ 40 w 54"/>
                <a:gd name="T53" fmla="*/ 2 h 257"/>
                <a:gd name="T54" fmla="*/ 42 w 54"/>
                <a:gd name="T55" fmla="*/ 0 h 257"/>
                <a:gd name="T56" fmla="*/ 34 w 54"/>
                <a:gd name="T57" fmla="*/ 12 h 257"/>
                <a:gd name="T58" fmla="*/ 31 w 54"/>
                <a:gd name="T59" fmla="*/ 12 h 257"/>
                <a:gd name="T60" fmla="*/ 33 w 54"/>
                <a:gd name="T61" fmla="*/ 14 h 257"/>
                <a:gd name="T62" fmla="*/ 27 w 54"/>
                <a:gd name="T63" fmla="*/ 29 h 257"/>
                <a:gd name="T64" fmla="*/ 11 w 54"/>
                <a:gd name="T65" fmla="*/ 198 h 257"/>
                <a:gd name="T66" fmla="*/ 11 w 54"/>
                <a:gd name="T67" fmla="*/ 198 h 257"/>
                <a:gd name="T68" fmla="*/ 11 w 54"/>
                <a:gd name="T69" fmla="*/ 199 h 257"/>
                <a:gd name="T70" fmla="*/ 12 w 54"/>
                <a:gd name="T71" fmla="*/ 199 h 257"/>
                <a:gd name="T72" fmla="*/ 27 w 54"/>
                <a:gd name="T73" fmla="*/ 244 h 257"/>
                <a:gd name="T74" fmla="*/ 46 w 54"/>
                <a:gd name="T75" fmla="*/ 251 h 257"/>
                <a:gd name="T76" fmla="*/ 46 w 54"/>
                <a:gd name="T77" fmla="*/ 251 h 257"/>
                <a:gd name="T78" fmla="*/ 54 w 54"/>
                <a:gd name="T79" fmla="*/ 243 h 257"/>
                <a:gd name="T80" fmla="*/ 47 w 54"/>
                <a:gd name="T81" fmla="*/ 141 h 257"/>
                <a:gd name="T82" fmla="*/ 12 w 54"/>
                <a:gd name="T83" fmla="*/ 199 h 257"/>
                <a:gd name="T84" fmla="*/ 11 w 54"/>
                <a:gd name="T85" fmla="*/ 199 h 257"/>
                <a:gd name="T86" fmla="*/ 11 w 54"/>
                <a:gd name="T87" fmla="*/ 199 h 257"/>
                <a:gd name="T88" fmla="*/ 12 w 54"/>
                <a:gd name="T89" fmla="*/ 199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4" h="257">
                  <a:moveTo>
                    <a:pt x="32" y="117"/>
                  </a:moveTo>
                  <a:cubicBezTo>
                    <a:pt x="32" y="117"/>
                    <a:pt x="33" y="117"/>
                    <a:pt x="33" y="117"/>
                  </a:cubicBezTo>
                  <a:cubicBezTo>
                    <a:pt x="36" y="117"/>
                    <a:pt x="39" y="116"/>
                    <a:pt x="41" y="113"/>
                  </a:cubicBezTo>
                  <a:cubicBezTo>
                    <a:pt x="33" y="113"/>
                    <a:pt x="33" y="116"/>
                    <a:pt x="32" y="117"/>
                  </a:cubicBezTo>
                  <a:close/>
                  <a:moveTo>
                    <a:pt x="43" y="133"/>
                  </a:moveTo>
                  <a:cubicBezTo>
                    <a:pt x="42" y="132"/>
                    <a:pt x="41" y="130"/>
                    <a:pt x="40" y="128"/>
                  </a:cubicBezTo>
                  <a:cubicBezTo>
                    <a:pt x="41" y="131"/>
                    <a:pt x="42" y="132"/>
                    <a:pt x="43" y="133"/>
                  </a:cubicBezTo>
                  <a:close/>
                  <a:moveTo>
                    <a:pt x="47" y="141"/>
                  </a:moveTo>
                  <a:cubicBezTo>
                    <a:pt x="47" y="140"/>
                    <a:pt x="47" y="139"/>
                    <a:pt x="47" y="139"/>
                  </a:cubicBezTo>
                  <a:cubicBezTo>
                    <a:pt x="47" y="138"/>
                    <a:pt x="47" y="138"/>
                    <a:pt x="46" y="137"/>
                  </a:cubicBezTo>
                  <a:cubicBezTo>
                    <a:pt x="45" y="135"/>
                    <a:pt x="44" y="134"/>
                    <a:pt x="43" y="133"/>
                  </a:cubicBezTo>
                  <a:cubicBezTo>
                    <a:pt x="43" y="134"/>
                    <a:pt x="43" y="134"/>
                    <a:pt x="43" y="134"/>
                  </a:cubicBezTo>
                  <a:cubicBezTo>
                    <a:pt x="23" y="132"/>
                    <a:pt x="32" y="130"/>
                    <a:pt x="39" y="126"/>
                  </a:cubicBezTo>
                  <a:cubicBezTo>
                    <a:pt x="39" y="126"/>
                    <a:pt x="39" y="127"/>
                    <a:pt x="40" y="128"/>
                  </a:cubicBezTo>
                  <a:cubicBezTo>
                    <a:pt x="39" y="127"/>
                    <a:pt x="39" y="126"/>
                    <a:pt x="39" y="126"/>
                  </a:cubicBezTo>
                  <a:cubicBezTo>
                    <a:pt x="41" y="125"/>
                    <a:pt x="43" y="123"/>
                    <a:pt x="44" y="121"/>
                  </a:cubicBezTo>
                  <a:cubicBezTo>
                    <a:pt x="45" y="120"/>
                    <a:pt x="45" y="117"/>
                    <a:pt x="42" y="114"/>
                  </a:cubicBezTo>
                  <a:cubicBezTo>
                    <a:pt x="41" y="113"/>
                    <a:pt x="39" y="111"/>
                    <a:pt x="36" y="109"/>
                  </a:cubicBezTo>
                  <a:cubicBezTo>
                    <a:pt x="38" y="109"/>
                    <a:pt x="39" y="108"/>
                    <a:pt x="41" y="107"/>
                  </a:cubicBezTo>
                  <a:cubicBezTo>
                    <a:pt x="52" y="98"/>
                    <a:pt x="41" y="64"/>
                    <a:pt x="42" y="54"/>
                  </a:cubicBezTo>
                  <a:cubicBezTo>
                    <a:pt x="33" y="71"/>
                    <a:pt x="42" y="49"/>
                    <a:pt x="43" y="45"/>
                  </a:cubicBezTo>
                  <a:cubicBezTo>
                    <a:pt x="43" y="45"/>
                    <a:pt x="44" y="45"/>
                    <a:pt x="43" y="45"/>
                  </a:cubicBezTo>
                  <a:cubicBezTo>
                    <a:pt x="43" y="45"/>
                    <a:pt x="43" y="45"/>
                    <a:pt x="42" y="45"/>
                  </a:cubicBezTo>
                  <a:cubicBezTo>
                    <a:pt x="22" y="60"/>
                    <a:pt x="51" y="19"/>
                    <a:pt x="37" y="13"/>
                  </a:cubicBezTo>
                  <a:cubicBezTo>
                    <a:pt x="37" y="9"/>
                    <a:pt x="38" y="6"/>
                    <a:pt x="40" y="3"/>
                  </a:cubicBezTo>
                  <a:cubicBezTo>
                    <a:pt x="40" y="3"/>
                    <a:pt x="40" y="3"/>
                    <a:pt x="40" y="3"/>
                  </a:cubicBezTo>
                  <a:cubicBezTo>
                    <a:pt x="40" y="3"/>
                    <a:pt x="40" y="2"/>
                    <a:pt x="40" y="2"/>
                  </a:cubicBezTo>
                  <a:cubicBezTo>
                    <a:pt x="41" y="2"/>
                    <a:pt x="41" y="1"/>
                    <a:pt x="42" y="0"/>
                  </a:cubicBezTo>
                  <a:cubicBezTo>
                    <a:pt x="39" y="3"/>
                    <a:pt x="36" y="7"/>
                    <a:pt x="34" y="12"/>
                  </a:cubicBezTo>
                  <a:cubicBezTo>
                    <a:pt x="33" y="12"/>
                    <a:pt x="32" y="12"/>
                    <a:pt x="31" y="12"/>
                  </a:cubicBezTo>
                  <a:cubicBezTo>
                    <a:pt x="32" y="13"/>
                    <a:pt x="32" y="13"/>
                    <a:pt x="33" y="14"/>
                  </a:cubicBezTo>
                  <a:cubicBezTo>
                    <a:pt x="31" y="18"/>
                    <a:pt x="29" y="24"/>
                    <a:pt x="27" y="29"/>
                  </a:cubicBezTo>
                  <a:cubicBezTo>
                    <a:pt x="10" y="80"/>
                    <a:pt x="0" y="177"/>
                    <a:pt x="11" y="198"/>
                  </a:cubicBezTo>
                  <a:cubicBezTo>
                    <a:pt x="11" y="198"/>
                    <a:pt x="11" y="198"/>
                    <a:pt x="11" y="198"/>
                  </a:cubicBezTo>
                  <a:cubicBezTo>
                    <a:pt x="11" y="198"/>
                    <a:pt x="11" y="198"/>
                    <a:pt x="11" y="199"/>
                  </a:cubicBezTo>
                  <a:cubicBezTo>
                    <a:pt x="19" y="206"/>
                    <a:pt x="14" y="202"/>
                    <a:pt x="12" y="199"/>
                  </a:cubicBezTo>
                  <a:cubicBezTo>
                    <a:pt x="19" y="208"/>
                    <a:pt x="21" y="231"/>
                    <a:pt x="27" y="244"/>
                  </a:cubicBezTo>
                  <a:cubicBezTo>
                    <a:pt x="31" y="253"/>
                    <a:pt x="36" y="257"/>
                    <a:pt x="46" y="251"/>
                  </a:cubicBezTo>
                  <a:cubicBezTo>
                    <a:pt x="46" y="251"/>
                    <a:pt x="46" y="251"/>
                    <a:pt x="46" y="251"/>
                  </a:cubicBezTo>
                  <a:cubicBezTo>
                    <a:pt x="48" y="249"/>
                    <a:pt x="51" y="247"/>
                    <a:pt x="54" y="243"/>
                  </a:cubicBezTo>
                  <a:cubicBezTo>
                    <a:pt x="15" y="252"/>
                    <a:pt x="44" y="156"/>
                    <a:pt x="47" y="141"/>
                  </a:cubicBezTo>
                  <a:close/>
                  <a:moveTo>
                    <a:pt x="12" y="199"/>
                  </a:moveTo>
                  <a:cubicBezTo>
                    <a:pt x="12" y="199"/>
                    <a:pt x="12" y="199"/>
                    <a:pt x="11" y="199"/>
                  </a:cubicBezTo>
                  <a:cubicBezTo>
                    <a:pt x="11" y="199"/>
                    <a:pt x="11" y="199"/>
                    <a:pt x="11" y="199"/>
                  </a:cubicBezTo>
                  <a:cubicBezTo>
                    <a:pt x="11" y="199"/>
                    <a:pt x="12" y="199"/>
                    <a:pt x="12" y="199"/>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761">
              <a:extLst>
                <a:ext uri="{FF2B5EF4-FFF2-40B4-BE49-F238E27FC236}">
                  <a16:creationId xmlns:a16="http://schemas.microsoft.com/office/drawing/2014/main" id="{4E8EE239-7EC5-4EDB-BAC6-DC6883D0DC82}"/>
                </a:ext>
              </a:extLst>
            </p:cNvPr>
            <p:cNvSpPr>
              <a:spLocks noEditPoints="1"/>
            </p:cNvSpPr>
            <p:nvPr userDrawn="1"/>
          </p:nvSpPr>
          <p:spPr bwMode="auto">
            <a:xfrm>
              <a:off x="2564" y="2514"/>
              <a:ext cx="63" cy="236"/>
            </a:xfrm>
            <a:custGeom>
              <a:avLst/>
              <a:gdLst>
                <a:gd name="T0" fmla="*/ 7 w 44"/>
                <a:gd name="T1" fmla="*/ 146 h 164"/>
                <a:gd name="T2" fmla="*/ 6 w 44"/>
                <a:gd name="T3" fmla="*/ 146 h 164"/>
                <a:gd name="T4" fmla="*/ 7 w 44"/>
                <a:gd name="T5" fmla="*/ 147 h 164"/>
                <a:gd name="T6" fmla="*/ 7 w 44"/>
                <a:gd name="T7" fmla="*/ 146 h 164"/>
                <a:gd name="T8" fmla="*/ 34 w 44"/>
                <a:gd name="T9" fmla="*/ 74 h 164"/>
                <a:gd name="T10" fmla="*/ 31 w 44"/>
                <a:gd name="T11" fmla="*/ 57 h 164"/>
                <a:gd name="T12" fmla="*/ 41 w 44"/>
                <a:gd name="T13" fmla="*/ 35 h 164"/>
                <a:gd name="T14" fmla="*/ 38 w 44"/>
                <a:gd name="T15" fmla="*/ 15 h 164"/>
                <a:gd name="T16" fmla="*/ 38 w 44"/>
                <a:gd name="T17" fmla="*/ 14 h 164"/>
                <a:gd name="T18" fmla="*/ 37 w 44"/>
                <a:gd name="T19" fmla="*/ 2 h 164"/>
                <a:gd name="T20" fmla="*/ 36 w 44"/>
                <a:gd name="T21" fmla="*/ 0 h 164"/>
                <a:gd name="T22" fmla="*/ 12 w 44"/>
                <a:gd name="T23" fmla="*/ 14 h 164"/>
                <a:gd name="T24" fmla="*/ 10 w 44"/>
                <a:gd name="T25" fmla="*/ 25 h 164"/>
                <a:gd name="T26" fmla="*/ 10 w 44"/>
                <a:gd name="T27" fmla="*/ 26 h 164"/>
                <a:gd name="T28" fmla="*/ 10 w 44"/>
                <a:gd name="T29" fmla="*/ 26 h 164"/>
                <a:gd name="T30" fmla="*/ 10 w 44"/>
                <a:gd name="T31" fmla="*/ 26 h 164"/>
                <a:gd name="T32" fmla="*/ 6 w 44"/>
                <a:gd name="T33" fmla="*/ 52 h 164"/>
                <a:gd name="T34" fmla="*/ 2 w 44"/>
                <a:gd name="T35" fmla="*/ 128 h 164"/>
                <a:gd name="T36" fmla="*/ 2 w 44"/>
                <a:gd name="T37" fmla="*/ 128 h 164"/>
                <a:gd name="T38" fmla="*/ 3 w 44"/>
                <a:gd name="T39" fmla="*/ 134 h 164"/>
                <a:gd name="T40" fmla="*/ 3 w 44"/>
                <a:gd name="T41" fmla="*/ 136 h 164"/>
                <a:gd name="T42" fmla="*/ 6 w 44"/>
                <a:gd name="T43" fmla="*/ 146 h 164"/>
                <a:gd name="T44" fmla="*/ 6 w 44"/>
                <a:gd name="T45" fmla="*/ 146 h 164"/>
                <a:gd name="T46" fmla="*/ 6 w 44"/>
                <a:gd name="T47" fmla="*/ 146 h 164"/>
                <a:gd name="T48" fmla="*/ 7 w 44"/>
                <a:gd name="T49" fmla="*/ 147 h 164"/>
                <a:gd name="T50" fmla="*/ 7 w 44"/>
                <a:gd name="T51" fmla="*/ 146 h 164"/>
                <a:gd name="T52" fmla="*/ 10 w 44"/>
                <a:gd name="T53" fmla="*/ 150 h 164"/>
                <a:gd name="T54" fmla="*/ 10 w 44"/>
                <a:gd name="T55" fmla="*/ 150 h 164"/>
                <a:gd name="T56" fmla="*/ 7 w 44"/>
                <a:gd name="T57" fmla="*/ 147 h 164"/>
                <a:gd name="T58" fmla="*/ 9 w 44"/>
                <a:gd name="T59" fmla="*/ 150 h 164"/>
                <a:gd name="T60" fmla="*/ 10 w 44"/>
                <a:gd name="T61" fmla="*/ 153 h 164"/>
                <a:gd name="T62" fmla="*/ 14 w 44"/>
                <a:gd name="T63" fmla="*/ 164 h 164"/>
                <a:gd name="T64" fmla="*/ 29 w 44"/>
                <a:gd name="T65" fmla="*/ 156 h 164"/>
                <a:gd name="T66" fmla="*/ 30 w 44"/>
                <a:gd name="T67" fmla="*/ 147 h 164"/>
                <a:gd name="T68" fmla="*/ 30 w 44"/>
                <a:gd name="T69" fmla="*/ 146 h 164"/>
                <a:gd name="T70" fmla="*/ 31 w 44"/>
                <a:gd name="T71" fmla="*/ 140 h 164"/>
                <a:gd name="T72" fmla="*/ 31 w 44"/>
                <a:gd name="T73" fmla="*/ 137 h 164"/>
                <a:gd name="T74" fmla="*/ 34 w 44"/>
                <a:gd name="T75" fmla="*/ 124 h 164"/>
                <a:gd name="T76" fmla="*/ 34 w 44"/>
                <a:gd name="T77" fmla="*/ 122 h 164"/>
                <a:gd name="T78" fmla="*/ 35 w 44"/>
                <a:gd name="T79" fmla="*/ 117 h 164"/>
                <a:gd name="T80" fmla="*/ 42 w 44"/>
                <a:gd name="T81" fmla="*/ 87 h 164"/>
                <a:gd name="T82" fmla="*/ 38 w 44"/>
                <a:gd name="T83" fmla="*/ 81 h 164"/>
                <a:gd name="T84" fmla="*/ 38 w 44"/>
                <a:gd name="T85" fmla="*/ 82 h 164"/>
                <a:gd name="T86" fmla="*/ 34 w 44"/>
                <a:gd name="T87" fmla="*/ 74 h 164"/>
                <a:gd name="T88" fmla="*/ 27 w 44"/>
                <a:gd name="T89" fmla="*/ 65 h 164"/>
                <a:gd name="T90" fmla="*/ 28 w 44"/>
                <a:gd name="T91" fmla="*/ 65 h 164"/>
                <a:gd name="T92" fmla="*/ 36 w 44"/>
                <a:gd name="T93" fmla="*/ 61 h 164"/>
                <a:gd name="T94" fmla="*/ 27 w 44"/>
                <a:gd name="T95" fmla="*/ 65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 h="164">
                  <a:moveTo>
                    <a:pt x="7" y="146"/>
                  </a:moveTo>
                  <a:cubicBezTo>
                    <a:pt x="6" y="146"/>
                    <a:pt x="6" y="146"/>
                    <a:pt x="6" y="146"/>
                  </a:cubicBezTo>
                  <a:cubicBezTo>
                    <a:pt x="7" y="146"/>
                    <a:pt x="7" y="147"/>
                    <a:pt x="7" y="147"/>
                  </a:cubicBezTo>
                  <a:cubicBezTo>
                    <a:pt x="7" y="147"/>
                    <a:pt x="7" y="146"/>
                    <a:pt x="7" y="146"/>
                  </a:cubicBezTo>
                  <a:close/>
                  <a:moveTo>
                    <a:pt x="34" y="74"/>
                  </a:moveTo>
                  <a:cubicBezTo>
                    <a:pt x="39" y="70"/>
                    <a:pt x="44" y="65"/>
                    <a:pt x="31" y="57"/>
                  </a:cubicBezTo>
                  <a:cubicBezTo>
                    <a:pt x="40" y="55"/>
                    <a:pt x="41" y="46"/>
                    <a:pt x="41" y="35"/>
                  </a:cubicBezTo>
                  <a:cubicBezTo>
                    <a:pt x="40" y="28"/>
                    <a:pt x="39" y="21"/>
                    <a:pt x="38" y="15"/>
                  </a:cubicBezTo>
                  <a:cubicBezTo>
                    <a:pt x="38" y="15"/>
                    <a:pt x="38" y="14"/>
                    <a:pt x="38" y="14"/>
                  </a:cubicBezTo>
                  <a:cubicBezTo>
                    <a:pt x="37" y="9"/>
                    <a:pt x="37" y="4"/>
                    <a:pt x="37" y="2"/>
                  </a:cubicBezTo>
                  <a:cubicBezTo>
                    <a:pt x="31" y="13"/>
                    <a:pt x="33" y="7"/>
                    <a:pt x="36" y="0"/>
                  </a:cubicBezTo>
                  <a:cubicBezTo>
                    <a:pt x="28" y="5"/>
                    <a:pt x="20" y="9"/>
                    <a:pt x="12" y="14"/>
                  </a:cubicBezTo>
                  <a:cubicBezTo>
                    <a:pt x="12" y="17"/>
                    <a:pt x="11" y="21"/>
                    <a:pt x="10" y="25"/>
                  </a:cubicBezTo>
                  <a:cubicBezTo>
                    <a:pt x="10" y="25"/>
                    <a:pt x="10" y="25"/>
                    <a:pt x="10" y="26"/>
                  </a:cubicBezTo>
                  <a:cubicBezTo>
                    <a:pt x="10" y="26"/>
                    <a:pt x="10" y="26"/>
                    <a:pt x="10" y="26"/>
                  </a:cubicBezTo>
                  <a:cubicBezTo>
                    <a:pt x="10" y="26"/>
                    <a:pt x="10" y="26"/>
                    <a:pt x="10" y="26"/>
                  </a:cubicBezTo>
                  <a:cubicBezTo>
                    <a:pt x="8" y="35"/>
                    <a:pt x="7" y="43"/>
                    <a:pt x="6" y="52"/>
                  </a:cubicBezTo>
                  <a:cubicBezTo>
                    <a:pt x="2" y="81"/>
                    <a:pt x="0" y="109"/>
                    <a:pt x="2" y="128"/>
                  </a:cubicBezTo>
                  <a:cubicBezTo>
                    <a:pt x="2" y="128"/>
                    <a:pt x="2" y="128"/>
                    <a:pt x="2" y="128"/>
                  </a:cubicBezTo>
                  <a:cubicBezTo>
                    <a:pt x="2" y="130"/>
                    <a:pt x="2" y="132"/>
                    <a:pt x="3" y="134"/>
                  </a:cubicBezTo>
                  <a:cubicBezTo>
                    <a:pt x="3" y="134"/>
                    <a:pt x="3" y="135"/>
                    <a:pt x="3" y="136"/>
                  </a:cubicBezTo>
                  <a:cubicBezTo>
                    <a:pt x="4" y="140"/>
                    <a:pt x="5" y="144"/>
                    <a:pt x="6" y="146"/>
                  </a:cubicBezTo>
                  <a:cubicBezTo>
                    <a:pt x="6" y="146"/>
                    <a:pt x="6" y="146"/>
                    <a:pt x="6" y="146"/>
                  </a:cubicBezTo>
                  <a:cubicBezTo>
                    <a:pt x="6" y="146"/>
                    <a:pt x="6" y="146"/>
                    <a:pt x="6" y="146"/>
                  </a:cubicBezTo>
                  <a:cubicBezTo>
                    <a:pt x="7" y="146"/>
                    <a:pt x="7" y="147"/>
                    <a:pt x="7" y="147"/>
                  </a:cubicBezTo>
                  <a:cubicBezTo>
                    <a:pt x="7" y="147"/>
                    <a:pt x="7" y="146"/>
                    <a:pt x="7" y="146"/>
                  </a:cubicBezTo>
                  <a:cubicBezTo>
                    <a:pt x="8" y="148"/>
                    <a:pt x="9" y="149"/>
                    <a:pt x="10" y="150"/>
                  </a:cubicBezTo>
                  <a:cubicBezTo>
                    <a:pt x="11" y="151"/>
                    <a:pt x="10" y="151"/>
                    <a:pt x="10" y="150"/>
                  </a:cubicBezTo>
                  <a:cubicBezTo>
                    <a:pt x="9" y="149"/>
                    <a:pt x="8" y="148"/>
                    <a:pt x="7" y="147"/>
                  </a:cubicBezTo>
                  <a:cubicBezTo>
                    <a:pt x="8" y="148"/>
                    <a:pt x="8" y="149"/>
                    <a:pt x="9" y="150"/>
                  </a:cubicBezTo>
                  <a:cubicBezTo>
                    <a:pt x="9" y="151"/>
                    <a:pt x="10" y="152"/>
                    <a:pt x="10" y="153"/>
                  </a:cubicBezTo>
                  <a:cubicBezTo>
                    <a:pt x="11" y="156"/>
                    <a:pt x="13" y="160"/>
                    <a:pt x="14" y="164"/>
                  </a:cubicBezTo>
                  <a:cubicBezTo>
                    <a:pt x="19" y="162"/>
                    <a:pt x="24" y="159"/>
                    <a:pt x="29" y="156"/>
                  </a:cubicBezTo>
                  <a:cubicBezTo>
                    <a:pt x="29" y="153"/>
                    <a:pt x="30" y="150"/>
                    <a:pt x="30" y="147"/>
                  </a:cubicBezTo>
                  <a:cubicBezTo>
                    <a:pt x="30" y="147"/>
                    <a:pt x="30" y="146"/>
                    <a:pt x="30" y="146"/>
                  </a:cubicBezTo>
                  <a:cubicBezTo>
                    <a:pt x="30" y="144"/>
                    <a:pt x="31" y="142"/>
                    <a:pt x="31" y="140"/>
                  </a:cubicBezTo>
                  <a:cubicBezTo>
                    <a:pt x="31" y="139"/>
                    <a:pt x="31" y="138"/>
                    <a:pt x="31" y="137"/>
                  </a:cubicBezTo>
                  <a:cubicBezTo>
                    <a:pt x="32" y="133"/>
                    <a:pt x="33" y="128"/>
                    <a:pt x="34" y="124"/>
                  </a:cubicBezTo>
                  <a:cubicBezTo>
                    <a:pt x="34" y="123"/>
                    <a:pt x="34" y="123"/>
                    <a:pt x="34" y="122"/>
                  </a:cubicBezTo>
                  <a:cubicBezTo>
                    <a:pt x="35" y="120"/>
                    <a:pt x="35" y="119"/>
                    <a:pt x="35" y="117"/>
                  </a:cubicBezTo>
                  <a:cubicBezTo>
                    <a:pt x="39" y="100"/>
                    <a:pt x="43" y="88"/>
                    <a:pt x="42" y="87"/>
                  </a:cubicBezTo>
                  <a:cubicBezTo>
                    <a:pt x="41" y="83"/>
                    <a:pt x="39" y="82"/>
                    <a:pt x="38" y="81"/>
                  </a:cubicBezTo>
                  <a:cubicBezTo>
                    <a:pt x="38" y="82"/>
                    <a:pt x="38" y="82"/>
                    <a:pt x="38" y="82"/>
                  </a:cubicBezTo>
                  <a:cubicBezTo>
                    <a:pt x="18" y="79"/>
                    <a:pt x="27" y="78"/>
                    <a:pt x="34" y="74"/>
                  </a:cubicBezTo>
                  <a:moveTo>
                    <a:pt x="27" y="65"/>
                  </a:moveTo>
                  <a:cubicBezTo>
                    <a:pt x="27" y="65"/>
                    <a:pt x="28" y="65"/>
                    <a:pt x="28" y="65"/>
                  </a:cubicBezTo>
                  <a:cubicBezTo>
                    <a:pt x="31" y="65"/>
                    <a:pt x="34" y="64"/>
                    <a:pt x="36" y="61"/>
                  </a:cubicBezTo>
                  <a:cubicBezTo>
                    <a:pt x="28" y="61"/>
                    <a:pt x="28" y="64"/>
                    <a:pt x="27" y="65"/>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762">
              <a:extLst>
                <a:ext uri="{FF2B5EF4-FFF2-40B4-BE49-F238E27FC236}">
                  <a16:creationId xmlns:a16="http://schemas.microsoft.com/office/drawing/2014/main" id="{9AEA7ACA-C6E3-40A7-9BF4-25400C631295}"/>
                </a:ext>
              </a:extLst>
            </p:cNvPr>
            <p:cNvSpPr>
              <a:spLocks noEditPoints="1"/>
            </p:cNvSpPr>
            <p:nvPr userDrawn="1"/>
          </p:nvSpPr>
          <p:spPr bwMode="auto">
            <a:xfrm>
              <a:off x="3050" y="2268"/>
              <a:ext cx="61" cy="201"/>
            </a:xfrm>
            <a:custGeom>
              <a:avLst/>
              <a:gdLst>
                <a:gd name="T0" fmla="*/ 6 w 43"/>
                <a:gd name="T1" fmla="*/ 125 h 140"/>
                <a:gd name="T2" fmla="*/ 6 w 43"/>
                <a:gd name="T3" fmla="*/ 125 h 140"/>
                <a:gd name="T4" fmla="*/ 6 w 43"/>
                <a:gd name="T5" fmla="*/ 125 h 140"/>
                <a:gd name="T6" fmla="*/ 6 w 43"/>
                <a:gd name="T7" fmla="*/ 125 h 140"/>
                <a:gd name="T8" fmla="*/ 33 w 43"/>
                <a:gd name="T9" fmla="*/ 63 h 140"/>
                <a:gd name="T10" fmla="*/ 30 w 43"/>
                <a:gd name="T11" fmla="*/ 48 h 140"/>
                <a:gd name="T12" fmla="*/ 40 w 43"/>
                <a:gd name="T13" fmla="*/ 30 h 140"/>
                <a:gd name="T14" fmla="*/ 38 w 43"/>
                <a:gd name="T15" fmla="*/ 13 h 140"/>
                <a:gd name="T16" fmla="*/ 38 w 43"/>
                <a:gd name="T17" fmla="*/ 12 h 140"/>
                <a:gd name="T18" fmla="*/ 36 w 43"/>
                <a:gd name="T19" fmla="*/ 1 h 140"/>
                <a:gd name="T20" fmla="*/ 35 w 43"/>
                <a:gd name="T21" fmla="*/ 0 h 140"/>
                <a:gd name="T22" fmla="*/ 12 w 43"/>
                <a:gd name="T23" fmla="*/ 12 h 140"/>
                <a:gd name="T24" fmla="*/ 10 w 43"/>
                <a:gd name="T25" fmla="*/ 21 h 140"/>
                <a:gd name="T26" fmla="*/ 9 w 43"/>
                <a:gd name="T27" fmla="*/ 22 h 140"/>
                <a:gd name="T28" fmla="*/ 9 w 43"/>
                <a:gd name="T29" fmla="*/ 22 h 140"/>
                <a:gd name="T30" fmla="*/ 9 w 43"/>
                <a:gd name="T31" fmla="*/ 22 h 140"/>
                <a:gd name="T32" fmla="*/ 5 w 43"/>
                <a:gd name="T33" fmla="*/ 44 h 140"/>
                <a:gd name="T34" fmla="*/ 1 w 43"/>
                <a:gd name="T35" fmla="*/ 109 h 140"/>
                <a:gd name="T36" fmla="*/ 1 w 43"/>
                <a:gd name="T37" fmla="*/ 109 h 140"/>
                <a:gd name="T38" fmla="*/ 2 w 43"/>
                <a:gd name="T39" fmla="*/ 114 h 140"/>
                <a:gd name="T40" fmla="*/ 2 w 43"/>
                <a:gd name="T41" fmla="*/ 116 h 140"/>
                <a:gd name="T42" fmla="*/ 6 w 43"/>
                <a:gd name="T43" fmla="*/ 125 h 140"/>
                <a:gd name="T44" fmla="*/ 6 w 43"/>
                <a:gd name="T45" fmla="*/ 125 h 140"/>
                <a:gd name="T46" fmla="*/ 6 w 43"/>
                <a:gd name="T47" fmla="*/ 125 h 140"/>
                <a:gd name="T48" fmla="*/ 6 w 43"/>
                <a:gd name="T49" fmla="*/ 125 h 140"/>
                <a:gd name="T50" fmla="*/ 6 w 43"/>
                <a:gd name="T51" fmla="*/ 125 h 140"/>
                <a:gd name="T52" fmla="*/ 9 w 43"/>
                <a:gd name="T53" fmla="*/ 128 h 140"/>
                <a:gd name="T54" fmla="*/ 9 w 43"/>
                <a:gd name="T55" fmla="*/ 128 h 140"/>
                <a:gd name="T56" fmla="*/ 7 w 43"/>
                <a:gd name="T57" fmla="*/ 126 h 140"/>
                <a:gd name="T58" fmla="*/ 8 w 43"/>
                <a:gd name="T59" fmla="*/ 128 h 140"/>
                <a:gd name="T60" fmla="*/ 9 w 43"/>
                <a:gd name="T61" fmla="*/ 130 h 140"/>
                <a:gd name="T62" fmla="*/ 13 w 43"/>
                <a:gd name="T63" fmla="*/ 140 h 140"/>
                <a:gd name="T64" fmla="*/ 29 w 43"/>
                <a:gd name="T65" fmla="*/ 133 h 140"/>
                <a:gd name="T66" fmla="*/ 30 w 43"/>
                <a:gd name="T67" fmla="*/ 125 h 140"/>
                <a:gd name="T68" fmla="*/ 30 w 43"/>
                <a:gd name="T69" fmla="*/ 125 h 140"/>
                <a:gd name="T70" fmla="*/ 31 w 43"/>
                <a:gd name="T71" fmla="*/ 119 h 140"/>
                <a:gd name="T72" fmla="*/ 31 w 43"/>
                <a:gd name="T73" fmla="*/ 117 h 140"/>
                <a:gd name="T74" fmla="*/ 33 w 43"/>
                <a:gd name="T75" fmla="*/ 106 h 140"/>
                <a:gd name="T76" fmla="*/ 34 w 43"/>
                <a:gd name="T77" fmla="*/ 104 h 140"/>
                <a:gd name="T78" fmla="*/ 35 w 43"/>
                <a:gd name="T79" fmla="*/ 100 h 140"/>
                <a:gd name="T80" fmla="*/ 42 w 43"/>
                <a:gd name="T81" fmla="*/ 74 h 140"/>
                <a:gd name="T82" fmla="*/ 37 w 43"/>
                <a:gd name="T83" fmla="*/ 69 h 140"/>
                <a:gd name="T84" fmla="*/ 37 w 43"/>
                <a:gd name="T85" fmla="*/ 70 h 140"/>
                <a:gd name="T86" fmla="*/ 33 w 43"/>
                <a:gd name="T87" fmla="*/ 63 h 140"/>
                <a:gd name="T88" fmla="*/ 26 w 43"/>
                <a:gd name="T89" fmla="*/ 55 h 140"/>
                <a:gd name="T90" fmla="*/ 28 w 43"/>
                <a:gd name="T91" fmla="*/ 55 h 140"/>
                <a:gd name="T92" fmla="*/ 36 w 43"/>
                <a:gd name="T93" fmla="*/ 52 h 140"/>
                <a:gd name="T94" fmla="*/ 26 w 43"/>
                <a:gd name="T95" fmla="*/ 5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140">
                  <a:moveTo>
                    <a:pt x="6" y="125"/>
                  </a:moveTo>
                  <a:cubicBezTo>
                    <a:pt x="6" y="125"/>
                    <a:pt x="6" y="125"/>
                    <a:pt x="6" y="125"/>
                  </a:cubicBezTo>
                  <a:cubicBezTo>
                    <a:pt x="6" y="125"/>
                    <a:pt x="6" y="125"/>
                    <a:pt x="6" y="125"/>
                  </a:cubicBezTo>
                  <a:cubicBezTo>
                    <a:pt x="6" y="125"/>
                    <a:pt x="6" y="125"/>
                    <a:pt x="6" y="125"/>
                  </a:cubicBezTo>
                  <a:close/>
                  <a:moveTo>
                    <a:pt x="33" y="63"/>
                  </a:moveTo>
                  <a:cubicBezTo>
                    <a:pt x="39" y="60"/>
                    <a:pt x="43" y="56"/>
                    <a:pt x="30" y="48"/>
                  </a:cubicBezTo>
                  <a:cubicBezTo>
                    <a:pt x="39" y="47"/>
                    <a:pt x="41" y="39"/>
                    <a:pt x="40" y="30"/>
                  </a:cubicBezTo>
                  <a:cubicBezTo>
                    <a:pt x="40" y="24"/>
                    <a:pt x="39" y="18"/>
                    <a:pt x="38" y="13"/>
                  </a:cubicBezTo>
                  <a:cubicBezTo>
                    <a:pt x="38" y="12"/>
                    <a:pt x="38" y="12"/>
                    <a:pt x="38" y="12"/>
                  </a:cubicBezTo>
                  <a:cubicBezTo>
                    <a:pt x="37" y="7"/>
                    <a:pt x="36" y="4"/>
                    <a:pt x="36" y="1"/>
                  </a:cubicBezTo>
                  <a:cubicBezTo>
                    <a:pt x="30" y="11"/>
                    <a:pt x="33" y="6"/>
                    <a:pt x="35" y="0"/>
                  </a:cubicBezTo>
                  <a:cubicBezTo>
                    <a:pt x="27" y="4"/>
                    <a:pt x="20" y="8"/>
                    <a:pt x="12" y="12"/>
                  </a:cubicBezTo>
                  <a:cubicBezTo>
                    <a:pt x="11" y="15"/>
                    <a:pt x="10" y="18"/>
                    <a:pt x="10" y="21"/>
                  </a:cubicBezTo>
                  <a:cubicBezTo>
                    <a:pt x="10" y="21"/>
                    <a:pt x="9" y="22"/>
                    <a:pt x="9" y="22"/>
                  </a:cubicBezTo>
                  <a:cubicBezTo>
                    <a:pt x="9" y="22"/>
                    <a:pt x="9" y="22"/>
                    <a:pt x="9" y="22"/>
                  </a:cubicBezTo>
                  <a:cubicBezTo>
                    <a:pt x="9" y="22"/>
                    <a:pt x="9" y="22"/>
                    <a:pt x="9" y="22"/>
                  </a:cubicBezTo>
                  <a:cubicBezTo>
                    <a:pt x="8" y="30"/>
                    <a:pt x="6" y="37"/>
                    <a:pt x="5" y="44"/>
                  </a:cubicBezTo>
                  <a:cubicBezTo>
                    <a:pt x="1" y="69"/>
                    <a:pt x="0" y="93"/>
                    <a:pt x="1" y="109"/>
                  </a:cubicBezTo>
                  <a:cubicBezTo>
                    <a:pt x="1" y="109"/>
                    <a:pt x="1" y="109"/>
                    <a:pt x="1" y="109"/>
                  </a:cubicBezTo>
                  <a:cubicBezTo>
                    <a:pt x="2" y="111"/>
                    <a:pt x="2" y="113"/>
                    <a:pt x="2" y="114"/>
                  </a:cubicBezTo>
                  <a:cubicBezTo>
                    <a:pt x="2" y="115"/>
                    <a:pt x="2" y="115"/>
                    <a:pt x="2" y="116"/>
                  </a:cubicBezTo>
                  <a:cubicBezTo>
                    <a:pt x="3" y="120"/>
                    <a:pt x="4" y="123"/>
                    <a:pt x="6" y="125"/>
                  </a:cubicBezTo>
                  <a:cubicBezTo>
                    <a:pt x="6" y="125"/>
                    <a:pt x="6" y="125"/>
                    <a:pt x="6" y="125"/>
                  </a:cubicBezTo>
                  <a:cubicBezTo>
                    <a:pt x="6" y="125"/>
                    <a:pt x="6" y="125"/>
                    <a:pt x="6" y="125"/>
                  </a:cubicBezTo>
                  <a:cubicBezTo>
                    <a:pt x="6" y="125"/>
                    <a:pt x="6" y="125"/>
                    <a:pt x="6" y="125"/>
                  </a:cubicBezTo>
                  <a:cubicBezTo>
                    <a:pt x="6" y="125"/>
                    <a:pt x="6" y="125"/>
                    <a:pt x="6" y="125"/>
                  </a:cubicBezTo>
                  <a:cubicBezTo>
                    <a:pt x="8" y="127"/>
                    <a:pt x="9" y="127"/>
                    <a:pt x="9" y="128"/>
                  </a:cubicBezTo>
                  <a:cubicBezTo>
                    <a:pt x="10" y="129"/>
                    <a:pt x="10" y="129"/>
                    <a:pt x="9" y="128"/>
                  </a:cubicBezTo>
                  <a:cubicBezTo>
                    <a:pt x="9" y="127"/>
                    <a:pt x="7" y="126"/>
                    <a:pt x="7" y="126"/>
                  </a:cubicBezTo>
                  <a:cubicBezTo>
                    <a:pt x="7" y="126"/>
                    <a:pt x="8" y="127"/>
                    <a:pt x="8" y="128"/>
                  </a:cubicBezTo>
                  <a:cubicBezTo>
                    <a:pt x="9" y="129"/>
                    <a:pt x="9" y="129"/>
                    <a:pt x="9" y="130"/>
                  </a:cubicBezTo>
                  <a:cubicBezTo>
                    <a:pt x="11" y="133"/>
                    <a:pt x="12" y="137"/>
                    <a:pt x="13" y="140"/>
                  </a:cubicBezTo>
                  <a:cubicBezTo>
                    <a:pt x="18" y="138"/>
                    <a:pt x="24" y="136"/>
                    <a:pt x="29" y="133"/>
                  </a:cubicBezTo>
                  <a:cubicBezTo>
                    <a:pt x="29" y="130"/>
                    <a:pt x="29" y="128"/>
                    <a:pt x="30" y="125"/>
                  </a:cubicBezTo>
                  <a:cubicBezTo>
                    <a:pt x="30" y="125"/>
                    <a:pt x="30" y="125"/>
                    <a:pt x="30" y="125"/>
                  </a:cubicBezTo>
                  <a:cubicBezTo>
                    <a:pt x="30" y="123"/>
                    <a:pt x="30" y="121"/>
                    <a:pt x="31" y="119"/>
                  </a:cubicBezTo>
                  <a:cubicBezTo>
                    <a:pt x="31" y="119"/>
                    <a:pt x="31" y="118"/>
                    <a:pt x="31" y="117"/>
                  </a:cubicBezTo>
                  <a:cubicBezTo>
                    <a:pt x="32" y="113"/>
                    <a:pt x="32" y="110"/>
                    <a:pt x="33" y="106"/>
                  </a:cubicBezTo>
                  <a:cubicBezTo>
                    <a:pt x="34" y="105"/>
                    <a:pt x="34" y="105"/>
                    <a:pt x="34" y="104"/>
                  </a:cubicBezTo>
                  <a:cubicBezTo>
                    <a:pt x="34" y="103"/>
                    <a:pt x="35" y="101"/>
                    <a:pt x="35" y="100"/>
                  </a:cubicBezTo>
                  <a:cubicBezTo>
                    <a:pt x="39" y="86"/>
                    <a:pt x="42" y="75"/>
                    <a:pt x="42" y="74"/>
                  </a:cubicBezTo>
                  <a:cubicBezTo>
                    <a:pt x="40" y="71"/>
                    <a:pt x="39" y="70"/>
                    <a:pt x="37" y="69"/>
                  </a:cubicBezTo>
                  <a:cubicBezTo>
                    <a:pt x="38" y="70"/>
                    <a:pt x="38" y="70"/>
                    <a:pt x="37" y="70"/>
                  </a:cubicBezTo>
                  <a:cubicBezTo>
                    <a:pt x="18" y="68"/>
                    <a:pt x="26" y="66"/>
                    <a:pt x="33" y="63"/>
                  </a:cubicBezTo>
                  <a:moveTo>
                    <a:pt x="26" y="55"/>
                  </a:moveTo>
                  <a:cubicBezTo>
                    <a:pt x="27" y="55"/>
                    <a:pt x="27" y="55"/>
                    <a:pt x="28" y="55"/>
                  </a:cubicBezTo>
                  <a:cubicBezTo>
                    <a:pt x="31" y="55"/>
                    <a:pt x="33" y="54"/>
                    <a:pt x="36" y="52"/>
                  </a:cubicBezTo>
                  <a:cubicBezTo>
                    <a:pt x="27" y="52"/>
                    <a:pt x="27" y="55"/>
                    <a:pt x="26" y="55"/>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763">
              <a:extLst>
                <a:ext uri="{FF2B5EF4-FFF2-40B4-BE49-F238E27FC236}">
                  <a16:creationId xmlns:a16="http://schemas.microsoft.com/office/drawing/2014/main" id="{B960EAA2-DA38-489A-BDD8-085C35BDD8C5}"/>
                </a:ext>
              </a:extLst>
            </p:cNvPr>
            <p:cNvSpPr>
              <a:spLocks noEditPoints="1"/>
            </p:cNvSpPr>
            <p:nvPr userDrawn="1"/>
          </p:nvSpPr>
          <p:spPr bwMode="auto">
            <a:xfrm>
              <a:off x="3307" y="2087"/>
              <a:ext cx="62" cy="201"/>
            </a:xfrm>
            <a:custGeom>
              <a:avLst/>
              <a:gdLst>
                <a:gd name="T0" fmla="*/ 6 w 43"/>
                <a:gd name="T1" fmla="*/ 125 h 140"/>
                <a:gd name="T2" fmla="*/ 6 w 43"/>
                <a:gd name="T3" fmla="*/ 125 h 140"/>
                <a:gd name="T4" fmla="*/ 7 w 43"/>
                <a:gd name="T5" fmla="*/ 125 h 140"/>
                <a:gd name="T6" fmla="*/ 6 w 43"/>
                <a:gd name="T7" fmla="*/ 125 h 140"/>
                <a:gd name="T8" fmla="*/ 34 w 43"/>
                <a:gd name="T9" fmla="*/ 63 h 140"/>
                <a:gd name="T10" fmla="*/ 31 w 43"/>
                <a:gd name="T11" fmla="*/ 49 h 140"/>
                <a:gd name="T12" fmla="*/ 41 w 43"/>
                <a:gd name="T13" fmla="*/ 30 h 140"/>
                <a:gd name="T14" fmla="*/ 38 w 43"/>
                <a:gd name="T15" fmla="*/ 13 h 140"/>
                <a:gd name="T16" fmla="*/ 38 w 43"/>
                <a:gd name="T17" fmla="*/ 12 h 140"/>
                <a:gd name="T18" fmla="*/ 37 w 43"/>
                <a:gd name="T19" fmla="*/ 1 h 140"/>
                <a:gd name="T20" fmla="*/ 35 w 43"/>
                <a:gd name="T21" fmla="*/ 0 h 140"/>
                <a:gd name="T22" fmla="*/ 12 w 43"/>
                <a:gd name="T23" fmla="*/ 12 h 140"/>
                <a:gd name="T24" fmla="*/ 10 w 43"/>
                <a:gd name="T25" fmla="*/ 21 h 140"/>
                <a:gd name="T26" fmla="*/ 10 w 43"/>
                <a:gd name="T27" fmla="*/ 22 h 140"/>
                <a:gd name="T28" fmla="*/ 10 w 43"/>
                <a:gd name="T29" fmla="*/ 22 h 140"/>
                <a:gd name="T30" fmla="*/ 10 w 43"/>
                <a:gd name="T31" fmla="*/ 22 h 140"/>
                <a:gd name="T32" fmla="*/ 6 w 43"/>
                <a:gd name="T33" fmla="*/ 44 h 140"/>
                <a:gd name="T34" fmla="*/ 2 w 43"/>
                <a:gd name="T35" fmla="*/ 109 h 140"/>
                <a:gd name="T36" fmla="*/ 2 w 43"/>
                <a:gd name="T37" fmla="*/ 109 h 140"/>
                <a:gd name="T38" fmla="*/ 2 w 43"/>
                <a:gd name="T39" fmla="*/ 114 h 140"/>
                <a:gd name="T40" fmla="*/ 3 w 43"/>
                <a:gd name="T41" fmla="*/ 116 h 140"/>
                <a:gd name="T42" fmla="*/ 6 w 43"/>
                <a:gd name="T43" fmla="*/ 125 h 140"/>
                <a:gd name="T44" fmla="*/ 6 w 43"/>
                <a:gd name="T45" fmla="*/ 125 h 140"/>
                <a:gd name="T46" fmla="*/ 6 w 43"/>
                <a:gd name="T47" fmla="*/ 125 h 140"/>
                <a:gd name="T48" fmla="*/ 7 w 43"/>
                <a:gd name="T49" fmla="*/ 125 h 140"/>
                <a:gd name="T50" fmla="*/ 6 w 43"/>
                <a:gd name="T51" fmla="*/ 125 h 140"/>
                <a:gd name="T52" fmla="*/ 10 w 43"/>
                <a:gd name="T53" fmla="*/ 128 h 140"/>
                <a:gd name="T54" fmla="*/ 10 w 43"/>
                <a:gd name="T55" fmla="*/ 128 h 140"/>
                <a:gd name="T56" fmla="*/ 7 w 43"/>
                <a:gd name="T57" fmla="*/ 126 h 140"/>
                <a:gd name="T58" fmla="*/ 9 w 43"/>
                <a:gd name="T59" fmla="*/ 128 h 140"/>
                <a:gd name="T60" fmla="*/ 10 w 43"/>
                <a:gd name="T61" fmla="*/ 130 h 140"/>
                <a:gd name="T62" fmla="*/ 14 w 43"/>
                <a:gd name="T63" fmla="*/ 140 h 140"/>
                <a:gd name="T64" fmla="*/ 29 w 43"/>
                <a:gd name="T65" fmla="*/ 133 h 140"/>
                <a:gd name="T66" fmla="*/ 30 w 43"/>
                <a:gd name="T67" fmla="*/ 125 h 140"/>
                <a:gd name="T68" fmla="*/ 30 w 43"/>
                <a:gd name="T69" fmla="*/ 125 h 140"/>
                <a:gd name="T70" fmla="*/ 31 w 43"/>
                <a:gd name="T71" fmla="*/ 119 h 140"/>
                <a:gd name="T72" fmla="*/ 31 w 43"/>
                <a:gd name="T73" fmla="*/ 117 h 140"/>
                <a:gd name="T74" fmla="*/ 34 w 43"/>
                <a:gd name="T75" fmla="*/ 106 h 140"/>
                <a:gd name="T76" fmla="*/ 34 w 43"/>
                <a:gd name="T77" fmla="*/ 104 h 140"/>
                <a:gd name="T78" fmla="*/ 35 w 43"/>
                <a:gd name="T79" fmla="*/ 100 h 140"/>
                <a:gd name="T80" fmla="*/ 42 w 43"/>
                <a:gd name="T81" fmla="*/ 74 h 140"/>
                <a:gd name="T82" fmla="*/ 38 w 43"/>
                <a:gd name="T83" fmla="*/ 69 h 140"/>
                <a:gd name="T84" fmla="*/ 38 w 43"/>
                <a:gd name="T85" fmla="*/ 70 h 140"/>
                <a:gd name="T86" fmla="*/ 33 w 43"/>
                <a:gd name="T87" fmla="*/ 63 h 140"/>
                <a:gd name="T88" fmla="*/ 27 w 43"/>
                <a:gd name="T89" fmla="*/ 55 h 140"/>
                <a:gd name="T90" fmla="*/ 28 w 43"/>
                <a:gd name="T91" fmla="*/ 55 h 140"/>
                <a:gd name="T92" fmla="*/ 36 w 43"/>
                <a:gd name="T93" fmla="*/ 52 h 140"/>
                <a:gd name="T94" fmla="*/ 27 w 43"/>
                <a:gd name="T95" fmla="*/ 5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140">
                  <a:moveTo>
                    <a:pt x="6" y="125"/>
                  </a:moveTo>
                  <a:cubicBezTo>
                    <a:pt x="6" y="125"/>
                    <a:pt x="6" y="125"/>
                    <a:pt x="6" y="125"/>
                  </a:cubicBezTo>
                  <a:cubicBezTo>
                    <a:pt x="6" y="125"/>
                    <a:pt x="6" y="125"/>
                    <a:pt x="7" y="125"/>
                  </a:cubicBezTo>
                  <a:cubicBezTo>
                    <a:pt x="7" y="125"/>
                    <a:pt x="6" y="125"/>
                    <a:pt x="6" y="125"/>
                  </a:cubicBezTo>
                  <a:close/>
                  <a:moveTo>
                    <a:pt x="34" y="63"/>
                  </a:moveTo>
                  <a:cubicBezTo>
                    <a:pt x="39" y="60"/>
                    <a:pt x="43" y="56"/>
                    <a:pt x="31" y="49"/>
                  </a:cubicBezTo>
                  <a:cubicBezTo>
                    <a:pt x="39" y="47"/>
                    <a:pt x="41" y="39"/>
                    <a:pt x="41" y="30"/>
                  </a:cubicBezTo>
                  <a:cubicBezTo>
                    <a:pt x="40" y="24"/>
                    <a:pt x="39" y="18"/>
                    <a:pt x="38" y="13"/>
                  </a:cubicBezTo>
                  <a:cubicBezTo>
                    <a:pt x="38" y="12"/>
                    <a:pt x="38" y="12"/>
                    <a:pt x="38" y="12"/>
                  </a:cubicBezTo>
                  <a:cubicBezTo>
                    <a:pt x="37" y="7"/>
                    <a:pt x="37" y="4"/>
                    <a:pt x="37" y="1"/>
                  </a:cubicBezTo>
                  <a:cubicBezTo>
                    <a:pt x="31" y="11"/>
                    <a:pt x="33" y="6"/>
                    <a:pt x="35" y="0"/>
                  </a:cubicBezTo>
                  <a:cubicBezTo>
                    <a:pt x="28" y="4"/>
                    <a:pt x="20" y="8"/>
                    <a:pt x="12" y="12"/>
                  </a:cubicBezTo>
                  <a:cubicBezTo>
                    <a:pt x="11" y="15"/>
                    <a:pt x="11" y="18"/>
                    <a:pt x="10" y="21"/>
                  </a:cubicBezTo>
                  <a:cubicBezTo>
                    <a:pt x="10" y="21"/>
                    <a:pt x="10" y="22"/>
                    <a:pt x="10" y="22"/>
                  </a:cubicBezTo>
                  <a:cubicBezTo>
                    <a:pt x="10" y="22"/>
                    <a:pt x="10" y="22"/>
                    <a:pt x="10" y="22"/>
                  </a:cubicBezTo>
                  <a:cubicBezTo>
                    <a:pt x="10" y="22"/>
                    <a:pt x="10" y="22"/>
                    <a:pt x="10" y="22"/>
                  </a:cubicBezTo>
                  <a:cubicBezTo>
                    <a:pt x="8" y="30"/>
                    <a:pt x="7" y="37"/>
                    <a:pt x="6" y="44"/>
                  </a:cubicBezTo>
                  <a:cubicBezTo>
                    <a:pt x="2" y="69"/>
                    <a:pt x="0" y="93"/>
                    <a:pt x="2" y="109"/>
                  </a:cubicBezTo>
                  <a:cubicBezTo>
                    <a:pt x="2" y="109"/>
                    <a:pt x="2" y="109"/>
                    <a:pt x="2" y="109"/>
                  </a:cubicBezTo>
                  <a:cubicBezTo>
                    <a:pt x="2" y="111"/>
                    <a:pt x="2" y="113"/>
                    <a:pt x="2" y="114"/>
                  </a:cubicBezTo>
                  <a:cubicBezTo>
                    <a:pt x="3" y="115"/>
                    <a:pt x="3" y="115"/>
                    <a:pt x="3" y="116"/>
                  </a:cubicBezTo>
                  <a:cubicBezTo>
                    <a:pt x="4" y="120"/>
                    <a:pt x="5" y="123"/>
                    <a:pt x="6" y="125"/>
                  </a:cubicBezTo>
                  <a:cubicBezTo>
                    <a:pt x="6" y="125"/>
                    <a:pt x="6" y="125"/>
                    <a:pt x="6" y="125"/>
                  </a:cubicBezTo>
                  <a:cubicBezTo>
                    <a:pt x="6" y="125"/>
                    <a:pt x="6" y="125"/>
                    <a:pt x="6" y="125"/>
                  </a:cubicBezTo>
                  <a:cubicBezTo>
                    <a:pt x="6" y="125"/>
                    <a:pt x="6" y="125"/>
                    <a:pt x="7" y="125"/>
                  </a:cubicBezTo>
                  <a:cubicBezTo>
                    <a:pt x="7" y="125"/>
                    <a:pt x="6" y="125"/>
                    <a:pt x="6" y="125"/>
                  </a:cubicBezTo>
                  <a:cubicBezTo>
                    <a:pt x="8" y="127"/>
                    <a:pt x="9" y="127"/>
                    <a:pt x="10" y="128"/>
                  </a:cubicBezTo>
                  <a:cubicBezTo>
                    <a:pt x="11" y="129"/>
                    <a:pt x="10" y="129"/>
                    <a:pt x="10" y="128"/>
                  </a:cubicBezTo>
                  <a:cubicBezTo>
                    <a:pt x="9" y="127"/>
                    <a:pt x="8" y="126"/>
                    <a:pt x="7" y="126"/>
                  </a:cubicBezTo>
                  <a:cubicBezTo>
                    <a:pt x="8" y="126"/>
                    <a:pt x="8" y="127"/>
                    <a:pt x="9" y="128"/>
                  </a:cubicBezTo>
                  <a:cubicBezTo>
                    <a:pt x="9" y="129"/>
                    <a:pt x="10" y="130"/>
                    <a:pt x="10" y="130"/>
                  </a:cubicBezTo>
                  <a:cubicBezTo>
                    <a:pt x="11" y="133"/>
                    <a:pt x="12" y="137"/>
                    <a:pt x="14" y="140"/>
                  </a:cubicBezTo>
                  <a:cubicBezTo>
                    <a:pt x="19" y="138"/>
                    <a:pt x="24" y="136"/>
                    <a:pt x="29" y="133"/>
                  </a:cubicBezTo>
                  <a:cubicBezTo>
                    <a:pt x="29" y="130"/>
                    <a:pt x="30" y="128"/>
                    <a:pt x="30" y="125"/>
                  </a:cubicBezTo>
                  <a:cubicBezTo>
                    <a:pt x="30" y="125"/>
                    <a:pt x="30" y="125"/>
                    <a:pt x="30" y="125"/>
                  </a:cubicBezTo>
                  <a:cubicBezTo>
                    <a:pt x="30" y="123"/>
                    <a:pt x="31" y="121"/>
                    <a:pt x="31" y="119"/>
                  </a:cubicBezTo>
                  <a:cubicBezTo>
                    <a:pt x="31" y="119"/>
                    <a:pt x="31" y="118"/>
                    <a:pt x="31" y="117"/>
                  </a:cubicBezTo>
                  <a:cubicBezTo>
                    <a:pt x="32" y="114"/>
                    <a:pt x="33" y="110"/>
                    <a:pt x="34" y="106"/>
                  </a:cubicBezTo>
                  <a:cubicBezTo>
                    <a:pt x="34" y="105"/>
                    <a:pt x="34" y="105"/>
                    <a:pt x="34" y="104"/>
                  </a:cubicBezTo>
                  <a:cubicBezTo>
                    <a:pt x="35" y="103"/>
                    <a:pt x="35" y="101"/>
                    <a:pt x="35" y="100"/>
                  </a:cubicBezTo>
                  <a:cubicBezTo>
                    <a:pt x="39" y="86"/>
                    <a:pt x="43" y="75"/>
                    <a:pt x="42" y="74"/>
                  </a:cubicBezTo>
                  <a:cubicBezTo>
                    <a:pt x="41" y="71"/>
                    <a:pt x="39" y="70"/>
                    <a:pt x="38" y="69"/>
                  </a:cubicBezTo>
                  <a:cubicBezTo>
                    <a:pt x="38" y="70"/>
                    <a:pt x="38" y="70"/>
                    <a:pt x="38" y="70"/>
                  </a:cubicBezTo>
                  <a:cubicBezTo>
                    <a:pt x="18" y="68"/>
                    <a:pt x="27" y="66"/>
                    <a:pt x="33" y="63"/>
                  </a:cubicBezTo>
                  <a:moveTo>
                    <a:pt x="27" y="55"/>
                  </a:moveTo>
                  <a:cubicBezTo>
                    <a:pt x="27" y="55"/>
                    <a:pt x="28" y="55"/>
                    <a:pt x="28" y="55"/>
                  </a:cubicBezTo>
                  <a:cubicBezTo>
                    <a:pt x="31" y="55"/>
                    <a:pt x="34" y="54"/>
                    <a:pt x="36" y="52"/>
                  </a:cubicBezTo>
                  <a:cubicBezTo>
                    <a:pt x="28" y="52"/>
                    <a:pt x="28" y="55"/>
                    <a:pt x="27" y="55"/>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764">
              <a:extLst>
                <a:ext uri="{FF2B5EF4-FFF2-40B4-BE49-F238E27FC236}">
                  <a16:creationId xmlns:a16="http://schemas.microsoft.com/office/drawing/2014/main" id="{2C463A4D-B174-451C-9BB0-3E0AE52FBF5E}"/>
                </a:ext>
              </a:extLst>
            </p:cNvPr>
            <p:cNvSpPr>
              <a:spLocks noEditPoints="1"/>
            </p:cNvSpPr>
            <p:nvPr userDrawn="1"/>
          </p:nvSpPr>
          <p:spPr bwMode="auto">
            <a:xfrm>
              <a:off x="3612" y="1810"/>
              <a:ext cx="63" cy="193"/>
            </a:xfrm>
            <a:custGeom>
              <a:avLst/>
              <a:gdLst>
                <a:gd name="T0" fmla="*/ 7 w 44"/>
                <a:gd name="T1" fmla="*/ 119 h 134"/>
                <a:gd name="T2" fmla="*/ 7 w 44"/>
                <a:gd name="T3" fmla="*/ 119 h 134"/>
                <a:gd name="T4" fmla="*/ 7 w 44"/>
                <a:gd name="T5" fmla="*/ 119 h 134"/>
                <a:gd name="T6" fmla="*/ 7 w 44"/>
                <a:gd name="T7" fmla="*/ 119 h 134"/>
                <a:gd name="T8" fmla="*/ 34 w 44"/>
                <a:gd name="T9" fmla="*/ 60 h 134"/>
                <a:gd name="T10" fmla="*/ 31 w 44"/>
                <a:gd name="T11" fmla="*/ 46 h 134"/>
                <a:gd name="T12" fmla="*/ 41 w 44"/>
                <a:gd name="T13" fmla="*/ 28 h 134"/>
                <a:gd name="T14" fmla="*/ 39 w 44"/>
                <a:gd name="T15" fmla="*/ 12 h 134"/>
                <a:gd name="T16" fmla="*/ 38 w 44"/>
                <a:gd name="T17" fmla="*/ 11 h 134"/>
                <a:gd name="T18" fmla="*/ 37 w 44"/>
                <a:gd name="T19" fmla="*/ 1 h 134"/>
                <a:gd name="T20" fmla="*/ 36 w 44"/>
                <a:gd name="T21" fmla="*/ 0 h 134"/>
                <a:gd name="T22" fmla="*/ 13 w 44"/>
                <a:gd name="T23" fmla="*/ 10 h 134"/>
                <a:gd name="T24" fmla="*/ 10 w 44"/>
                <a:gd name="T25" fmla="*/ 19 h 134"/>
                <a:gd name="T26" fmla="*/ 10 w 44"/>
                <a:gd name="T27" fmla="*/ 20 h 134"/>
                <a:gd name="T28" fmla="*/ 10 w 44"/>
                <a:gd name="T29" fmla="*/ 21 h 134"/>
                <a:gd name="T30" fmla="*/ 10 w 44"/>
                <a:gd name="T31" fmla="*/ 21 h 134"/>
                <a:gd name="T32" fmla="*/ 6 w 44"/>
                <a:gd name="T33" fmla="*/ 42 h 134"/>
                <a:gd name="T34" fmla="*/ 2 w 44"/>
                <a:gd name="T35" fmla="*/ 104 h 134"/>
                <a:gd name="T36" fmla="*/ 2 w 44"/>
                <a:gd name="T37" fmla="*/ 104 h 134"/>
                <a:gd name="T38" fmla="*/ 3 w 44"/>
                <a:gd name="T39" fmla="*/ 109 h 134"/>
                <a:gd name="T40" fmla="*/ 3 w 44"/>
                <a:gd name="T41" fmla="*/ 111 h 134"/>
                <a:gd name="T42" fmla="*/ 6 w 44"/>
                <a:gd name="T43" fmla="*/ 119 h 134"/>
                <a:gd name="T44" fmla="*/ 7 w 44"/>
                <a:gd name="T45" fmla="*/ 119 h 134"/>
                <a:gd name="T46" fmla="*/ 7 w 44"/>
                <a:gd name="T47" fmla="*/ 119 h 134"/>
                <a:gd name="T48" fmla="*/ 7 w 44"/>
                <a:gd name="T49" fmla="*/ 119 h 134"/>
                <a:gd name="T50" fmla="*/ 7 w 44"/>
                <a:gd name="T51" fmla="*/ 119 h 134"/>
                <a:gd name="T52" fmla="*/ 10 w 44"/>
                <a:gd name="T53" fmla="*/ 122 h 134"/>
                <a:gd name="T54" fmla="*/ 10 w 44"/>
                <a:gd name="T55" fmla="*/ 122 h 134"/>
                <a:gd name="T56" fmla="*/ 7 w 44"/>
                <a:gd name="T57" fmla="*/ 120 h 134"/>
                <a:gd name="T58" fmla="*/ 9 w 44"/>
                <a:gd name="T59" fmla="*/ 122 h 134"/>
                <a:gd name="T60" fmla="*/ 10 w 44"/>
                <a:gd name="T61" fmla="*/ 124 h 134"/>
                <a:gd name="T62" fmla="*/ 14 w 44"/>
                <a:gd name="T63" fmla="*/ 134 h 134"/>
                <a:gd name="T64" fmla="*/ 30 w 44"/>
                <a:gd name="T65" fmla="*/ 127 h 134"/>
                <a:gd name="T66" fmla="*/ 30 w 44"/>
                <a:gd name="T67" fmla="*/ 119 h 134"/>
                <a:gd name="T68" fmla="*/ 30 w 44"/>
                <a:gd name="T69" fmla="*/ 119 h 134"/>
                <a:gd name="T70" fmla="*/ 31 w 44"/>
                <a:gd name="T71" fmla="*/ 114 h 134"/>
                <a:gd name="T72" fmla="*/ 32 w 44"/>
                <a:gd name="T73" fmla="*/ 112 h 134"/>
                <a:gd name="T74" fmla="*/ 34 w 44"/>
                <a:gd name="T75" fmla="*/ 101 h 134"/>
                <a:gd name="T76" fmla="*/ 35 w 44"/>
                <a:gd name="T77" fmla="*/ 99 h 134"/>
                <a:gd name="T78" fmla="*/ 36 w 44"/>
                <a:gd name="T79" fmla="*/ 95 h 134"/>
                <a:gd name="T80" fmla="*/ 42 w 44"/>
                <a:gd name="T81" fmla="*/ 70 h 134"/>
                <a:gd name="T82" fmla="*/ 38 w 44"/>
                <a:gd name="T83" fmla="*/ 66 h 134"/>
                <a:gd name="T84" fmla="*/ 38 w 44"/>
                <a:gd name="T85" fmla="*/ 66 h 134"/>
                <a:gd name="T86" fmla="*/ 34 w 44"/>
                <a:gd name="T87" fmla="*/ 60 h 134"/>
                <a:gd name="T88" fmla="*/ 27 w 44"/>
                <a:gd name="T89" fmla="*/ 52 h 134"/>
                <a:gd name="T90" fmla="*/ 28 w 44"/>
                <a:gd name="T91" fmla="*/ 52 h 134"/>
                <a:gd name="T92" fmla="*/ 36 w 44"/>
                <a:gd name="T93" fmla="*/ 50 h 134"/>
                <a:gd name="T94" fmla="*/ 27 w 44"/>
                <a:gd name="T95" fmla="*/ 52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 h="134">
                  <a:moveTo>
                    <a:pt x="7" y="119"/>
                  </a:moveTo>
                  <a:cubicBezTo>
                    <a:pt x="7" y="119"/>
                    <a:pt x="7" y="119"/>
                    <a:pt x="7" y="119"/>
                  </a:cubicBezTo>
                  <a:cubicBezTo>
                    <a:pt x="7" y="119"/>
                    <a:pt x="7" y="119"/>
                    <a:pt x="7" y="119"/>
                  </a:cubicBezTo>
                  <a:cubicBezTo>
                    <a:pt x="7" y="119"/>
                    <a:pt x="7" y="119"/>
                    <a:pt x="7" y="119"/>
                  </a:cubicBezTo>
                  <a:close/>
                  <a:moveTo>
                    <a:pt x="34" y="60"/>
                  </a:moveTo>
                  <a:cubicBezTo>
                    <a:pt x="40" y="57"/>
                    <a:pt x="44" y="53"/>
                    <a:pt x="31" y="46"/>
                  </a:cubicBezTo>
                  <a:cubicBezTo>
                    <a:pt x="40" y="45"/>
                    <a:pt x="42" y="37"/>
                    <a:pt x="41" y="28"/>
                  </a:cubicBezTo>
                  <a:cubicBezTo>
                    <a:pt x="41" y="23"/>
                    <a:pt x="39" y="17"/>
                    <a:pt x="39" y="12"/>
                  </a:cubicBezTo>
                  <a:cubicBezTo>
                    <a:pt x="38" y="11"/>
                    <a:pt x="38" y="11"/>
                    <a:pt x="38" y="11"/>
                  </a:cubicBezTo>
                  <a:cubicBezTo>
                    <a:pt x="38" y="6"/>
                    <a:pt x="37" y="3"/>
                    <a:pt x="37" y="1"/>
                  </a:cubicBezTo>
                  <a:cubicBezTo>
                    <a:pt x="31" y="10"/>
                    <a:pt x="33" y="5"/>
                    <a:pt x="36" y="0"/>
                  </a:cubicBezTo>
                  <a:cubicBezTo>
                    <a:pt x="28" y="3"/>
                    <a:pt x="20" y="7"/>
                    <a:pt x="13" y="10"/>
                  </a:cubicBezTo>
                  <a:cubicBezTo>
                    <a:pt x="12" y="13"/>
                    <a:pt x="11" y="16"/>
                    <a:pt x="10" y="19"/>
                  </a:cubicBezTo>
                  <a:cubicBezTo>
                    <a:pt x="10" y="20"/>
                    <a:pt x="10" y="20"/>
                    <a:pt x="10" y="20"/>
                  </a:cubicBezTo>
                  <a:cubicBezTo>
                    <a:pt x="10" y="21"/>
                    <a:pt x="10" y="21"/>
                    <a:pt x="10" y="21"/>
                  </a:cubicBezTo>
                  <a:cubicBezTo>
                    <a:pt x="10" y="21"/>
                    <a:pt x="10" y="21"/>
                    <a:pt x="10" y="21"/>
                  </a:cubicBezTo>
                  <a:cubicBezTo>
                    <a:pt x="9" y="28"/>
                    <a:pt x="7" y="35"/>
                    <a:pt x="6" y="42"/>
                  </a:cubicBezTo>
                  <a:cubicBezTo>
                    <a:pt x="2" y="65"/>
                    <a:pt x="0" y="89"/>
                    <a:pt x="2" y="104"/>
                  </a:cubicBezTo>
                  <a:cubicBezTo>
                    <a:pt x="2" y="104"/>
                    <a:pt x="2" y="104"/>
                    <a:pt x="2" y="104"/>
                  </a:cubicBezTo>
                  <a:cubicBezTo>
                    <a:pt x="2" y="106"/>
                    <a:pt x="3" y="107"/>
                    <a:pt x="3" y="109"/>
                  </a:cubicBezTo>
                  <a:cubicBezTo>
                    <a:pt x="3" y="109"/>
                    <a:pt x="3" y="110"/>
                    <a:pt x="3" y="111"/>
                  </a:cubicBezTo>
                  <a:cubicBezTo>
                    <a:pt x="4" y="114"/>
                    <a:pt x="5" y="117"/>
                    <a:pt x="6" y="119"/>
                  </a:cubicBezTo>
                  <a:cubicBezTo>
                    <a:pt x="6" y="119"/>
                    <a:pt x="7" y="119"/>
                    <a:pt x="7" y="119"/>
                  </a:cubicBezTo>
                  <a:cubicBezTo>
                    <a:pt x="7" y="119"/>
                    <a:pt x="7" y="119"/>
                    <a:pt x="7" y="119"/>
                  </a:cubicBezTo>
                  <a:cubicBezTo>
                    <a:pt x="7" y="119"/>
                    <a:pt x="7" y="119"/>
                    <a:pt x="7" y="119"/>
                  </a:cubicBezTo>
                  <a:cubicBezTo>
                    <a:pt x="7" y="119"/>
                    <a:pt x="7" y="119"/>
                    <a:pt x="7" y="119"/>
                  </a:cubicBezTo>
                  <a:cubicBezTo>
                    <a:pt x="9" y="121"/>
                    <a:pt x="10" y="122"/>
                    <a:pt x="10" y="122"/>
                  </a:cubicBezTo>
                  <a:cubicBezTo>
                    <a:pt x="11" y="123"/>
                    <a:pt x="11" y="123"/>
                    <a:pt x="10" y="122"/>
                  </a:cubicBezTo>
                  <a:cubicBezTo>
                    <a:pt x="9" y="122"/>
                    <a:pt x="8" y="121"/>
                    <a:pt x="7" y="120"/>
                  </a:cubicBezTo>
                  <a:cubicBezTo>
                    <a:pt x="8" y="120"/>
                    <a:pt x="9" y="121"/>
                    <a:pt x="9" y="122"/>
                  </a:cubicBezTo>
                  <a:cubicBezTo>
                    <a:pt x="10" y="123"/>
                    <a:pt x="10" y="123"/>
                    <a:pt x="10" y="124"/>
                  </a:cubicBezTo>
                  <a:cubicBezTo>
                    <a:pt x="12" y="127"/>
                    <a:pt x="13" y="130"/>
                    <a:pt x="14" y="134"/>
                  </a:cubicBezTo>
                  <a:cubicBezTo>
                    <a:pt x="19" y="132"/>
                    <a:pt x="24" y="129"/>
                    <a:pt x="30" y="127"/>
                  </a:cubicBezTo>
                  <a:cubicBezTo>
                    <a:pt x="30" y="124"/>
                    <a:pt x="30" y="122"/>
                    <a:pt x="30" y="119"/>
                  </a:cubicBezTo>
                  <a:cubicBezTo>
                    <a:pt x="30" y="119"/>
                    <a:pt x="30" y="119"/>
                    <a:pt x="30" y="119"/>
                  </a:cubicBezTo>
                  <a:cubicBezTo>
                    <a:pt x="31" y="117"/>
                    <a:pt x="31" y="116"/>
                    <a:pt x="31" y="114"/>
                  </a:cubicBezTo>
                  <a:cubicBezTo>
                    <a:pt x="31" y="113"/>
                    <a:pt x="32" y="112"/>
                    <a:pt x="32" y="112"/>
                  </a:cubicBezTo>
                  <a:cubicBezTo>
                    <a:pt x="32" y="108"/>
                    <a:pt x="33" y="104"/>
                    <a:pt x="34" y="101"/>
                  </a:cubicBezTo>
                  <a:cubicBezTo>
                    <a:pt x="34" y="100"/>
                    <a:pt x="34" y="100"/>
                    <a:pt x="35" y="99"/>
                  </a:cubicBezTo>
                  <a:cubicBezTo>
                    <a:pt x="35" y="98"/>
                    <a:pt x="35" y="96"/>
                    <a:pt x="36" y="95"/>
                  </a:cubicBezTo>
                  <a:cubicBezTo>
                    <a:pt x="39" y="82"/>
                    <a:pt x="43" y="71"/>
                    <a:pt x="42" y="70"/>
                  </a:cubicBezTo>
                  <a:cubicBezTo>
                    <a:pt x="41" y="67"/>
                    <a:pt x="40" y="67"/>
                    <a:pt x="38" y="66"/>
                  </a:cubicBezTo>
                  <a:cubicBezTo>
                    <a:pt x="39" y="66"/>
                    <a:pt x="39" y="66"/>
                    <a:pt x="38" y="66"/>
                  </a:cubicBezTo>
                  <a:cubicBezTo>
                    <a:pt x="18" y="64"/>
                    <a:pt x="27" y="63"/>
                    <a:pt x="34" y="60"/>
                  </a:cubicBezTo>
                  <a:moveTo>
                    <a:pt x="27" y="52"/>
                  </a:moveTo>
                  <a:cubicBezTo>
                    <a:pt x="28" y="52"/>
                    <a:pt x="28" y="52"/>
                    <a:pt x="28" y="52"/>
                  </a:cubicBezTo>
                  <a:cubicBezTo>
                    <a:pt x="32" y="52"/>
                    <a:pt x="34" y="51"/>
                    <a:pt x="36" y="50"/>
                  </a:cubicBezTo>
                  <a:cubicBezTo>
                    <a:pt x="28" y="49"/>
                    <a:pt x="28" y="52"/>
                    <a:pt x="27" y="52"/>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765">
              <a:extLst>
                <a:ext uri="{FF2B5EF4-FFF2-40B4-BE49-F238E27FC236}">
                  <a16:creationId xmlns:a16="http://schemas.microsoft.com/office/drawing/2014/main" id="{6DC1C1D4-9A44-4F3C-9A18-AD31C04F9093}"/>
                </a:ext>
              </a:extLst>
            </p:cNvPr>
            <p:cNvSpPr>
              <a:spLocks noEditPoints="1"/>
            </p:cNvSpPr>
            <p:nvPr userDrawn="1"/>
          </p:nvSpPr>
          <p:spPr bwMode="auto">
            <a:xfrm>
              <a:off x="2745" y="2435"/>
              <a:ext cx="37" cy="210"/>
            </a:xfrm>
            <a:custGeom>
              <a:avLst/>
              <a:gdLst>
                <a:gd name="T0" fmla="*/ 4 w 26"/>
                <a:gd name="T1" fmla="*/ 130 h 146"/>
                <a:gd name="T2" fmla="*/ 4 w 26"/>
                <a:gd name="T3" fmla="*/ 130 h 146"/>
                <a:gd name="T4" fmla="*/ 4 w 26"/>
                <a:gd name="T5" fmla="*/ 130 h 146"/>
                <a:gd name="T6" fmla="*/ 4 w 26"/>
                <a:gd name="T7" fmla="*/ 130 h 146"/>
                <a:gd name="T8" fmla="*/ 20 w 26"/>
                <a:gd name="T9" fmla="*/ 65 h 146"/>
                <a:gd name="T10" fmla="*/ 18 w 26"/>
                <a:gd name="T11" fmla="*/ 50 h 146"/>
                <a:gd name="T12" fmla="*/ 25 w 26"/>
                <a:gd name="T13" fmla="*/ 30 h 146"/>
                <a:gd name="T14" fmla="*/ 23 w 26"/>
                <a:gd name="T15" fmla="*/ 13 h 146"/>
                <a:gd name="T16" fmla="*/ 23 w 26"/>
                <a:gd name="T17" fmla="*/ 11 h 146"/>
                <a:gd name="T18" fmla="*/ 22 w 26"/>
                <a:gd name="T19" fmla="*/ 1 h 146"/>
                <a:gd name="T20" fmla="*/ 21 w 26"/>
                <a:gd name="T21" fmla="*/ 0 h 146"/>
                <a:gd name="T22" fmla="*/ 7 w 26"/>
                <a:gd name="T23" fmla="*/ 11 h 146"/>
                <a:gd name="T24" fmla="*/ 6 w 26"/>
                <a:gd name="T25" fmla="*/ 21 h 146"/>
                <a:gd name="T26" fmla="*/ 6 w 26"/>
                <a:gd name="T27" fmla="*/ 22 h 146"/>
                <a:gd name="T28" fmla="*/ 6 w 26"/>
                <a:gd name="T29" fmla="*/ 23 h 146"/>
                <a:gd name="T30" fmla="*/ 6 w 26"/>
                <a:gd name="T31" fmla="*/ 23 h 146"/>
                <a:gd name="T32" fmla="*/ 3 w 26"/>
                <a:gd name="T33" fmla="*/ 46 h 146"/>
                <a:gd name="T34" fmla="*/ 1 w 26"/>
                <a:gd name="T35" fmla="*/ 113 h 146"/>
                <a:gd name="T36" fmla="*/ 1 w 26"/>
                <a:gd name="T37" fmla="*/ 114 h 146"/>
                <a:gd name="T38" fmla="*/ 1 w 26"/>
                <a:gd name="T39" fmla="*/ 118 h 146"/>
                <a:gd name="T40" fmla="*/ 2 w 26"/>
                <a:gd name="T41" fmla="*/ 121 h 146"/>
                <a:gd name="T42" fmla="*/ 4 w 26"/>
                <a:gd name="T43" fmla="*/ 130 h 146"/>
                <a:gd name="T44" fmla="*/ 4 w 26"/>
                <a:gd name="T45" fmla="*/ 130 h 146"/>
                <a:gd name="T46" fmla="*/ 4 w 26"/>
                <a:gd name="T47" fmla="*/ 130 h 146"/>
                <a:gd name="T48" fmla="*/ 4 w 26"/>
                <a:gd name="T49" fmla="*/ 130 h 146"/>
                <a:gd name="T50" fmla="*/ 4 w 26"/>
                <a:gd name="T51" fmla="*/ 130 h 146"/>
                <a:gd name="T52" fmla="*/ 6 w 26"/>
                <a:gd name="T53" fmla="*/ 133 h 146"/>
                <a:gd name="T54" fmla="*/ 6 w 26"/>
                <a:gd name="T55" fmla="*/ 133 h 146"/>
                <a:gd name="T56" fmla="*/ 4 w 26"/>
                <a:gd name="T57" fmla="*/ 131 h 146"/>
                <a:gd name="T58" fmla="*/ 5 w 26"/>
                <a:gd name="T59" fmla="*/ 133 h 146"/>
                <a:gd name="T60" fmla="*/ 6 w 26"/>
                <a:gd name="T61" fmla="*/ 135 h 146"/>
                <a:gd name="T62" fmla="*/ 8 w 26"/>
                <a:gd name="T63" fmla="*/ 146 h 146"/>
                <a:gd name="T64" fmla="*/ 18 w 26"/>
                <a:gd name="T65" fmla="*/ 138 h 146"/>
                <a:gd name="T66" fmla="*/ 18 w 26"/>
                <a:gd name="T67" fmla="*/ 130 h 146"/>
                <a:gd name="T68" fmla="*/ 18 w 26"/>
                <a:gd name="T69" fmla="*/ 130 h 146"/>
                <a:gd name="T70" fmla="*/ 19 w 26"/>
                <a:gd name="T71" fmla="*/ 124 h 146"/>
                <a:gd name="T72" fmla="*/ 19 w 26"/>
                <a:gd name="T73" fmla="*/ 122 h 146"/>
                <a:gd name="T74" fmla="*/ 20 w 26"/>
                <a:gd name="T75" fmla="*/ 110 h 146"/>
                <a:gd name="T76" fmla="*/ 21 w 26"/>
                <a:gd name="T77" fmla="*/ 108 h 146"/>
                <a:gd name="T78" fmla="*/ 21 w 26"/>
                <a:gd name="T79" fmla="*/ 104 h 146"/>
                <a:gd name="T80" fmla="*/ 25 w 26"/>
                <a:gd name="T81" fmla="*/ 76 h 146"/>
                <a:gd name="T82" fmla="*/ 23 w 26"/>
                <a:gd name="T83" fmla="*/ 71 h 146"/>
                <a:gd name="T84" fmla="*/ 23 w 26"/>
                <a:gd name="T85" fmla="*/ 72 h 146"/>
                <a:gd name="T86" fmla="*/ 20 w 26"/>
                <a:gd name="T87" fmla="*/ 65 h 146"/>
                <a:gd name="T88" fmla="*/ 16 w 26"/>
                <a:gd name="T89" fmla="*/ 57 h 146"/>
                <a:gd name="T90" fmla="*/ 17 w 26"/>
                <a:gd name="T91" fmla="*/ 57 h 146"/>
                <a:gd name="T92" fmla="*/ 22 w 26"/>
                <a:gd name="T93" fmla="*/ 54 h 146"/>
                <a:gd name="T94" fmla="*/ 16 w 26"/>
                <a:gd name="T95" fmla="*/ 57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6" h="146">
                  <a:moveTo>
                    <a:pt x="4" y="130"/>
                  </a:moveTo>
                  <a:cubicBezTo>
                    <a:pt x="4" y="130"/>
                    <a:pt x="4" y="130"/>
                    <a:pt x="4" y="130"/>
                  </a:cubicBezTo>
                  <a:cubicBezTo>
                    <a:pt x="4" y="130"/>
                    <a:pt x="4" y="130"/>
                    <a:pt x="4" y="130"/>
                  </a:cubicBezTo>
                  <a:cubicBezTo>
                    <a:pt x="4" y="130"/>
                    <a:pt x="4" y="130"/>
                    <a:pt x="4" y="130"/>
                  </a:cubicBezTo>
                  <a:close/>
                  <a:moveTo>
                    <a:pt x="20" y="65"/>
                  </a:moveTo>
                  <a:cubicBezTo>
                    <a:pt x="24" y="62"/>
                    <a:pt x="26" y="57"/>
                    <a:pt x="18" y="50"/>
                  </a:cubicBezTo>
                  <a:cubicBezTo>
                    <a:pt x="24" y="49"/>
                    <a:pt x="25" y="40"/>
                    <a:pt x="25" y="30"/>
                  </a:cubicBezTo>
                  <a:cubicBezTo>
                    <a:pt x="24" y="25"/>
                    <a:pt x="24" y="18"/>
                    <a:pt x="23" y="13"/>
                  </a:cubicBezTo>
                  <a:cubicBezTo>
                    <a:pt x="23" y="12"/>
                    <a:pt x="23" y="12"/>
                    <a:pt x="23" y="11"/>
                  </a:cubicBezTo>
                  <a:cubicBezTo>
                    <a:pt x="22" y="7"/>
                    <a:pt x="22" y="3"/>
                    <a:pt x="22" y="1"/>
                  </a:cubicBezTo>
                  <a:cubicBezTo>
                    <a:pt x="18" y="11"/>
                    <a:pt x="20" y="5"/>
                    <a:pt x="21" y="0"/>
                  </a:cubicBezTo>
                  <a:cubicBezTo>
                    <a:pt x="17" y="3"/>
                    <a:pt x="12" y="7"/>
                    <a:pt x="7" y="11"/>
                  </a:cubicBezTo>
                  <a:cubicBezTo>
                    <a:pt x="7" y="15"/>
                    <a:pt x="6" y="18"/>
                    <a:pt x="6" y="21"/>
                  </a:cubicBezTo>
                  <a:cubicBezTo>
                    <a:pt x="6" y="21"/>
                    <a:pt x="6" y="22"/>
                    <a:pt x="6" y="22"/>
                  </a:cubicBezTo>
                  <a:cubicBezTo>
                    <a:pt x="6" y="22"/>
                    <a:pt x="6" y="22"/>
                    <a:pt x="6" y="23"/>
                  </a:cubicBezTo>
                  <a:cubicBezTo>
                    <a:pt x="6" y="23"/>
                    <a:pt x="6" y="23"/>
                    <a:pt x="6" y="23"/>
                  </a:cubicBezTo>
                  <a:cubicBezTo>
                    <a:pt x="5" y="30"/>
                    <a:pt x="4" y="38"/>
                    <a:pt x="3" y="46"/>
                  </a:cubicBezTo>
                  <a:cubicBezTo>
                    <a:pt x="1" y="71"/>
                    <a:pt x="0" y="97"/>
                    <a:pt x="1" y="113"/>
                  </a:cubicBezTo>
                  <a:cubicBezTo>
                    <a:pt x="1" y="113"/>
                    <a:pt x="1" y="114"/>
                    <a:pt x="1" y="114"/>
                  </a:cubicBezTo>
                  <a:cubicBezTo>
                    <a:pt x="1" y="115"/>
                    <a:pt x="1" y="117"/>
                    <a:pt x="1" y="118"/>
                  </a:cubicBezTo>
                  <a:cubicBezTo>
                    <a:pt x="1" y="119"/>
                    <a:pt x="2" y="120"/>
                    <a:pt x="2" y="121"/>
                  </a:cubicBezTo>
                  <a:cubicBezTo>
                    <a:pt x="2" y="124"/>
                    <a:pt x="3" y="127"/>
                    <a:pt x="4" y="130"/>
                  </a:cubicBezTo>
                  <a:cubicBezTo>
                    <a:pt x="4" y="130"/>
                    <a:pt x="4" y="130"/>
                    <a:pt x="4" y="130"/>
                  </a:cubicBezTo>
                  <a:cubicBezTo>
                    <a:pt x="4" y="130"/>
                    <a:pt x="4" y="130"/>
                    <a:pt x="4" y="130"/>
                  </a:cubicBezTo>
                  <a:cubicBezTo>
                    <a:pt x="4" y="130"/>
                    <a:pt x="4" y="130"/>
                    <a:pt x="4" y="130"/>
                  </a:cubicBezTo>
                  <a:cubicBezTo>
                    <a:pt x="4" y="130"/>
                    <a:pt x="4" y="130"/>
                    <a:pt x="4" y="130"/>
                  </a:cubicBezTo>
                  <a:cubicBezTo>
                    <a:pt x="5" y="132"/>
                    <a:pt x="5" y="132"/>
                    <a:pt x="6" y="133"/>
                  </a:cubicBezTo>
                  <a:cubicBezTo>
                    <a:pt x="6" y="134"/>
                    <a:pt x="6" y="134"/>
                    <a:pt x="6" y="133"/>
                  </a:cubicBezTo>
                  <a:cubicBezTo>
                    <a:pt x="5" y="132"/>
                    <a:pt x="5" y="131"/>
                    <a:pt x="4" y="131"/>
                  </a:cubicBezTo>
                  <a:cubicBezTo>
                    <a:pt x="5" y="131"/>
                    <a:pt x="5" y="132"/>
                    <a:pt x="5" y="133"/>
                  </a:cubicBezTo>
                  <a:cubicBezTo>
                    <a:pt x="5" y="134"/>
                    <a:pt x="6" y="135"/>
                    <a:pt x="6" y="135"/>
                  </a:cubicBezTo>
                  <a:cubicBezTo>
                    <a:pt x="7" y="138"/>
                    <a:pt x="7" y="142"/>
                    <a:pt x="8" y="146"/>
                  </a:cubicBezTo>
                  <a:cubicBezTo>
                    <a:pt x="11" y="144"/>
                    <a:pt x="14" y="141"/>
                    <a:pt x="18" y="138"/>
                  </a:cubicBezTo>
                  <a:cubicBezTo>
                    <a:pt x="18" y="136"/>
                    <a:pt x="18" y="133"/>
                    <a:pt x="18" y="130"/>
                  </a:cubicBezTo>
                  <a:cubicBezTo>
                    <a:pt x="18" y="130"/>
                    <a:pt x="18" y="130"/>
                    <a:pt x="18" y="130"/>
                  </a:cubicBezTo>
                  <a:cubicBezTo>
                    <a:pt x="18" y="128"/>
                    <a:pt x="18" y="126"/>
                    <a:pt x="19" y="124"/>
                  </a:cubicBezTo>
                  <a:cubicBezTo>
                    <a:pt x="19" y="123"/>
                    <a:pt x="19" y="123"/>
                    <a:pt x="19" y="122"/>
                  </a:cubicBezTo>
                  <a:cubicBezTo>
                    <a:pt x="19" y="118"/>
                    <a:pt x="20" y="114"/>
                    <a:pt x="20" y="110"/>
                  </a:cubicBezTo>
                  <a:cubicBezTo>
                    <a:pt x="20" y="109"/>
                    <a:pt x="21" y="109"/>
                    <a:pt x="21" y="108"/>
                  </a:cubicBezTo>
                  <a:cubicBezTo>
                    <a:pt x="21" y="107"/>
                    <a:pt x="21" y="105"/>
                    <a:pt x="21" y="104"/>
                  </a:cubicBezTo>
                  <a:cubicBezTo>
                    <a:pt x="23" y="89"/>
                    <a:pt x="26" y="77"/>
                    <a:pt x="25" y="76"/>
                  </a:cubicBezTo>
                  <a:cubicBezTo>
                    <a:pt x="24" y="73"/>
                    <a:pt x="24" y="73"/>
                    <a:pt x="23" y="71"/>
                  </a:cubicBezTo>
                  <a:cubicBezTo>
                    <a:pt x="23" y="72"/>
                    <a:pt x="23" y="72"/>
                    <a:pt x="23" y="72"/>
                  </a:cubicBezTo>
                  <a:cubicBezTo>
                    <a:pt x="11" y="70"/>
                    <a:pt x="16" y="69"/>
                    <a:pt x="20" y="65"/>
                  </a:cubicBezTo>
                  <a:moveTo>
                    <a:pt x="16" y="57"/>
                  </a:moveTo>
                  <a:cubicBezTo>
                    <a:pt x="16" y="57"/>
                    <a:pt x="17" y="57"/>
                    <a:pt x="17" y="57"/>
                  </a:cubicBezTo>
                  <a:cubicBezTo>
                    <a:pt x="19" y="57"/>
                    <a:pt x="20" y="56"/>
                    <a:pt x="22" y="54"/>
                  </a:cubicBezTo>
                  <a:cubicBezTo>
                    <a:pt x="17" y="53"/>
                    <a:pt x="17" y="57"/>
                    <a:pt x="16" y="57"/>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766">
              <a:extLst>
                <a:ext uri="{FF2B5EF4-FFF2-40B4-BE49-F238E27FC236}">
                  <a16:creationId xmlns:a16="http://schemas.microsoft.com/office/drawing/2014/main" id="{C2A72BDE-49D8-49AC-853A-D5366D74FC29}"/>
                </a:ext>
              </a:extLst>
            </p:cNvPr>
            <p:cNvSpPr>
              <a:spLocks/>
            </p:cNvSpPr>
            <p:nvPr userDrawn="1"/>
          </p:nvSpPr>
          <p:spPr bwMode="auto">
            <a:xfrm>
              <a:off x="2306" y="2179"/>
              <a:ext cx="3" cy="7"/>
            </a:xfrm>
            <a:custGeom>
              <a:avLst/>
              <a:gdLst>
                <a:gd name="T0" fmla="*/ 0 w 2"/>
                <a:gd name="T1" fmla="*/ 5 h 5"/>
                <a:gd name="T2" fmla="*/ 1 w 2"/>
                <a:gd name="T3" fmla="*/ 0 h 5"/>
                <a:gd name="T4" fmla="*/ 0 w 2"/>
                <a:gd name="T5" fmla="*/ 5 h 5"/>
              </a:gdLst>
              <a:ahLst/>
              <a:cxnLst>
                <a:cxn ang="0">
                  <a:pos x="T0" y="T1"/>
                </a:cxn>
                <a:cxn ang="0">
                  <a:pos x="T2" y="T3"/>
                </a:cxn>
                <a:cxn ang="0">
                  <a:pos x="T4" y="T5"/>
                </a:cxn>
              </a:cxnLst>
              <a:rect l="0" t="0" r="r" b="b"/>
              <a:pathLst>
                <a:path w="2" h="5">
                  <a:moveTo>
                    <a:pt x="0" y="5"/>
                  </a:moveTo>
                  <a:cubicBezTo>
                    <a:pt x="1" y="0"/>
                    <a:pt x="1" y="0"/>
                    <a:pt x="1" y="0"/>
                  </a:cubicBezTo>
                  <a:cubicBezTo>
                    <a:pt x="2" y="3"/>
                    <a:pt x="0" y="2"/>
                    <a:pt x="0" y="5"/>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767">
              <a:extLst>
                <a:ext uri="{FF2B5EF4-FFF2-40B4-BE49-F238E27FC236}">
                  <a16:creationId xmlns:a16="http://schemas.microsoft.com/office/drawing/2014/main" id="{E172F00B-5A20-4305-9FE5-E06A38338B4F}"/>
                </a:ext>
              </a:extLst>
            </p:cNvPr>
            <p:cNvSpPr>
              <a:spLocks/>
            </p:cNvSpPr>
            <p:nvPr userDrawn="1"/>
          </p:nvSpPr>
          <p:spPr bwMode="auto">
            <a:xfrm>
              <a:off x="2312" y="2184"/>
              <a:ext cx="3" cy="8"/>
            </a:xfrm>
            <a:custGeom>
              <a:avLst/>
              <a:gdLst>
                <a:gd name="T0" fmla="*/ 0 w 2"/>
                <a:gd name="T1" fmla="*/ 0 h 5"/>
                <a:gd name="T2" fmla="*/ 0 w 2"/>
                <a:gd name="T3" fmla="*/ 0 h 5"/>
              </a:gdLst>
              <a:ahLst/>
              <a:cxnLst>
                <a:cxn ang="0">
                  <a:pos x="T0" y="T1"/>
                </a:cxn>
                <a:cxn ang="0">
                  <a:pos x="T2" y="T3"/>
                </a:cxn>
              </a:cxnLst>
              <a:rect l="0" t="0" r="r" b="b"/>
              <a:pathLst>
                <a:path w="2" h="5">
                  <a:moveTo>
                    <a:pt x="0" y="0"/>
                  </a:moveTo>
                  <a:cubicBezTo>
                    <a:pt x="2" y="5"/>
                    <a:pt x="1" y="1"/>
                    <a:pt x="0"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768">
              <a:extLst>
                <a:ext uri="{FF2B5EF4-FFF2-40B4-BE49-F238E27FC236}">
                  <a16:creationId xmlns:a16="http://schemas.microsoft.com/office/drawing/2014/main" id="{6C21994D-CE04-4111-94C1-400FD8B71258}"/>
                </a:ext>
              </a:extLst>
            </p:cNvPr>
            <p:cNvSpPr>
              <a:spLocks/>
            </p:cNvSpPr>
            <p:nvPr userDrawn="1"/>
          </p:nvSpPr>
          <p:spPr bwMode="auto">
            <a:xfrm>
              <a:off x="2319" y="2364"/>
              <a:ext cx="6" cy="7"/>
            </a:xfrm>
            <a:custGeom>
              <a:avLst/>
              <a:gdLst>
                <a:gd name="T0" fmla="*/ 0 w 4"/>
                <a:gd name="T1" fmla="*/ 5 h 5"/>
                <a:gd name="T2" fmla="*/ 3 w 4"/>
                <a:gd name="T3" fmla="*/ 0 h 5"/>
                <a:gd name="T4" fmla="*/ 0 w 4"/>
                <a:gd name="T5" fmla="*/ 5 h 5"/>
              </a:gdLst>
              <a:ahLst/>
              <a:cxnLst>
                <a:cxn ang="0">
                  <a:pos x="T0" y="T1"/>
                </a:cxn>
                <a:cxn ang="0">
                  <a:pos x="T2" y="T3"/>
                </a:cxn>
                <a:cxn ang="0">
                  <a:pos x="T4" y="T5"/>
                </a:cxn>
              </a:cxnLst>
              <a:rect l="0" t="0" r="r" b="b"/>
              <a:pathLst>
                <a:path w="4" h="5">
                  <a:moveTo>
                    <a:pt x="0" y="5"/>
                  </a:moveTo>
                  <a:cubicBezTo>
                    <a:pt x="1" y="3"/>
                    <a:pt x="2" y="2"/>
                    <a:pt x="3" y="0"/>
                  </a:cubicBezTo>
                  <a:cubicBezTo>
                    <a:pt x="4" y="4"/>
                    <a:pt x="1" y="4"/>
                    <a:pt x="0" y="5"/>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769">
              <a:extLst>
                <a:ext uri="{FF2B5EF4-FFF2-40B4-BE49-F238E27FC236}">
                  <a16:creationId xmlns:a16="http://schemas.microsoft.com/office/drawing/2014/main" id="{AACED3F2-C99C-4D86-959E-D20D20B823C8}"/>
                </a:ext>
              </a:extLst>
            </p:cNvPr>
            <p:cNvSpPr>
              <a:spLocks/>
            </p:cNvSpPr>
            <p:nvPr userDrawn="1"/>
          </p:nvSpPr>
          <p:spPr bwMode="auto">
            <a:xfrm>
              <a:off x="2318" y="2371"/>
              <a:ext cx="1" cy="3"/>
            </a:xfrm>
            <a:custGeom>
              <a:avLst/>
              <a:gdLst>
                <a:gd name="T0" fmla="*/ 1 w 1"/>
                <a:gd name="T1" fmla="*/ 0 h 2"/>
                <a:gd name="T2" fmla="*/ 0 w 1"/>
                <a:gd name="T3" fmla="*/ 2 h 2"/>
                <a:gd name="T4" fmla="*/ 1 w 1"/>
                <a:gd name="T5" fmla="*/ 0 h 2"/>
              </a:gdLst>
              <a:ahLst/>
              <a:cxnLst>
                <a:cxn ang="0">
                  <a:pos x="T0" y="T1"/>
                </a:cxn>
                <a:cxn ang="0">
                  <a:pos x="T2" y="T3"/>
                </a:cxn>
                <a:cxn ang="0">
                  <a:pos x="T4" y="T5"/>
                </a:cxn>
              </a:cxnLst>
              <a:rect l="0" t="0" r="r" b="b"/>
              <a:pathLst>
                <a:path w="1" h="2">
                  <a:moveTo>
                    <a:pt x="1" y="0"/>
                  </a:moveTo>
                  <a:cubicBezTo>
                    <a:pt x="0" y="2"/>
                    <a:pt x="0" y="2"/>
                    <a:pt x="0" y="2"/>
                  </a:cubicBezTo>
                  <a:cubicBezTo>
                    <a:pt x="0" y="1"/>
                    <a:pt x="0" y="1"/>
                    <a:pt x="1"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770">
              <a:extLst>
                <a:ext uri="{FF2B5EF4-FFF2-40B4-BE49-F238E27FC236}">
                  <a16:creationId xmlns:a16="http://schemas.microsoft.com/office/drawing/2014/main" id="{84824C05-B144-4A88-A228-AEDC88878FE8}"/>
                </a:ext>
              </a:extLst>
            </p:cNvPr>
            <p:cNvSpPr>
              <a:spLocks/>
            </p:cNvSpPr>
            <p:nvPr userDrawn="1"/>
          </p:nvSpPr>
          <p:spPr bwMode="auto">
            <a:xfrm>
              <a:off x="2316" y="2210"/>
              <a:ext cx="3" cy="3"/>
            </a:xfrm>
            <a:custGeom>
              <a:avLst/>
              <a:gdLst>
                <a:gd name="T0" fmla="*/ 2 w 2"/>
                <a:gd name="T1" fmla="*/ 0 h 2"/>
                <a:gd name="T2" fmla="*/ 0 w 2"/>
                <a:gd name="T3" fmla="*/ 2 h 2"/>
                <a:gd name="T4" fmla="*/ 2 w 2"/>
                <a:gd name="T5" fmla="*/ 0 h 2"/>
              </a:gdLst>
              <a:ahLst/>
              <a:cxnLst>
                <a:cxn ang="0">
                  <a:pos x="T0" y="T1"/>
                </a:cxn>
                <a:cxn ang="0">
                  <a:pos x="T2" y="T3"/>
                </a:cxn>
                <a:cxn ang="0">
                  <a:pos x="T4" y="T5"/>
                </a:cxn>
              </a:cxnLst>
              <a:rect l="0" t="0" r="r" b="b"/>
              <a:pathLst>
                <a:path w="2" h="2">
                  <a:moveTo>
                    <a:pt x="2" y="0"/>
                  </a:moveTo>
                  <a:cubicBezTo>
                    <a:pt x="2" y="1"/>
                    <a:pt x="1" y="2"/>
                    <a:pt x="0" y="2"/>
                  </a:cubicBezTo>
                  <a:cubicBezTo>
                    <a:pt x="1" y="1"/>
                    <a:pt x="1" y="0"/>
                    <a:pt x="2"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771">
              <a:extLst>
                <a:ext uri="{FF2B5EF4-FFF2-40B4-BE49-F238E27FC236}">
                  <a16:creationId xmlns:a16="http://schemas.microsoft.com/office/drawing/2014/main" id="{9C022731-930C-48EF-8754-4F094E99DA3A}"/>
                </a:ext>
              </a:extLst>
            </p:cNvPr>
            <p:cNvSpPr>
              <a:spLocks/>
            </p:cNvSpPr>
            <p:nvPr userDrawn="1"/>
          </p:nvSpPr>
          <p:spPr bwMode="auto">
            <a:xfrm>
              <a:off x="2315" y="3138"/>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772">
              <a:extLst>
                <a:ext uri="{FF2B5EF4-FFF2-40B4-BE49-F238E27FC236}">
                  <a16:creationId xmlns:a16="http://schemas.microsoft.com/office/drawing/2014/main" id="{8632AEF3-E9EA-4A10-B5FB-49B640B282F7}"/>
                </a:ext>
              </a:extLst>
            </p:cNvPr>
            <p:cNvSpPr>
              <a:spLocks noEditPoints="1"/>
            </p:cNvSpPr>
            <p:nvPr userDrawn="1"/>
          </p:nvSpPr>
          <p:spPr bwMode="auto">
            <a:xfrm>
              <a:off x="2256" y="2202"/>
              <a:ext cx="82" cy="965"/>
            </a:xfrm>
            <a:custGeom>
              <a:avLst/>
              <a:gdLst>
                <a:gd name="T0" fmla="*/ 34 w 57"/>
                <a:gd name="T1" fmla="*/ 305 h 671"/>
                <a:gd name="T2" fmla="*/ 34 w 57"/>
                <a:gd name="T3" fmla="*/ 305 h 671"/>
                <a:gd name="T4" fmla="*/ 35 w 57"/>
                <a:gd name="T5" fmla="*/ 305 h 671"/>
                <a:gd name="T6" fmla="*/ 35 w 57"/>
                <a:gd name="T7" fmla="*/ 306 h 671"/>
                <a:gd name="T8" fmla="*/ 35 w 57"/>
                <a:gd name="T9" fmla="*/ 306 h 671"/>
                <a:gd name="T10" fmla="*/ 43 w 57"/>
                <a:gd name="T11" fmla="*/ 296 h 671"/>
                <a:gd name="T12" fmla="*/ 34 w 57"/>
                <a:gd name="T13" fmla="*/ 305 h 671"/>
                <a:gd name="T14" fmla="*/ 45 w 57"/>
                <a:gd name="T15" fmla="*/ 348 h 671"/>
                <a:gd name="T16" fmla="*/ 42 w 57"/>
                <a:gd name="T17" fmla="*/ 334 h 671"/>
                <a:gd name="T18" fmla="*/ 45 w 57"/>
                <a:gd name="T19" fmla="*/ 348 h 671"/>
                <a:gd name="T20" fmla="*/ 49 w 57"/>
                <a:gd name="T21" fmla="*/ 363 h 671"/>
                <a:gd name="T22" fmla="*/ 45 w 57"/>
                <a:gd name="T23" fmla="*/ 348 h 671"/>
                <a:gd name="T24" fmla="*/ 45 w 57"/>
                <a:gd name="T25" fmla="*/ 350 h 671"/>
                <a:gd name="T26" fmla="*/ 41 w 57"/>
                <a:gd name="T27" fmla="*/ 329 h 671"/>
                <a:gd name="T28" fmla="*/ 42 w 57"/>
                <a:gd name="T29" fmla="*/ 334 h 671"/>
                <a:gd name="T30" fmla="*/ 41 w 57"/>
                <a:gd name="T31" fmla="*/ 329 h 671"/>
                <a:gd name="T32" fmla="*/ 38 w 57"/>
                <a:gd name="T33" fmla="*/ 285 h 671"/>
                <a:gd name="T34" fmla="*/ 44 w 57"/>
                <a:gd name="T35" fmla="*/ 140 h 671"/>
                <a:gd name="T36" fmla="*/ 45 w 57"/>
                <a:gd name="T37" fmla="*/ 117 h 671"/>
                <a:gd name="T38" fmla="*/ 46 w 57"/>
                <a:gd name="T39" fmla="*/ 116 h 671"/>
                <a:gd name="T40" fmla="*/ 45 w 57"/>
                <a:gd name="T41" fmla="*/ 118 h 671"/>
                <a:gd name="T42" fmla="*/ 42 w 57"/>
                <a:gd name="T43" fmla="*/ 71 h 671"/>
                <a:gd name="T44" fmla="*/ 39 w 57"/>
                <a:gd name="T45" fmla="*/ 32 h 671"/>
                <a:gd name="T46" fmla="*/ 39 w 57"/>
                <a:gd name="T47" fmla="*/ 31 h 671"/>
                <a:gd name="T48" fmla="*/ 39 w 57"/>
                <a:gd name="T49" fmla="*/ 30 h 671"/>
                <a:gd name="T50" fmla="*/ 44 w 57"/>
                <a:gd name="T51" fmla="*/ 0 h 671"/>
                <a:gd name="T52" fmla="*/ 37 w 57"/>
                <a:gd name="T53" fmla="*/ 26 h 671"/>
                <a:gd name="T54" fmla="*/ 36 w 57"/>
                <a:gd name="T55" fmla="*/ 29 h 671"/>
                <a:gd name="T56" fmla="*/ 36 w 57"/>
                <a:gd name="T57" fmla="*/ 30 h 671"/>
                <a:gd name="T58" fmla="*/ 33 w 57"/>
                <a:gd name="T59" fmla="*/ 30 h 671"/>
                <a:gd name="T60" fmla="*/ 35 w 57"/>
                <a:gd name="T61" fmla="*/ 36 h 671"/>
                <a:gd name="T62" fmla="*/ 34 w 57"/>
                <a:gd name="T63" fmla="*/ 39 h 671"/>
                <a:gd name="T64" fmla="*/ 13 w 57"/>
                <a:gd name="T65" fmla="*/ 518 h 671"/>
                <a:gd name="T66" fmla="*/ 14 w 57"/>
                <a:gd name="T67" fmla="*/ 522 h 671"/>
                <a:gd name="T68" fmla="*/ 14 w 57"/>
                <a:gd name="T69" fmla="*/ 520 h 671"/>
                <a:gd name="T70" fmla="*/ 17 w 57"/>
                <a:gd name="T71" fmla="*/ 530 h 671"/>
                <a:gd name="T72" fmla="*/ 14 w 57"/>
                <a:gd name="T73" fmla="*/ 522 h 671"/>
                <a:gd name="T74" fmla="*/ 31 w 57"/>
                <a:gd name="T75" fmla="*/ 648 h 671"/>
                <a:gd name="T76" fmla="*/ 31 w 57"/>
                <a:gd name="T77" fmla="*/ 650 h 671"/>
                <a:gd name="T78" fmla="*/ 31 w 57"/>
                <a:gd name="T79" fmla="*/ 650 h 671"/>
                <a:gd name="T80" fmla="*/ 50 w 57"/>
                <a:gd name="T81" fmla="*/ 654 h 671"/>
                <a:gd name="T82" fmla="*/ 56 w 57"/>
                <a:gd name="T83" fmla="*/ 637 h 671"/>
                <a:gd name="T84" fmla="*/ 49 w 57"/>
                <a:gd name="T85" fmla="*/ 363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7" h="671">
                  <a:moveTo>
                    <a:pt x="34" y="305"/>
                  </a:moveTo>
                  <a:cubicBezTo>
                    <a:pt x="34" y="305"/>
                    <a:pt x="34" y="305"/>
                    <a:pt x="34" y="305"/>
                  </a:cubicBezTo>
                  <a:cubicBezTo>
                    <a:pt x="34" y="305"/>
                    <a:pt x="34" y="305"/>
                    <a:pt x="35" y="305"/>
                  </a:cubicBezTo>
                  <a:cubicBezTo>
                    <a:pt x="35" y="306"/>
                    <a:pt x="35" y="306"/>
                    <a:pt x="35" y="306"/>
                  </a:cubicBezTo>
                  <a:cubicBezTo>
                    <a:pt x="35" y="306"/>
                    <a:pt x="35" y="306"/>
                    <a:pt x="35" y="306"/>
                  </a:cubicBezTo>
                  <a:cubicBezTo>
                    <a:pt x="38" y="306"/>
                    <a:pt x="41" y="303"/>
                    <a:pt x="43" y="296"/>
                  </a:cubicBezTo>
                  <a:cubicBezTo>
                    <a:pt x="35" y="295"/>
                    <a:pt x="35" y="304"/>
                    <a:pt x="34" y="305"/>
                  </a:cubicBezTo>
                  <a:close/>
                  <a:moveTo>
                    <a:pt x="45" y="348"/>
                  </a:moveTo>
                  <a:cubicBezTo>
                    <a:pt x="45" y="345"/>
                    <a:pt x="43" y="339"/>
                    <a:pt x="42" y="334"/>
                  </a:cubicBezTo>
                  <a:cubicBezTo>
                    <a:pt x="43" y="342"/>
                    <a:pt x="44" y="345"/>
                    <a:pt x="45" y="348"/>
                  </a:cubicBezTo>
                  <a:close/>
                  <a:moveTo>
                    <a:pt x="49" y="363"/>
                  </a:moveTo>
                  <a:cubicBezTo>
                    <a:pt x="48" y="354"/>
                    <a:pt x="47" y="352"/>
                    <a:pt x="45" y="348"/>
                  </a:cubicBezTo>
                  <a:cubicBezTo>
                    <a:pt x="45" y="349"/>
                    <a:pt x="45" y="350"/>
                    <a:pt x="45" y="350"/>
                  </a:cubicBezTo>
                  <a:cubicBezTo>
                    <a:pt x="25" y="344"/>
                    <a:pt x="34" y="340"/>
                    <a:pt x="41" y="329"/>
                  </a:cubicBezTo>
                  <a:cubicBezTo>
                    <a:pt x="41" y="330"/>
                    <a:pt x="41" y="332"/>
                    <a:pt x="42" y="334"/>
                  </a:cubicBezTo>
                  <a:cubicBezTo>
                    <a:pt x="42" y="332"/>
                    <a:pt x="41" y="330"/>
                    <a:pt x="41" y="329"/>
                  </a:cubicBezTo>
                  <a:cubicBezTo>
                    <a:pt x="47" y="320"/>
                    <a:pt x="51" y="307"/>
                    <a:pt x="38" y="285"/>
                  </a:cubicBezTo>
                  <a:cubicBezTo>
                    <a:pt x="57" y="277"/>
                    <a:pt x="43" y="172"/>
                    <a:pt x="44" y="140"/>
                  </a:cubicBezTo>
                  <a:cubicBezTo>
                    <a:pt x="35" y="186"/>
                    <a:pt x="44" y="128"/>
                    <a:pt x="45" y="117"/>
                  </a:cubicBezTo>
                  <a:cubicBezTo>
                    <a:pt x="46" y="117"/>
                    <a:pt x="46" y="116"/>
                    <a:pt x="46" y="116"/>
                  </a:cubicBezTo>
                  <a:cubicBezTo>
                    <a:pt x="45" y="117"/>
                    <a:pt x="45" y="117"/>
                    <a:pt x="45" y="118"/>
                  </a:cubicBezTo>
                  <a:cubicBezTo>
                    <a:pt x="31" y="143"/>
                    <a:pt x="39" y="105"/>
                    <a:pt x="42" y="71"/>
                  </a:cubicBezTo>
                  <a:cubicBezTo>
                    <a:pt x="44" y="54"/>
                    <a:pt x="44" y="38"/>
                    <a:pt x="39" y="32"/>
                  </a:cubicBezTo>
                  <a:cubicBezTo>
                    <a:pt x="39" y="32"/>
                    <a:pt x="39" y="32"/>
                    <a:pt x="39" y="31"/>
                  </a:cubicBezTo>
                  <a:cubicBezTo>
                    <a:pt x="39" y="31"/>
                    <a:pt x="39" y="30"/>
                    <a:pt x="39" y="30"/>
                  </a:cubicBezTo>
                  <a:cubicBezTo>
                    <a:pt x="40" y="19"/>
                    <a:pt x="41" y="9"/>
                    <a:pt x="44" y="0"/>
                  </a:cubicBezTo>
                  <a:cubicBezTo>
                    <a:pt x="41" y="6"/>
                    <a:pt x="39" y="15"/>
                    <a:pt x="37" y="26"/>
                  </a:cubicBezTo>
                  <a:cubicBezTo>
                    <a:pt x="36" y="27"/>
                    <a:pt x="36" y="28"/>
                    <a:pt x="36" y="29"/>
                  </a:cubicBezTo>
                  <a:cubicBezTo>
                    <a:pt x="36" y="29"/>
                    <a:pt x="36" y="30"/>
                    <a:pt x="36" y="30"/>
                  </a:cubicBezTo>
                  <a:cubicBezTo>
                    <a:pt x="35" y="30"/>
                    <a:pt x="34" y="30"/>
                    <a:pt x="33" y="30"/>
                  </a:cubicBezTo>
                  <a:cubicBezTo>
                    <a:pt x="34" y="32"/>
                    <a:pt x="34" y="34"/>
                    <a:pt x="35" y="36"/>
                  </a:cubicBezTo>
                  <a:cubicBezTo>
                    <a:pt x="35" y="37"/>
                    <a:pt x="34" y="38"/>
                    <a:pt x="34" y="39"/>
                  </a:cubicBezTo>
                  <a:cubicBezTo>
                    <a:pt x="14" y="156"/>
                    <a:pt x="0" y="458"/>
                    <a:pt x="13" y="518"/>
                  </a:cubicBezTo>
                  <a:cubicBezTo>
                    <a:pt x="13" y="519"/>
                    <a:pt x="14" y="520"/>
                    <a:pt x="14" y="522"/>
                  </a:cubicBezTo>
                  <a:cubicBezTo>
                    <a:pt x="14" y="521"/>
                    <a:pt x="14" y="520"/>
                    <a:pt x="14" y="520"/>
                  </a:cubicBezTo>
                  <a:cubicBezTo>
                    <a:pt x="16" y="526"/>
                    <a:pt x="17" y="529"/>
                    <a:pt x="17" y="530"/>
                  </a:cubicBezTo>
                  <a:cubicBezTo>
                    <a:pt x="17" y="529"/>
                    <a:pt x="16" y="525"/>
                    <a:pt x="14" y="522"/>
                  </a:cubicBezTo>
                  <a:cubicBezTo>
                    <a:pt x="21" y="547"/>
                    <a:pt x="23" y="616"/>
                    <a:pt x="31" y="648"/>
                  </a:cubicBezTo>
                  <a:cubicBezTo>
                    <a:pt x="31" y="649"/>
                    <a:pt x="31" y="649"/>
                    <a:pt x="31" y="650"/>
                  </a:cubicBezTo>
                  <a:cubicBezTo>
                    <a:pt x="31" y="650"/>
                    <a:pt x="31" y="650"/>
                    <a:pt x="31" y="650"/>
                  </a:cubicBezTo>
                  <a:cubicBezTo>
                    <a:pt x="35" y="666"/>
                    <a:pt x="41" y="671"/>
                    <a:pt x="50" y="654"/>
                  </a:cubicBezTo>
                  <a:cubicBezTo>
                    <a:pt x="52" y="649"/>
                    <a:pt x="54" y="644"/>
                    <a:pt x="56" y="637"/>
                  </a:cubicBezTo>
                  <a:cubicBezTo>
                    <a:pt x="14" y="661"/>
                    <a:pt x="51" y="371"/>
                    <a:pt x="49" y="363"/>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773">
              <a:extLst>
                <a:ext uri="{FF2B5EF4-FFF2-40B4-BE49-F238E27FC236}">
                  <a16:creationId xmlns:a16="http://schemas.microsoft.com/office/drawing/2014/main" id="{2034BA07-285C-4692-99A1-C13602B1EA45}"/>
                </a:ext>
              </a:extLst>
            </p:cNvPr>
            <p:cNvSpPr>
              <a:spLocks noEditPoints="1"/>
            </p:cNvSpPr>
            <p:nvPr userDrawn="1"/>
          </p:nvSpPr>
          <p:spPr bwMode="auto">
            <a:xfrm>
              <a:off x="2925" y="2322"/>
              <a:ext cx="58" cy="238"/>
            </a:xfrm>
            <a:custGeom>
              <a:avLst/>
              <a:gdLst>
                <a:gd name="T0" fmla="*/ 8 w 41"/>
                <a:gd name="T1" fmla="*/ 165 h 165"/>
                <a:gd name="T2" fmla="*/ 9 w 41"/>
                <a:gd name="T3" fmla="*/ 164 h 165"/>
                <a:gd name="T4" fmla="*/ 6 w 41"/>
                <a:gd name="T5" fmla="*/ 158 h 165"/>
                <a:gd name="T6" fmla="*/ 8 w 41"/>
                <a:gd name="T7" fmla="*/ 165 h 165"/>
                <a:gd name="T8" fmla="*/ 1 w 41"/>
                <a:gd name="T9" fmla="*/ 23 h 165"/>
                <a:gd name="T10" fmla="*/ 0 w 41"/>
                <a:gd name="T11" fmla="*/ 50 h 165"/>
                <a:gd name="T12" fmla="*/ 0 w 41"/>
                <a:gd name="T13" fmla="*/ 51 h 165"/>
                <a:gd name="T14" fmla="*/ 0 w 41"/>
                <a:gd name="T15" fmla="*/ 56 h 165"/>
                <a:gd name="T16" fmla="*/ 5 w 41"/>
                <a:gd name="T17" fmla="*/ 151 h 165"/>
                <a:gd name="T18" fmla="*/ 5 w 41"/>
                <a:gd name="T19" fmla="*/ 154 h 165"/>
                <a:gd name="T20" fmla="*/ 6 w 41"/>
                <a:gd name="T21" fmla="*/ 158 h 165"/>
                <a:gd name="T22" fmla="*/ 6 w 41"/>
                <a:gd name="T23" fmla="*/ 156 h 165"/>
                <a:gd name="T24" fmla="*/ 9 w 41"/>
                <a:gd name="T25" fmla="*/ 164 h 165"/>
                <a:gd name="T26" fmla="*/ 29 w 41"/>
                <a:gd name="T27" fmla="*/ 153 h 165"/>
                <a:gd name="T28" fmla="*/ 30 w 41"/>
                <a:gd name="T29" fmla="*/ 136 h 165"/>
                <a:gd name="T30" fmla="*/ 30 w 41"/>
                <a:gd name="T31" fmla="*/ 135 h 165"/>
                <a:gd name="T32" fmla="*/ 30 w 41"/>
                <a:gd name="T33" fmla="*/ 135 h 165"/>
                <a:gd name="T34" fmla="*/ 38 w 41"/>
                <a:gd name="T35" fmla="*/ 35 h 165"/>
                <a:gd name="T36" fmla="*/ 41 w 41"/>
                <a:gd name="T37" fmla="*/ 0 h 165"/>
                <a:gd name="T38" fmla="*/ 1 w 41"/>
                <a:gd name="T39" fmla="*/ 23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65">
                  <a:moveTo>
                    <a:pt x="8" y="165"/>
                  </a:moveTo>
                  <a:cubicBezTo>
                    <a:pt x="8" y="165"/>
                    <a:pt x="8" y="164"/>
                    <a:pt x="9" y="164"/>
                  </a:cubicBezTo>
                  <a:cubicBezTo>
                    <a:pt x="8" y="163"/>
                    <a:pt x="7" y="160"/>
                    <a:pt x="6" y="158"/>
                  </a:cubicBezTo>
                  <a:cubicBezTo>
                    <a:pt x="7" y="160"/>
                    <a:pt x="7" y="162"/>
                    <a:pt x="8" y="165"/>
                  </a:cubicBezTo>
                  <a:close/>
                  <a:moveTo>
                    <a:pt x="1" y="23"/>
                  </a:moveTo>
                  <a:cubicBezTo>
                    <a:pt x="0" y="32"/>
                    <a:pt x="0" y="41"/>
                    <a:pt x="0" y="50"/>
                  </a:cubicBezTo>
                  <a:cubicBezTo>
                    <a:pt x="0" y="51"/>
                    <a:pt x="0" y="51"/>
                    <a:pt x="0" y="51"/>
                  </a:cubicBezTo>
                  <a:cubicBezTo>
                    <a:pt x="0" y="53"/>
                    <a:pt x="0" y="55"/>
                    <a:pt x="0" y="56"/>
                  </a:cubicBezTo>
                  <a:cubicBezTo>
                    <a:pt x="0" y="99"/>
                    <a:pt x="1" y="133"/>
                    <a:pt x="5" y="151"/>
                  </a:cubicBezTo>
                  <a:cubicBezTo>
                    <a:pt x="5" y="152"/>
                    <a:pt x="5" y="153"/>
                    <a:pt x="5" y="154"/>
                  </a:cubicBezTo>
                  <a:cubicBezTo>
                    <a:pt x="5" y="155"/>
                    <a:pt x="6" y="156"/>
                    <a:pt x="6" y="158"/>
                  </a:cubicBezTo>
                  <a:cubicBezTo>
                    <a:pt x="6" y="157"/>
                    <a:pt x="6" y="156"/>
                    <a:pt x="6" y="156"/>
                  </a:cubicBezTo>
                  <a:cubicBezTo>
                    <a:pt x="7" y="160"/>
                    <a:pt x="8" y="163"/>
                    <a:pt x="9" y="164"/>
                  </a:cubicBezTo>
                  <a:cubicBezTo>
                    <a:pt x="16" y="161"/>
                    <a:pt x="22" y="157"/>
                    <a:pt x="29" y="153"/>
                  </a:cubicBezTo>
                  <a:cubicBezTo>
                    <a:pt x="30" y="148"/>
                    <a:pt x="30" y="142"/>
                    <a:pt x="30" y="136"/>
                  </a:cubicBezTo>
                  <a:cubicBezTo>
                    <a:pt x="30" y="136"/>
                    <a:pt x="30" y="135"/>
                    <a:pt x="30" y="135"/>
                  </a:cubicBezTo>
                  <a:cubicBezTo>
                    <a:pt x="30" y="135"/>
                    <a:pt x="30" y="135"/>
                    <a:pt x="30" y="135"/>
                  </a:cubicBezTo>
                  <a:cubicBezTo>
                    <a:pt x="33" y="98"/>
                    <a:pt x="36" y="61"/>
                    <a:pt x="38" y="35"/>
                  </a:cubicBezTo>
                  <a:cubicBezTo>
                    <a:pt x="40" y="17"/>
                    <a:pt x="41" y="5"/>
                    <a:pt x="41" y="0"/>
                  </a:cubicBezTo>
                  <a:cubicBezTo>
                    <a:pt x="28" y="8"/>
                    <a:pt x="14" y="15"/>
                    <a:pt x="1" y="23"/>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774">
              <a:extLst>
                <a:ext uri="{FF2B5EF4-FFF2-40B4-BE49-F238E27FC236}">
                  <a16:creationId xmlns:a16="http://schemas.microsoft.com/office/drawing/2014/main" id="{DCFAB805-CE8C-4617-A396-F3DE98BC04D0}"/>
                </a:ext>
              </a:extLst>
            </p:cNvPr>
            <p:cNvSpPr>
              <a:spLocks noEditPoints="1"/>
            </p:cNvSpPr>
            <p:nvPr userDrawn="1"/>
          </p:nvSpPr>
          <p:spPr bwMode="auto">
            <a:xfrm>
              <a:off x="3182" y="2184"/>
              <a:ext cx="59" cy="193"/>
            </a:xfrm>
            <a:custGeom>
              <a:avLst/>
              <a:gdLst>
                <a:gd name="T0" fmla="*/ 8 w 41"/>
                <a:gd name="T1" fmla="*/ 134 h 134"/>
                <a:gd name="T2" fmla="*/ 9 w 41"/>
                <a:gd name="T3" fmla="*/ 134 h 134"/>
                <a:gd name="T4" fmla="*/ 6 w 41"/>
                <a:gd name="T5" fmla="*/ 129 h 134"/>
                <a:gd name="T6" fmla="*/ 8 w 41"/>
                <a:gd name="T7" fmla="*/ 134 h 134"/>
                <a:gd name="T8" fmla="*/ 1 w 41"/>
                <a:gd name="T9" fmla="*/ 18 h 134"/>
                <a:gd name="T10" fmla="*/ 0 w 41"/>
                <a:gd name="T11" fmla="*/ 40 h 134"/>
                <a:gd name="T12" fmla="*/ 0 w 41"/>
                <a:gd name="T13" fmla="*/ 41 h 134"/>
                <a:gd name="T14" fmla="*/ 0 w 41"/>
                <a:gd name="T15" fmla="*/ 46 h 134"/>
                <a:gd name="T16" fmla="*/ 5 w 41"/>
                <a:gd name="T17" fmla="*/ 123 h 134"/>
                <a:gd name="T18" fmla="*/ 5 w 41"/>
                <a:gd name="T19" fmla="*/ 126 h 134"/>
                <a:gd name="T20" fmla="*/ 6 w 41"/>
                <a:gd name="T21" fmla="*/ 128 h 134"/>
                <a:gd name="T22" fmla="*/ 6 w 41"/>
                <a:gd name="T23" fmla="*/ 127 h 134"/>
                <a:gd name="T24" fmla="*/ 9 w 41"/>
                <a:gd name="T25" fmla="*/ 134 h 134"/>
                <a:gd name="T26" fmla="*/ 29 w 41"/>
                <a:gd name="T27" fmla="*/ 125 h 134"/>
                <a:gd name="T28" fmla="*/ 30 w 41"/>
                <a:gd name="T29" fmla="*/ 111 h 134"/>
                <a:gd name="T30" fmla="*/ 30 w 41"/>
                <a:gd name="T31" fmla="*/ 110 h 134"/>
                <a:gd name="T32" fmla="*/ 30 w 41"/>
                <a:gd name="T33" fmla="*/ 110 h 134"/>
                <a:gd name="T34" fmla="*/ 38 w 41"/>
                <a:gd name="T35" fmla="*/ 28 h 134"/>
                <a:gd name="T36" fmla="*/ 41 w 41"/>
                <a:gd name="T37" fmla="*/ 0 h 134"/>
                <a:gd name="T38" fmla="*/ 1 w 41"/>
                <a:gd name="T39" fmla="*/ 18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34">
                  <a:moveTo>
                    <a:pt x="8" y="134"/>
                  </a:moveTo>
                  <a:cubicBezTo>
                    <a:pt x="8" y="134"/>
                    <a:pt x="8" y="134"/>
                    <a:pt x="9" y="134"/>
                  </a:cubicBezTo>
                  <a:cubicBezTo>
                    <a:pt x="8" y="132"/>
                    <a:pt x="7" y="130"/>
                    <a:pt x="6" y="129"/>
                  </a:cubicBezTo>
                  <a:cubicBezTo>
                    <a:pt x="7" y="130"/>
                    <a:pt x="7" y="132"/>
                    <a:pt x="8" y="134"/>
                  </a:cubicBezTo>
                  <a:close/>
                  <a:moveTo>
                    <a:pt x="1" y="18"/>
                  </a:moveTo>
                  <a:cubicBezTo>
                    <a:pt x="0" y="26"/>
                    <a:pt x="0" y="33"/>
                    <a:pt x="0" y="40"/>
                  </a:cubicBezTo>
                  <a:cubicBezTo>
                    <a:pt x="0" y="41"/>
                    <a:pt x="0" y="41"/>
                    <a:pt x="0" y="41"/>
                  </a:cubicBezTo>
                  <a:cubicBezTo>
                    <a:pt x="0" y="43"/>
                    <a:pt x="0" y="44"/>
                    <a:pt x="0" y="46"/>
                  </a:cubicBezTo>
                  <a:cubicBezTo>
                    <a:pt x="0" y="80"/>
                    <a:pt x="1" y="108"/>
                    <a:pt x="5" y="123"/>
                  </a:cubicBezTo>
                  <a:cubicBezTo>
                    <a:pt x="5" y="124"/>
                    <a:pt x="5" y="125"/>
                    <a:pt x="5" y="126"/>
                  </a:cubicBezTo>
                  <a:cubicBezTo>
                    <a:pt x="5" y="126"/>
                    <a:pt x="6" y="127"/>
                    <a:pt x="6" y="128"/>
                  </a:cubicBezTo>
                  <a:cubicBezTo>
                    <a:pt x="6" y="128"/>
                    <a:pt x="6" y="127"/>
                    <a:pt x="6" y="127"/>
                  </a:cubicBezTo>
                  <a:cubicBezTo>
                    <a:pt x="7" y="130"/>
                    <a:pt x="8" y="132"/>
                    <a:pt x="9" y="134"/>
                  </a:cubicBezTo>
                  <a:cubicBezTo>
                    <a:pt x="16" y="131"/>
                    <a:pt x="22" y="128"/>
                    <a:pt x="29" y="125"/>
                  </a:cubicBezTo>
                  <a:cubicBezTo>
                    <a:pt x="30" y="120"/>
                    <a:pt x="30" y="115"/>
                    <a:pt x="30" y="111"/>
                  </a:cubicBezTo>
                  <a:cubicBezTo>
                    <a:pt x="30" y="110"/>
                    <a:pt x="30" y="110"/>
                    <a:pt x="30" y="110"/>
                  </a:cubicBezTo>
                  <a:cubicBezTo>
                    <a:pt x="30" y="110"/>
                    <a:pt x="30" y="110"/>
                    <a:pt x="30" y="110"/>
                  </a:cubicBezTo>
                  <a:cubicBezTo>
                    <a:pt x="33" y="79"/>
                    <a:pt x="36" y="49"/>
                    <a:pt x="38" y="28"/>
                  </a:cubicBezTo>
                  <a:cubicBezTo>
                    <a:pt x="40" y="14"/>
                    <a:pt x="41" y="3"/>
                    <a:pt x="41" y="0"/>
                  </a:cubicBezTo>
                  <a:cubicBezTo>
                    <a:pt x="28" y="6"/>
                    <a:pt x="14" y="12"/>
                    <a:pt x="1" y="18"/>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775">
              <a:extLst>
                <a:ext uri="{FF2B5EF4-FFF2-40B4-BE49-F238E27FC236}">
                  <a16:creationId xmlns:a16="http://schemas.microsoft.com/office/drawing/2014/main" id="{2C81F783-C9CC-4FAC-9DB3-D89BBB28DDD2}"/>
                </a:ext>
              </a:extLst>
            </p:cNvPr>
            <p:cNvSpPr>
              <a:spLocks noEditPoints="1"/>
            </p:cNvSpPr>
            <p:nvPr userDrawn="1"/>
          </p:nvSpPr>
          <p:spPr bwMode="auto">
            <a:xfrm>
              <a:off x="3467" y="1972"/>
              <a:ext cx="59" cy="192"/>
            </a:xfrm>
            <a:custGeom>
              <a:avLst/>
              <a:gdLst>
                <a:gd name="T0" fmla="*/ 7 w 41"/>
                <a:gd name="T1" fmla="*/ 134 h 134"/>
                <a:gd name="T2" fmla="*/ 8 w 41"/>
                <a:gd name="T3" fmla="*/ 134 h 134"/>
                <a:gd name="T4" fmla="*/ 6 w 41"/>
                <a:gd name="T5" fmla="*/ 129 h 134"/>
                <a:gd name="T6" fmla="*/ 7 w 41"/>
                <a:gd name="T7" fmla="*/ 134 h 134"/>
                <a:gd name="T8" fmla="*/ 0 w 41"/>
                <a:gd name="T9" fmla="*/ 19 h 134"/>
                <a:gd name="T10" fmla="*/ 0 w 41"/>
                <a:gd name="T11" fmla="*/ 41 h 134"/>
                <a:gd name="T12" fmla="*/ 0 w 41"/>
                <a:gd name="T13" fmla="*/ 42 h 134"/>
                <a:gd name="T14" fmla="*/ 0 w 41"/>
                <a:gd name="T15" fmla="*/ 46 h 134"/>
                <a:gd name="T16" fmla="*/ 4 w 41"/>
                <a:gd name="T17" fmla="*/ 124 h 134"/>
                <a:gd name="T18" fmla="*/ 5 w 41"/>
                <a:gd name="T19" fmla="*/ 126 h 134"/>
                <a:gd name="T20" fmla="*/ 6 w 41"/>
                <a:gd name="T21" fmla="*/ 129 h 134"/>
                <a:gd name="T22" fmla="*/ 5 w 41"/>
                <a:gd name="T23" fmla="*/ 127 h 134"/>
                <a:gd name="T24" fmla="*/ 8 w 41"/>
                <a:gd name="T25" fmla="*/ 134 h 134"/>
                <a:gd name="T26" fmla="*/ 29 w 41"/>
                <a:gd name="T27" fmla="*/ 125 h 134"/>
                <a:gd name="T28" fmla="*/ 30 w 41"/>
                <a:gd name="T29" fmla="*/ 111 h 134"/>
                <a:gd name="T30" fmla="*/ 30 w 41"/>
                <a:gd name="T31" fmla="*/ 110 h 134"/>
                <a:gd name="T32" fmla="*/ 30 w 41"/>
                <a:gd name="T33" fmla="*/ 110 h 134"/>
                <a:gd name="T34" fmla="*/ 38 w 41"/>
                <a:gd name="T35" fmla="*/ 28 h 134"/>
                <a:gd name="T36" fmla="*/ 41 w 41"/>
                <a:gd name="T37" fmla="*/ 0 h 134"/>
                <a:gd name="T38" fmla="*/ 0 w 41"/>
                <a:gd name="T39" fmla="*/ 19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34">
                  <a:moveTo>
                    <a:pt x="7" y="134"/>
                  </a:moveTo>
                  <a:cubicBezTo>
                    <a:pt x="8" y="134"/>
                    <a:pt x="8" y="134"/>
                    <a:pt x="8" y="134"/>
                  </a:cubicBezTo>
                  <a:cubicBezTo>
                    <a:pt x="8" y="133"/>
                    <a:pt x="7" y="131"/>
                    <a:pt x="6" y="129"/>
                  </a:cubicBezTo>
                  <a:cubicBezTo>
                    <a:pt x="6" y="131"/>
                    <a:pt x="7" y="132"/>
                    <a:pt x="7" y="134"/>
                  </a:cubicBezTo>
                  <a:close/>
                  <a:moveTo>
                    <a:pt x="0" y="19"/>
                  </a:moveTo>
                  <a:cubicBezTo>
                    <a:pt x="0" y="26"/>
                    <a:pt x="0" y="34"/>
                    <a:pt x="0" y="41"/>
                  </a:cubicBezTo>
                  <a:cubicBezTo>
                    <a:pt x="0" y="42"/>
                    <a:pt x="0" y="42"/>
                    <a:pt x="0" y="42"/>
                  </a:cubicBezTo>
                  <a:cubicBezTo>
                    <a:pt x="0" y="43"/>
                    <a:pt x="0" y="45"/>
                    <a:pt x="0" y="46"/>
                  </a:cubicBezTo>
                  <a:cubicBezTo>
                    <a:pt x="0" y="81"/>
                    <a:pt x="1" y="109"/>
                    <a:pt x="4" y="124"/>
                  </a:cubicBezTo>
                  <a:cubicBezTo>
                    <a:pt x="4" y="124"/>
                    <a:pt x="4" y="125"/>
                    <a:pt x="5" y="126"/>
                  </a:cubicBezTo>
                  <a:cubicBezTo>
                    <a:pt x="5" y="127"/>
                    <a:pt x="5" y="128"/>
                    <a:pt x="6" y="129"/>
                  </a:cubicBezTo>
                  <a:cubicBezTo>
                    <a:pt x="6" y="128"/>
                    <a:pt x="5" y="128"/>
                    <a:pt x="5" y="127"/>
                  </a:cubicBezTo>
                  <a:cubicBezTo>
                    <a:pt x="7" y="131"/>
                    <a:pt x="8" y="133"/>
                    <a:pt x="8" y="134"/>
                  </a:cubicBezTo>
                  <a:cubicBezTo>
                    <a:pt x="15" y="131"/>
                    <a:pt x="22" y="128"/>
                    <a:pt x="29" y="125"/>
                  </a:cubicBezTo>
                  <a:cubicBezTo>
                    <a:pt x="29" y="121"/>
                    <a:pt x="29" y="116"/>
                    <a:pt x="30" y="111"/>
                  </a:cubicBezTo>
                  <a:cubicBezTo>
                    <a:pt x="30" y="111"/>
                    <a:pt x="30" y="111"/>
                    <a:pt x="30" y="110"/>
                  </a:cubicBezTo>
                  <a:cubicBezTo>
                    <a:pt x="30" y="110"/>
                    <a:pt x="30" y="110"/>
                    <a:pt x="30" y="110"/>
                  </a:cubicBezTo>
                  <a:cubicBezTo>
                    <a:pt x="32" y="80"/>
                    <a:pt x="35" y="50"/>
                    <a:pt x="38" y="28"/>
                  </a:cubicBezTo>
                  <a:cubicBezTo>
                    <a:pt x="39" y="14"/>
                    <a:pt x="41" y="4"/>
                    <a:pt x="41" y="0"/>
                  </a:cubicBezTo>
                  <a:cubicBezTo>
                    <a:pt x="27" y="6"/>
                    <a:pt x="14" y="13"/>
                    <a:pt x="0" y="19"/>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776">
              <a:extLst>
                <a:ext uri="{FF2B5EF4-FFF2-40B4-BE49-F238E27FC236}">
                  <a16:creationId xmlns:a16="http://schemas.microsoft.com/office/drawing/2014/main" id="{01B63336-CA93-4DCB-A865-1D94EA42893C}"/>
                </a:ext>
              </a:extLst>
            </p:cNvPr>
            <p:cNvSpPr>
              <a:spLocks noEditPoints="1"/>
            </p:cNvSpPr>
            <p:nvPr userDrawn="1"/>
          </p:nvSpPr>
          <p:spPr bwMode="auto">
            <a:xfrm>
              <a:off x="3851" y="1578"/>
              <a:ext cx="33" cy="156"/>
            </a:xfrm>
            <a:custGeom>
              <a:avLst/>
              <a:gdLst>
                <a:gd name="T0" fmla="*/ 9 w 23"/>
                <a:gd name="T1" fmla="*/ 98 h 109"/>
                <a:gd name="T2" fmla="*/ 9 w 23"/>
                <a:gd name="T3" fmla="*/ 98 h 109"/>
                <a:gd name="T4" fmla="*/ 9 w 23"/>
                <a:gd name="T5" fmla="*/ 98 h 109"/>
                <a:gd name="T6" fmla="*/ 9 w 23"/>
                <a:gd name="T7" fmla="*/ 98 h 109"/>
                <a:gd name="T8" fmla="*/ 17 w 23"/>
                <a:gd name="T9" fmla="*/ 48 h 109"/>
                <a:gd name="T10" fmla="*/ 14 w 23"/>
                <a:gd name="T11" fmla="*/ 37 h 109"/>
                <a:gd name="T12" fmla="*/ 17 w 23"/>
                <a:gd name="T13" fmla="*/ 22 h 109"/>
                <a:gd name="T14" fmla="*/ 14 w 23"/>
                <a:gd name="T15" fmla="*/ 9 h 109"/>
                <a:gd name="T16" fmla="*/ 14 w 23"/>
                <a:gd name="T17" fmla="*/ 9 h 109"/>
                <a:gd name="T18" fmla="*/ 12 w 23"/>
                <a:gd name="T19" fmla="*/ 1 h 109"/>
                <a:gd name="T20" fmla="*/ 11 w 23"/>
                <a:gd name="T21" fmla="*/ 0 h 109"/>
                <a:gd name="T22" fmla="*/ 0 w 23"/>
                <a:gd name="T23" fmla="*/ 10 h 109"/>
                <a:gd name="T24" fmla="*/ 0 w 23"/>
                <a:gd name="T25" fmla="*/ 18 h 109"/>
                <a:gd name="T26" fmla="*/ 0 w 23"/>
                <a:gd name="T27" fmla="*/ 19 h 109"/>
                <a:gd name="T28" fmla="*/ 0 w 23"/>
                <a:gd name="T29" fmla="*/ 19 h 109"/>
                <a:gd name="T30" fmla="*/ 0 w 23"/>
                <a:gd name="T31" fmla="*/ 19 h 109"/>
                <a:gd name="T32" fmla="*/ 0 w 23"/>
                <a:gd name="T33" fmla="*/ 36 h 109"/>
                <a:gd name="T34" fmla="*/ 5 w 23"/>
                <a:gd name="T35" fmla="*/ 86 h 109"/>
                <a:gd name="T36" fmla="*/ 5 w 23"/>
                <a:gd name="T37" fmla="*/ 86 h 109"/>
                <a:gd name="T38" fmla="*/ 6 w 23"/>
                <a:gd name="T39" fmla="*/ 90 h 109"/>
                <a:gd name="T40" fmla="*/ 6 w 23"/>
                <a:gd name="T41" fmla="*/ 91 h 109"/>
                <a:gd name="T42" fmla="*/ 9 w 23"/>
                <a:gd name="T43" fmla="*/ 97 h 109"/>
                <a:gd name="T44" fmla="*/ 9 w 23"/>
                <a:gd name="T45" fmla="*/ 98 h 109"/>
                <a:gd name="T46" fmla="*/ 9 w 23"/>
                <a:gd name="T47" fmla="*/ 98 h 109"/>
                <a:gd name="T48" fmla="*/ 9 w 23"/>
                <a:gd name="T49" fmla="*/ 98 h 109"/>
                <a:gd name="T50" fmla="*/ 9 w 23"/>
                <a:gd name="T51" fmla="*/ 98 h 109"/>
                <a:gd name="T52" fmla="*/ 11 w 23"/>
                <a:gd name="T53" fmla="*/ 100 h 109"/>
                <a:gd name="T54" fmla="*/ 11 w 23"/>
                <a:gd name="T55" fmla="*/ 100 h 109"/>
                <a:gd name="T56" fmla="*/ 10 w 23"/>
                <a:gd name="T57" fmla="*/ 98 h 109"/>
                <a:gd name="T58" fmla="*/ 11 w 23"/>
                <a:gd name="T59" fmla="*/ 100 h 109"/>
                <a:gd name="T60" fmla="*/ 12 w 23"/>
                <a:gd name="T61" fmla="*/ 101 h 109"/>
                <a:gd name="T62" fmla="*/ 15 w 23"/>
                <a:gd name="T63" fmla="*/ 109 h 109"/>
                <a:gd name="T64" fmla="*/ 22 w 23"/>
                <a:gd name="T65" fmla="*/ 102 h 109"/>
                <a:gd name="T66" fmla="*/ 22 w 23"/>
                <a:gd name="T67" fmla="*/ 96 h 109"/>
                <a:gd name="T68" fmla="*/ 22 w 23"/>
                <a:gd name="T69" fmla="*/ 96 h 109"/>
                <a:gd name="T70" fmla="*/ 22 w 23"/>
                <a:gd name="T71" fmla="*/ 92 h 109"/>
                <a:gd name="T72" fmla="*/ 22 w 23"/>
                <a:gd name="T73" fmla="*/ 90 h 109"/>
                <a:gd name="T74" fmla="*/ 22 w 23"/>
                <a:gd name="T75" fmla="*/ 81 h 109"/>
                <a:gd name="T76" fmla="*/ 22 w 23"/>
                <a:gd name="T77" fmla="*/ 80 h 109"/>
                <a:gd name="T78" fmla="*/ 22 w 23"/>
                <a:gd name="T79" fmla="*/ 76 h 109"/>
                <a:gd name="T80" fmla="*/ 23 w 23"/>
                <a:gd name="T81" fmla="*/ 56 h 109"/>
                <a:gd name="T82" fmla="*/ 20 w 23"/>
                <a:gd name="T83" fmla="*/ 52 h 109"/>
                <a:gd name="T84" fmla="*/ 20 w 23"/>
                <a:gd name="T85" fmla="*/ 53 h 109"/>
                <a:gd name="T86" fmla="*/ 17 w 23"/>
                <a:gd name="T87" fmla="*/ 48 h 109"/>
                <a:gd name="T88" fmla="*/ 13 w 23"/>
                <a:gd name="T89" fmla="*/ 43 h 109"/>
                <a:gd name="T90" fmla="*/ 13 w 23"/>
                <a:gd name="T91" fmla="*/ 43 h 109"/>
                <a:gd name="T92" fmla="*/ 17 w 23"/>
                <a:gd name="T93" fmla="*/ 40 h 109"/>
                <a:gd name="T94" fmla="*/ 13 w 23"/>
                <a:gd name="T95" fmla="*/ 43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 h="109">
                  <a:moveTo>
                    <a:pt x="9" y="98"/>
                  </a:moveTo>
                  <a:cubicBezTo>
                    <a:pt x="9" y="98"/>
                    <a:pt x="9" y="98"/>
                    <a:pt x="9" y="98"/>
                  </a:cubicBezTo>
                  <a:cubicBezTo>
                    <a:pt x="9" y="98"/>
                    <a:pt x="9" y="98"/>
                    <a:pt x="9" y="98"/>
                  </a:cubicBezTo>
                  <a:cubicBezTo>
                    <a:pt x="9" y="98"/>
                    <a:pt x="9" y="98"/>
                    <a:pt x="9" y="98"/>
                  </a:cubicBezTo>
                  <a:close/>
                  <a:moveTo>
                    <a:pt x="17" y="48"/>
                  </a:moveTo>
                  <a:cubicBezTo>
                    <a:pt x="20" y="45"/>
                    <a:pt x="22" y="42"/>
                    <a:pt x="14" y="37"/>
                  </a:cubicBezTo>
                  <a:cubicBezTo>
                    <a:pt x="19" y="36"/>
                    <a:pt x="19" y="29"/>
                    <a:pt x="17" y="22"/>
                  </a:cubicBezTo>
                  <a:cubicBezTo>
                    <a:pt x="17" y="18"/>
                    <a:pt x="15" y="13"/>
                    <a:pt x="14" y="9"/>
                  </a:cubicBezTo>
                  <a:cubicBezTo>
                    <a:pt x="14" y="9"/>
                    <a:pt x="14" y="9"/>
                    <a:pt x="14" y="9"/>
                  </a:cubicBezTo>
                  <a:cubicBezTo>
                    <a:pt x="13" y="5"/>
                    <a:pt x="12" y="3"/>
                    <a:pt x="12" y="1"/>
                  </a:cubicBezTo>
                  <a:cubicBezTo>
                    <a:pt x="10" y="9"/>
                    <a:pt x="11" y="5"/>
                    <a:pt x="11" y="0"/>
                  </a:cubicBezTo>
                  <a:cubicBezTo>
                    <a:pt x="8" y="3"/>
                    <a:pt x="4" y="7"/>
                    <a:pt x="0" y="10"/>
                  </a:cubicBezTo>
                  <a:cubicBezTo>
                    <a:pt x="0" y="13"/>
                    <a:pt x="0" y="15"/>
                    <a:pt x="0" y="18"/>
                  </a:cubicBezTo>
                  <a:cubicBezTo>
                    <a:pt x="0" y="18"/>
                    <a:pt x="0" y="18"/>
                    <a:pt x="0" y="19"/>
                  </a:cubicBezTo>
                  <a:cubicBezTo>
                    <a:pt x="0" y="19"/>
                    <a:pt x="0" y="19"/>
                    <a:pt x="0" y="19"/>
                  </a:cubicBezTo>
                  <a:cubicBezTo>
                    <a:pt x="0" y="19"/>
                    <a:pt x="0" y="19"/>
                    <a:pt x="0" y="19"/>
                  </a:cubicBezTo>
                  <a:cubicBezTo>
                    <a:pt x="0" y="24"/>
                    <a:pt x="0" y="30"/>
                    <a:pt x="0" y="36"/>
                  </a:cubicBezTo>
                  <a:cubicBezTo>
                    <a:pt x="1" y="55"/>
                    <a:pt x="2" y="74"/>
                    <a:pt x="5" y="86"/>
                  </a:cubicBezTo>
                  <a:cubicBezTo>
                    <a:pt x="5" y="86"/>
                    <a:pt x="5" y="86"/>
                    <a:pt x="5" y="86"/>
                  </a:cubicBezTo>
                  <a:cubicBezTo>
                    <a:pt x="5" y="87"/>
                    <a:pt x="6" y="89"/>
                    <a:pt x="6" y="90"/>
                  </a:cubicBezTo>
                  <a:cubicBezTo>
                    <a:pt x="6" y="90"/>
                    <a:pt x="6" y="91"/>
                    <a:pt x="6" y="91"/>
                  </a:cubicBezTo>
                  <a:cubicBezTo>
                    <a:pt x="7" y="94"/>
                    <a:pt x="8" y="96"/>
                    <a:pt x="9" y="97"/>
                  </a:cubicBezTo>
                  <a:cubicBezTo>
                    <a:pt x="9" y="98"/>
                    <a:pt x="9" y="98"/>
                    <a:pt x="9" y="98"/>
                  </a:cubicBezTo>
                  <a:cubicBezTo>
                    <a:pt x="9" y="98"/>
                    <a:pt x="9" y="98"/>
                    <a:pt x="9" y="98"/>
                  </a:cubicBezTo>
                  <a:cubicBezTo>
                    <a:pt x="9" y="98"/>
                    <a:pt x="9" y="98"/>
                    <a:pt x="9" y="98"/>
                  </a:cubicBezTo>
                  <a:cubicBezTo>
                    <a:pt x="9" y="98"/>
                    <a:pt x="9" y="98"/>
                    <a:pt x="9" y="98"/>
                  </a:cubicBezTo>
                  <a:cubicBezTo>
                    <a:pt x="10" y="99"/>
                    <a:pt x="11" y="99"/>
                    <a:pt x="11" y="100"/>
                  </a:cubicBezTo>
                  <a:cubicBezTo>
                    <a:pt x="12" y="100"/>
                    <a:pt x="12" y="100"/>
                    <a:pt x="11" y="100"/>
                  </a:cubicBezTo>
                  <a:cubicBezTo>
                    <a:pt x="11" y="99"/>
                    <a:pt x="10" y="99"/>
                    <a:pt x="10" y="98"/>
                  </a:cubicBezTo>
                  <a:cubicBezTo>
                    <a:pt x="10" y="99"/>
                    <a:pt x="10" y="99"/>
                    <a:pt x="11" y="100"/>
                  </a:cubicBezTo>
                  <a:cubicBezTo>
                    <a:pt x="11" y="100"/>
                    <a:pt x="11" y="101"/>
                    <a:pt x="12" y="101"/>
                  </a:cubicBezTo>
                  <a:cubicBezTo>
                    <a:pt x="13" y="104"/>
                    <a:pt x="14" y="106"/>
                    <a:pt x="15" y="109"/>
                  </a:cubicBezTo>
                  <a:cubicBezTo>
                    <a:pt x="17" y="107"/>
                    <a:pt x="20" y="105"/>
                    <a:pt x="22" y="102"/>
                  </a:cubicBezTo>
                  <a:cubicBezTo>
                    <a:pt x="22" y="100"/>
                    <a:pt x="22" y="98"/>
                    <a:pt x="22" y="96"/>
                  </a:cubicBezTo>
                  <a:cubicBezTo>
                    <a:pt x="22" y="96"/>
                    <a:pt x="22" y="96"/>
                    <a:pt x="22" y="96"/>
                  </a:cubicBezTo>
                  <a:cubicBezTo>
                    <a:pt x="22" y="94"/>
                    <a:pt x="22" y="93"/>
                    <a:pt x="22" y="92"/>
                  </a:cubicBezTo>
                  <a:cubicBezTo>
                    <a:pt x="22" y="91"/>
                    <a:pt x="22" y="90"/>
                    <a:pt x="22" y="90"/>
                  </a:cubicBezTo>
                  <a:cubicBezTo>
                    <a:pt x="22" y="87"/>
                    <a:pt x="22" y="84"/>
                    <a:pt x="22" y="81"/>
                  </a:cubicBezTo>
                  <a:cubicBezTo>
                    <a:pt x="22" y="81"/>
                    <a:pt x="22" y="80"/>
                    <a:pt x="22" y="80"/>
                  </a:cubicBezTo>
                  <a:cubicBezTo>
                    <a:pt x="22" y="78"/>
                    <a:pt x="22" y="77"/>
                    <a:pt x="22" y="76"/>
                  </a:cubicBezTo>
                  <a:cubicBezTo>
                    <a:pt x="22" y="65"/>
                    <a:pt x="23" y="57"/>
                    <a:pt x="23" y="56"/>
                  </a:cubicBezTo>
                  <a:cubicBezTo>
                    <a:pt x="22" y="54"/>
                    <a:pt x="21" y="53"/>
                    <a:pt x="20" y="52"/>
                  </a:cubicBezTo>
                  <a:cubicBezTo>
                    <a:pt x="20" y="53"/>
                    <a:pt x="20" y="53"/>
                    <a:pt x="20" y="53"/>
                  </a:cubicBezTo>
                  <a:cubicBezTo>
                    <a:pt x="9" y="53"/>
                    <a:pt x="14" y="51"/>
                    <a:pt x="17" y="48"/>
                  </a:cubicBezTo>
                  <a:moveTo>
                    <a:pt x="13" y="43"/>
                  </a:moveTo>
                  <a:cubicBezTo>
                    <a:pt x="13" y="43"/>
                    <a:pt x="13" y="43"/>
                    <a:pt x="13" y="43"/>
                  </a:cubicBezTo>
                  <a:cubicBezTo>
                    <a:pt x="15" y="42"/>
                    <a:pt x="16" y="42"/>
                    <a:pt x="17" y="40"/>
                  </a:cubicBezTo>
                  <a:cubicBezTo>
                    <a:pt x="13" y="40"/>
                    <a:pt x="13" y="42"/>
                    <a:pt x="13" y="43"/>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777">
              <a:extLst>
                <a:ext uri="{FF2B5EF4-FFF2-40B4-BE49-F238E27FC236}">
                  <a16:creationId xmlns:a16="http://schemas.microsoft.com/office/drawing/2014/main" id="{C1691511-2DC3-40EB-A742-36D11AB479EA}"/>
                </a:ext>
              </a:extLst>
            </p:cNvPr>
            <p:cNvSpPr>
              <a:spLocks noEditPoints="1"/>
            </p:cNvSpPr>
            <p:nvPr userDrawn="1"/>
          </p:nvSpPr>
          <p:spPr bwMode="auto">
            <a:xfrm>
              <a:off x="3746" y="1713"/>
              <a:ext cx="46" cy="154"/>
            </a:xfrm>
            <a:custGeom>
              <a:avLst/>
              <a:gdLst>
                <a:gd name="T0" fmla="*/ 7 w 32"/>
                <a:gd name="T1" fmla="*/ 107 h 107"/>
                <a:gd name="T2" fmla="*/ 8 w 32"/>
                <a:gd name="T3" fmla="*/ 107 h 107"/>
                <a:gd name="T4" fmla="*/ 6 w 32"/>
                <a:gd name="T5" fmla="*/ 103 h 107"/>
                <a:gd name="T6" fmla="*/ 7 w 32"/>
                <a:gd name="T7" fmla="*/ 107 h 107"/>
                <a:gd name="T8" fmla="*/ 0 w 32"/>
                <a:gd name="T9" fmla="*/ 15 h 107"/>
                <a:gd name="T10" fmla="*/ 0 w 32"/>
                <a:gd name="T11" fmla="*/ 33 h 107"/>
                <a:gd name="T12" fmla="*/ 0 w 32"/>
                <a:gd name="T13" fmla="*/ 33 h 107"/>
                <a:gd name="T14" fmla="*/ 0 w 32"/>
                <a:gd name="T15" fmla="*/ 37 h 107"/>
                <a:gd name="T16" fmla="*/ 4 w 32"/>
                <a:gd name="T17" fmla="*/ 98 h 107"/>
                <a:gd name="T18" fmla="*/ 5 w 32"/>
                <a:gd name="T19" fmla="*/ 100 h 107"/>
                <a:gd name="T20" fmla="*/ 6 w 32"/>
                <a:gd name="T21" fmla="*/ 103 h 107"/>
                <a:gd name="T22" fmla="*/ 5 w 32"/>
                <a:gd name="T23" fmla="*/ 101 h 107"/>
                <a:gd name="T24" fmla="*/ 8 w 32"/>
                <a:gd name="T25" fmla="*/ 107 h 107"/>
                <a:gd name="T26" fmla="*/ 24 w 32"/>
                <a:gd name="T27" fmla="*/ 100 h 107"/>
                <a:gd name="T28" fmla="*/ 24 w 32"/>
                <a:gd name="T29" fmla="*/ 89 h 107"/>
                <a:gd name="T30" fmla="*/ 24 w 32"/>
                <a:gd name="T31" fmla="*/ 88 h 107"/>
                <a:gd name="T32" fmla="*/ 24 w 32"/>
                <a:gd name="T33" fmla="*/ 88 h 107"/>
                <a:gd name="T34" fmla="*/ 30 w 32"/>
                <a:gd name="T35" fmla="*/ 22 h 107"/>
                <a:gd name="T36" fmla="*/ 32 w 32"/>
                <a:gd name="T37" fmla="*/ 0 h 107"/>
                <a:gd name="T38" fmla="*/ 0 w 32"/>
                <a:gd name="T39" fmla="*/ 15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107">
                  <a:moveTo>
                    <a:pt x="7" y="107"/>
                  </a:moveTo>
                  <a:cubicBezTo>
                    <a:pt x="7" y="107"/>
                    <a:pt x="7" y="107"/>
                    <a:pt x="8" y="107"/>
                  </a:cubicBezTo>
                  <a:cubicBezTo>
                    <a:pt x="7" y="106"/>
                    <a:pt x="6" y="104"/>
                    <a:pt x="6" y="103"/>
                  </a:cubicBezTo>
                  <a:cubicBezTo>
                    <a:pt x="6" y="104"/>
                    <a:pt x="6" y="106"/>
                    <a:pt x="7" y="107"/>
                  </a:cubicBezTo>
                  <a:close/>
                  <a:moveTo>
                    <a:pt x="0" y="15"/>
                  </a:moveTo>
                  <a:cubicBezTo>
                    <a:pt x="0" y="21"/>
                    <a:pt x="0" y="27"/>
                    <a:pt x="0" y="33"/>
                  </a:cubicBezTo>
                  <a:cubicBezTo>
                    <a:pt x="0" y="33"/>
                    <a:pt x="0" y="33"/>
                    <a:pt x="0" y="33"/>
                  </a:cubicBezTo>
                  <a:cubicBezTo>
                    <a:pt x="0" y="35"/>
                    <a:pt x="0" y="36"/>
                    <a:pt x="0" y="37"/>
                  </a:cubicBezTo>
                  <a:cubicBezTo>
                    <a:pt x="0" y="65"/>
                    <a:pt x="1" y="87"/>
                    <a:pt x="4" y="98"/>
                  </a:cubicBezTo>
                  <a:cubicBezTo>
                    <a:pt x="4" y="99"/>
                    <a:pt x="4" y="100"/>
                    <a:pt x="5" y="100"/>
                  </a:cubicBezTo>
                  <a:cubicBezTo>
                    <a:pt x="5" y="101"/>
                    <a:pt x="5" y="102"/>
                    <a:pt x="6" y="103"/>
                  </a:cubicBezTo>
                  <a:cubicBezTo>
                    <a:pt x="5" y="102"/>
                    <a:pt x="5" y="102"/>
                    <a:pt x="5" y="101"/>
                  </a:cubicBezTo>
                  <a:cubicBezTo>
                    <a:pt x="6" y="104"/>
                    <a:pt x="7" y="106"/>
                    <a:pt x="8" y="107"/>
                  </a:cubicBezTo>
                  <a:cubicBezTo>
                    <a:pt x="13" y="104"/>
                    <a:pt x="18" y="102"/>
                    <a:pt x="24" y="100"/>
                  </a:cubicBezTo>
                  <a:cubicBezTo>
                    <a:pt x="24" y="96"/>
                    <a:pt x="24" y="92"/>
                    <a:pt x="24" y="89"/>
                  </a:cubicBezTo>
                  <a:cubicBezTo>
                    <a:pt x="24" y="88"/>
                    <a:pt x="24" y="88"/>
                    <a:pt x="24" y="88"/>
                  </a:cubicBezTo>
                  <a:cubicBezTo>
                    <a:pt x="24" y="88"/>
                    <a:pt x="24" y="88"/>
                    <a:pt x="24" y="88"/>
                  </a:cubicBezTo>
                  <a:cubicBezTo>
                    <a:pt x="26" y="63"/>
                    <a:pt x="28" y="39"/>
                    <a:pt x="30" y="22"/>
                  </a:cubicBezTo>
                  <a:cubicBezTo>
                    <a:pt x="31" y="11"/>
                    <a:pt x="32" y="3"/>
                    <a:pt x="32" y="0"/>
                  </a:cubicBezTo>
                  <a:cubicBezTo>
                    <a:pt x="21" y="5"/>
                    <a:pt x="11" y="10"/>
                    <a:pt x="0" y="15"/>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778">
              <a:extLst>
                <a:ext uri="{FF2B5EF4-FFF2-40B4-BE49-F238E27FC236}">
                  <a16:creationId xmlns:a16="http://schemas.microsoft.com/office/drawing/2014/main" id="{674D05F3-FB41-4A14-B254-187337B0EFB0}"/>
                </a:ext>
              </a:extLst>
            </p:cNvPr>
            <p:cNvSpPr>
              <a:spLocks noEditPoints="1"/>
            </p:cNvSpPr>
            <p:nvPr userDrawn="1"/>
          </p:nvSpPr>
          <p:spPr bwMode="auto">
            <a:xfrm>
              <a:off x="3957" y="1434"/>
              <a:ext cx="22" cy="175"/>
            </a:xfrm>
            <a:custGeom>
              <a:avLst/>
              <a:gdLst>
                <a:gd name="T0" fmla="*/ 3 w 15"/>
                <a:gd name="T1" fmla="*/ 122 h 122"/>
                <a:gd name="T2" fmla="*/ 3 w 15"/>
                <a:gd name="T3" fmla="*/ 121 h 122"/>
                <a:gd name="T4" fmla="*/ 2 w 15"/>
                <a:gd name="T5" fmla="*/ 117 h 122"/>
                <a:gd name="T6" fmla="*/ 3 w 15"/>
                <a:gd name="T7" fmla="*/ 122 h 122"/>
                <a:gd name="T8" fmla="*/ 0 w 15"/>
                <a:gd name="T9" fmla="*/ 16 h 122"/>
                <a:gd name="T10" fmla="*/ 0 w 15"/>
                <a:gd name="T11" fmla="*/ 37 h 122"/>
                <a:gd name="T12" fmla="*/ 0 w 15"/>
                <a:gd name="T13" fmla="*/ 37 h 122"/>
                <a:gd name="T14" fmla="*/ 0 w 15"/>
                <a:gd name="T15" fmla="*/ 41 h 122"/>
                <a:gd name="T16" fmla="*/ 1 w 15"/>
                <a:gd name="T17" fmla="*/ 112 h 122"/>
                <a:gd name="T18" fmla="*/ 2 w 15"/>
                <a:gd name="T19" fmla="*/ 114 h 122"/>
                <a:gd name="T20" fmla="*/ 2 w 15"/>
                <a:gd name="T21" fmla="*/ 117 h 122"/>
                <a:gd name="T22" fmla="*/ 2 w 15"/>
                <a:gd name="T23" fmla="*/ 115 h 122"/>
                <a:gd name="T24" fmla="*/ 3 w 15"/>
                <a:gd name="T25" fmla="*/ 121 h 122"/>
                <a:gd name="T26" fmla="*/ 11 w 15"/>
                <a:gd name="T27" fmla="*/ 113 h 122"/>
                <a:gd name="T28" fmla="*/ 11 w 15"/>
                <a:gd name="T29" fmla="*/ 101 h 122"/>
                <a:gd name="T30" fmla="*/ 11 w 15"/>
                <a:gd name="T31" fmla="*/ 99 h 122"/>
                <a:gd name="T32" fmla="*/ 11 w 15"/>
                <a:gd name="T33" fmla="*/ 99 h 122"/>
                <a:gd name="T34" fmla="*/ 14 w 15"/>
                <a:gd name="T35" fmla="*/ 25 h 122"/>
                <a:gd name="T36" fmla="*/ 15 w 15"/>
                <a:gd name="T37" fmla="*/ 0 h 122"/>
                <a:gd name="T38" fmla="*/ 0 w 15"/>
                <a:gd name="T39" fmla="*/ 1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122">
                  <a:moveTo>
                    <a:pt x="3" y="122"/>
                  </a:moveTo>
                  <a:cubicBezTo>
                    <a:pt x="3" y="121"/>
                    <a:pt x="3" y="121"/>
                    <a:pt x="3" y="121"/>
                  </a:cubicBezTo>
                  <a:cubicBezTo>
                    <a:pt x="3" y="120"/>
                    <a:pt x="2" y="118"/>
                    <a:pt x="2" y="117"/>
                  </a:cubicBezTo>
                  <a:cubicBezTo>
                    <a:pt x="2" y="118"/>
                    <a:pt x="2" y="120"/>
                    <a:pt x="3" y="122"/>
                  </a:cubicBezTo>
                  <a:close/>
                  <a:moveTo>
                    <a:pt x="0" y="16"/>
                  </a:moveTo>
                  <a:cubicBezTo>
                    <a:pt x="0" y="23"/>
                    <a:pt x="0" y="30"/>
                    <a:pt x="0" y="37"/>
                  </a:cubicBezTo>
                  <a:cubicBezTo>
                    <a:pt x="0" y="37"/>
                    <a:pt x="0" y="37"/>
                    <a:pt x="0" y="37"/>
                  </a:cubicBezTo>
                  <a:cubicBezTo>
                    <a:pt x="0" y="39"/>
                    <a:pt x="0" y="40"/>
                    <a:pt x="0" y="41"/>
                  </a:cubicBezTo>
                  <a:cubicBezTo>
                    <a:pt x="0" y="73"/>
                    <a:pt x="0" y="98"/>
                    <a:pt x="1" y="112"/>
                  </a:cubicBezTo>
                  <a:cubicBezTo>
                    <a:pt x="1" y="112"/>
                    <a:pt x="2" y="113"/>
                    <a:pt x="2" y="114"/>
                  </a:cubicBezTo>
                  <a:cubicBezTo>
                    <a:pt x="2" y="114"/>
                    <a:pt x="2" y="115"/>
                    <a:pt x="2" y="117"/>
                  </a:cubicBezTo>
                  <a:cubicBezTo>
                    <a:pt x="2" y="116"/>
                    <a:pt x="2" y="115"/>
                    <a:pt x="2" y="115"/>
                  </a:cubicBezTo>
                  <a:cubicBezTo>
                    <a:pt x="2" y="118"/>
                    <a:pt x="3" y="120"/>
                    <a:pt x="3" y="121"/>
                  </a:cubicBezTo>
                  <a:cubicBezTo>
                    <a:pt x="6" y="119"/>
                    <a:pt x="8" y="116"/>
                    <a:pt x="11" y="113"/>
                  </a:cubicBezTo>
                  <a:cubicBezTo>
                    <a:pt x="11" y="109"/>
                    <a:pt x="11" y="105"/>
                    <a:pt x="11" y="101"/>
                  </a:cubicBezTo>
                  <a:cubicBezTo>
                    <a:pt x="11" y="100"/>
                    <a:pt x="11" y="100"/>
                    <a:pt x="11" y="99"/>
                  </a:cubicBezTo>
                  <a:cubicBezTo>
                    <a:pt x="11" y="99"/>
                    <a:pt x="11" y="99"/>
                    <a:pt x="11" y="99"/>
                  </a:cubicBezTo>
                  <a:cubicBezTo>
                    <a:pt x="12" y="72"/>
                    <a:pt x="13" y="44"/>
                    <a:pt x="14" y="25"/>
                  </a:cubicBezTo>
                  <a:cubicBezTo>
                    <a:pt x="15" y="12"/>
                    <a:pt x="15" y="3"/>
                    <a:pt x="15" y="0"/>
                  </a:cubicBezTo>
                  <a:cubicBezTo>
                    <a:pt x="10" y="5"/>
                    <a:pt x="5" y="11"/>
                    <a:pt x="0" y="16"/>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779">
              <a:extLst>
                <a:ext uri="{FF2B5EF4-FFF2-40B4-BE49-F238E27FC236}">
                  <a16:creationId xmlns:a16="http://schemas.microsoft.com/office/drawing/2014/main" id="{782C278E-714D-42E4-93B5-FA4624A4D63B}"/>
                </a:ext>
              </a:extLst>
            </p:cNvPr>
            <p:cNvSpPr>
              <a:spLocks noEditPoints="1"/>
            </p:cNvSpPr>
            <p:nvPr userDrawn="1"/>
          </p:nvSpPr>
          <p:spPr bwMode="auto">
            <a:xfrm>
              <a:off x="4033" y="1317"/>
              <a:ext cx="46" cy="158"/>
            </a:xfrm>
            <a:custGeom>
              <a:avLst/>
              <a:gdLst>
                <a:gd name="T0" fmla="*/ 17 w 32"/>
                <a:gd name="T1" fmla="*/ 48 h 110"/>
                <a:gd name="T2" fmla="*/ 18 w 32"/>
                <a:gd name="T3" fmla="*/ 48 h 110"/>
                <a:gd name="T4" fmla="*/ 21 w 32"/>
                <a:gd name="T5" fmla="*/ 44 h 110"/>
                <a:gd name="T6" fmla="*/ 17 w 32"/>
                <a:gd name="T7" fmla="*/ 48 h 110"/>
                <a:gd name="T8" fmla="*/ 31 w 32"/>
                <a:gd name="T9" fmla="*/ 84 h 110"/>
                <a:gd name="T10" fmla="*/ 31 w 32"/>
                <a:gd name="T11" fmla="*/ 84 h 110"/>
                <a:gd name="T12" fmla="*/ 31 w 32"/>
                <a:gd name="T13" fmla="*/ 82 h 110"/>
                <a:gd name="T14" fmla="*/ 31 w 32"/>
                <a:gd name="T15" fmla="*/ 81 h 110"/>
                <a:gd name="T16" fmla="*/ 29 w 32"/>
                <a:gd name="T17" fmla="*/ 61 h 110"/>
                <a:gd name="T18" fmla="*/ 26 w 32"/>
                <a:gd name="T19" fmla="*/ 58 h 110"/>
                <a:gd name="T20" fmla="*/ 26 w 32"/>
                <a:gd name="T21" fmla="*/ 59 h 110"/>
                <a:gd name="T22" fmla="*/ 22 w 32"/>
                <a:gd name="T23" fmla="*/ 53 h 110"/>
                <a:gd name="T24" fmla="*/ 22 w 32"/>
                <a:gd name="T25" fmla="*/ 53 h 110"/>
                <a:gd name="T26" fmla="*/ 18 w 32"/>
                <a:gd name="T27" fmla="*/ 41 h 110"/>
                <a:gd name="T28" fmla="*/ 19 w 32"/>
                <a:gd name="T29" fmla="*/ 24 h 110"/>
                <a:gd name="T30" fmla="*/ 16 w 32"/>
                <a:gd name="T31" fmla="*/ 16 h 110"/>
                <a:gd name="T32" fmla="*/ 14 w 32"/>
                <a:gd name="T33" fmla="*/ 12 h 110"/>
                <a:gd name="T34" fmla="*/ 14 w 32"/>
                <a:gd name="T35" fmla="*/ 11 h 110"/>
                <a:gd name="T36" fmla="*/ 14 w 32"/>
                <a:gd name="T37" fmla="*/ 10 h 110"/>
                <a:gd name="T38" fmla="*/ 13 w 32"/>
                <a:gd name="T39" fmla="*/ 9 h 110"/>
                <a:gd name="T40" fmla="*/ 10 w 32"/>
                <a:gd name="T41" fmla="*/ 1 h 110"/>
                <a:gd name="T42" fmla="*/ 9 w 32"/>
                <a:gd name="T43" fmla="*/ 0 h 110"/>
                <a:gd name="T44" fmla="*/ 0 w 32"/>
                <a:gd name="T45" fmla="*/ 13 h 110"/>
                <a:gd name="T46" fmla="*/ 1 w 32"/>
                <a:gd name="T47" fmla="*/ 21 h 110"/>
                <a:gd name="T48" fmla="*/ 1 w 32"/>
                <a:gd name="T49" fmla="*/ 22 h 110"/>
                <a:gd name="T50" fmla="*/ 1 w 32"/>
                <a:gd name="T51" fmla="*/ 22 h 110"/>
                <a:gd name="T52" fmla="*/ 1 w 32"/>
                <a:gd name="T53" fmla="*/ 22 h 110"/>
                <a:gd name="T54" fmla="*/ 2 w 32"/>
                <a:gd name="T55" fmla="*/ 30 h 110"/>
                <a:gd name="T56" fmla="*/ 2 w 32"/>
                <a:gd name="T57" fmla="*/ 32 h 110"/>
                <a:gd name="T58" fmla="*/ 3 w 32"/>
                <a:gd name="T59" fmla="*/ 38 h 110"/>
                <a:gd name="T60" fmla="*/ 3 w 32"/>
                <a:gd name="T61" fmla="*/ 41 h 110"/>
                <a:gd name="T62" fmla="*/ 16 w 32"/>
                <a:gd name="T63" fmla="*/ 97 h 110"/>
                <a:gd name="T64" fmla="*/ 16 w 32"/>
                <a:gd name="T65" fmla="*/ 97 h 110"/>
                <a:gd name="T66" fmla="*/ 17 w 32"/>
                <a:gd name="T67" fmla="*/ 101 h 110"/>
                <a:gd name="T68" fmla="*/ 18 w 32"/>
                <a:gd name="T69" fmla="*/ 103 h 110"/>
                <a:gd name="T70" fmla="*/ 18 w 32"/>
                <a:gd name="T71" fmla="*/ 103 h 110"/>
                <a:gd name="T72" fmla="*/ 18 w 32"/>
                <a:gd name="T73" fmla="*/ 104 h 110"/>
                <a:gd name="T74" fmla="*/ 19 w 32"/>
                <a:gd name="T75" fmla="*/ 105 h 110"/>
                <a:gd name="T76" fmla="*/ 19 w 32"/>
                <a:gd name="T77" fmla="*/ 106 h 110"/>
                <a:gd name="T78" fmla="*/ 32 w 32"/>
                <a:gd name="T79" fmla="*/ 88 h 110"/>
                <a:gd name="T80" fmla="*/ 31 w 32"/>
                <a:gd name="T81" fmla="*/ 84 h 110"/>
                <a:gd name="T82" fmla="*/ 22 w 32"/>
                <a:gd name="T83" fmla="*/ 110 h 110"/>
                <a:gd name="T84" fmla="*/ 22 w 32"/>
                <a:gd name="T85" fmla="*/ 110 h 110"/>
                <a:gd name="T86" fmla="*/ 22 w 32"/>
                <a:gd name="T87" fmla="*/ 110 h 110"/>
                <a:gd name="T88" fmla="*/ 22 w 32"/>
                <a:gd name="T89" fmla="*/ 110 h 110"/>
                <a:gd name="T90" fmla="*/ 22 w 32"/>
                <a:gd name="T91" fmla="*/ 110 h 110"/>
                <a:gd name="T92" fmla="*/ 22 w 32"/>
                <a:gd name="T93" fmla="*/ 110 h 110"/>
                <a:gd name="T94" fmla="*/ 22 w 32"/>
                <a:gd name="T95"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 h="110">
                  <a:moveTo>
                    <a:pt x="17" y="48"/>
                  </a:moveTo>
                  <a:cubicBezTo>
                    <a:pt x="17" y="48"/>
                    <a:pt x="18" y="48"/>
                    <a:pt x="18" y="48"/>
                  </a:cubicBezTo>
                  <a:cubicBezTo>
                    <a:pt x="19" y="47"/>
                    <a:pt x="20" y="46"/>
                    <a:pt x="21" y="44"/>
                  </a:cubicBezTo>
                  <a:cubicBezTo>
                    <a:pt x="17" y="45"/>
                    <a:pt x="17" y="47"/>
                    <a:pt x="17" y="48"/>
                  </a:cubicBezTo>
                  <a:close/>
                  <a:moveTo>
                    <a:pt x="31" y="84"/>
                  </a:moveTo>
                  <a:cubicBezTo>
                    <a:pt x="31" y="84"/>
                    <a:pt x="31" y="84"/>
                    <a:pt x="31" y="84"/>
                  </a:cubicBezTo>
                  <a:cubicBezTo>
                    <a:pt x="31" y="83"/>
                    <a:pt x="31" y="83"/>
                    <a:pt x="31" y="82"/>
                  </a:cubicBezTo>
                  <a:cubicBezTo>
                    <a:pt x="31" y="82"/>
                    <a:pt x="31" y="82"/>
                    <a:pt x="31" y="81"/>
                  </a:cubicBezTo>
                  <a:cubicBezTo>
                    <a:pt x="30" y="70"/>
                    <a:pt x="30" y="62"/>
                    <a:pt x="29" y="61"/>
                  </a:cubicBezTo>
                  <a:cubicBezTo>
                    <a:pt x="28" y="59"/>
                    <a:pt x="27" y="59"/>
                    <a:pt x="26" y="58"/>
                  </a:cubicBezTo>
                  <a:cubicBezTo>
                    <a:pt x="26" y="58"/>
                    <a:pt x="26" y="59"/>
                    <a:pt x="26" y="59"/>
                  </a:cubicBezTo>
                  <a:cubicBezTo>
                    <a:pt x="15" y="60"/>
                    <a:pt x="19" y="57"/>
                    <a:pt x="22" y="53"/>
                  </a:cubicBezTo>
                  <a:cubicBezTo>
                    <a:pt x="22" y="53"/>
                    <a:pt x="22" y="53"/>
                    <a:pt x="22" y="53"/>
                  </a:cubicBezTo>
                  <a:cubicBezTo>
                    <a:pt x="25" y="50"/>
                    <a:pt x="26" y="46"/>
                    <a:pt x="18" y="41"/>
                  </a:cubicBezTo>
                  <a:cubicBezTo>
                    <a:pt x="22" y="39"/>
                    <a:pt x="21" y="32"/>
                    <a:pt x="19" y="24"/>
                  </a:cubicBezTo>
                  <a:cubicBezTo>
                    <a:pt x="18" y="22"/>
                    <a:pt x="17" y="19"/>
                    <a:pt x="16" y="16"/>
                  </a:cubicBezTo>
                  <a:cubicBezTo>
                    <a:pt x="15" y="15"/>
                    <a:pt x="15" y="13"/>
                    <a:pt x="14" y="12"/>
                  </a:cubicBezTo>
                  <a:cubicBezTo>
                    <a:pt x="14" y="11"/>
                    <a:pt x="14" y="11"/>
                    <a:pt x="14" y="11"/>
                  </a:cubicBezTo>
                  <a:cubicBezTo>
                    <a:pt x="14" y="10"/>
                    <a:pt x="14" y="10"/>
                    <a:pt x="14" y="10"/>
                  </a:cubicBezTo>
                  <a:cubicBezTo>
                    <a:pt x="13" y="10"/>
                    <a:pt x="13" y="9"/>
                    <a:pt x="13" y="9"/>
                  </a:cubicBezTo>
                  <a:cubicBezTo>
                    <a:pt x="12" y="6"/>
                    <a:pt x="11" y="3"/>
                    <a:pt x="10" y="1"/>
                  </a:cubicBezTo>
                  <a:cubicBezTo>
                    <a:pt x="9" y="10"/>
                    <a:pt x="9" y="5"/>
                    <a:pt x="9" y="0"/>
                  </a:cubicBezTo>
                  <a:cubicBezTo>
                    <a:pt x="6" y="4"/>
                    <a:pt x="3" y="8"/>
                    <a:pt x="0" y="13"/>
                  </a:cubicBezTo>
                  <a:cubicBezTo>
                    <a:pt x="0" y="15"/>
                    <a:pt x="0" y="18"/>
                    <a:pt x="1" y="21"/>
                  </a:cubicBezTo>
                  <a:cubicBezTo>
                    <a:pt x="1" y="21"/>
                    <a:pt x="1" y="21"/>
                    <a:pt x="1" y="22"/>
                  </a:cubicBezTo>
                  <a:cubicBezTo>
                    <a:pt x="1" y="22"/>
                    <a:pt x="1" y="22"/>
                    <a:pt x="1" y="22"/>
                  </a:cubicBezTo>
                  <a:cubicBezTo>
                    <a:pt x="1" y="22"/>
                    <a:pt x="1" y="22"/>
                    <a:pt x="1" y="22"/>
                  </a:cubicBezTo>
                  <a:cubicBezTo>
                    <a:pt x="1" y="25"/>
                    <a:pt x="1" y="27"/>
                    <a:pt x="2" y="30"/>
                  </a:cubicBezTo>
                  <a:cubicBezTo>
                    <a:pt x="2" y="31"/>
                    <a:pt x="2" y="32"/>
                    <a:pt x="2" y="32"/>
                  </a:cubicBezTo>
                  <a:cubicBezTo>
                    <a:pt x="2" y="34"/>
                    <a:pt x="3" y="36"/>
                    <a:pt x="3" y="38"/>
                  </a:cubicBezTo>
                  <a:cubicBezTo>
                    <a:pt x="3" y="39"/>
                    <a:pt x="3" y="40"/>
                    <a:pt x="3" y="41"/>
                  </a:cubicBezTo>
                  <a:cubicBezTo>
                    <a:pt x="7" y="63"/>
                    <a:pt x="11" y="84"/>
                    <a:pt x="16" y="97"/>
                  </a:cubicBezTo>
                  <a:cubicBezTo>
                    <a:pt x="16" y="97"/>
                    <a:pt x="16" y="97"/>
                    <a:pt x="16" y="97"/>
                  </a:cubicBezTo>
                  <a:cubicBezTo>
                    <a:pt x="16" y="99"/>
                    <a:pt x="17" y="100"/>
                    <a:pt x="17" y="101"/>
                  </a:cubicBezTo>
                  <a:cubicBezTo>
                    <a:pt x="17" y="102"/>
                    <a:pt x="18" y="102"/>
                    <a:pt x="18" y="103"/>
                  </a:cubicBezTo>
                  <a:cubicBezTo>
                    <a:pt x="18" y="103"/>
                    <a:pt x="18" y="103"/>
                    <a:pt x="18" y="103"/>
                  </a:cubicBezTo>
                  <a:cubicBezTo>
                    <a:pt x="18" y="104"/>
                    <a:pt x="18" y="104"/>
                    <a:pt x="18" y="104"/>
                  </a:cubicBezTo>
                  <a:cubicBezTo>
                    <a:pt x="18" y="104"/>
                    <a:pt x="19" y="104"/>
                    <a:pt x="19" y="105"/>
                  </a:cubicBezTo>
                  <a:cubicBezTo>
                    <a:pt x="19" y="105"/>
                    <a:pt x="19" y="105"/>
                    <a:pt x="19" y="106"/>
                  </a:cubicBezTo>
                  <a:cubicBezTo>
                    <a:pt x="23" y="100"/>
                    <a:pt x="28" y="94"/>
                    <a:pt x="32" y="88"/>
                  </a:cubicBezTo>
                  <a:cubicBezTo>
                    <a:pt x="31" y="87"/>
                    <a:pt x="31" y="85"/>
                    <a:pt x="31" y="84"/>
                  </a:cubicBezTo>
                  <a:close/>
                  <a:moveTo>
                    <a:pt x="22" y="110"/>
                  </a:moveTo>
                  <a:cubicBezTo>
                    <a:pt x="22" y="110"/>
                    <a:pt x="22" y="110"/>
                    <a:pt x="22" y="110"/>
                  </a:cubicBezTo>
                  <a:cubicBezTo>
                    <a:pt x="22" y="110"/>
                    <a:pt x="22" y="110"/>
                    <a:pt x="22" y="110"/>
                  </a:cubicBezTo>
                  <a:close/>
                  <a:moveTo>
                    <a:pt x="22" y="110"/>
                  </a:moveTo>
                  <a:cubicBezTo>
                    <a:pt x="22" y="110"/>
                    <a:pt x="22" y="110"/>
                    <a:pt x="22" y="110"/>
                  </a:cubicBezTo>
                  <a:cubicBezTo>
                    <a:pt x="22" y="110"/>
                    <a:pt x="22" y="110"/>
                    <a:pt x="22" y="110"/>
                  </a:cubicBezTo>
                  <a:cubicBezTo>
                    <a:pt x="22" y="110"/>
                    <a:pt x="22" y="110"/>
                    <a:pt x="22" y="11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780">
              <a:extLst>
                <a:ext uri="{FF2B5EF4-FFF2-40B4-BE49-F238E27FC236}">
                  <a16:creationId xmlns:a16="http://schemas.microsoft.com/office/drawing/2014/main" id="{4BD573D5-1EE0-4DB4-BC76-21895DF4B39D}"/>
                </a:ext>
              </a:extLst>
            </p:cNvPr>
            <p:cNvSpPr>
              <a:spLocks noEditPoints="1"/>
            </p:cNvSpPr>
            <p:nvPr userDrawn="1"/>
          </p:nvSpPr>
          <p:spPr bwMode="auto">
            <a:xfrm>
              <a:off x="4220" y="945"/>
              <a:ext cx="46" cy="142"/>
            </a:xfrm>
            <a:custGeom>
              <a:avLst/>
              <a:gdLst>
                <a:gd name="T0" fmla="*/ 17 w 32"/>
                <a:gd name="T1" fmla="*/ 43 h 99"/>
                <a:gd name="T2" fmla="*/ 18 w 32"/>
                <a:gd name="T3" fmla="*/ 43 h 99"/>
                <a:gd name="T4" fmla="*/ 22 w 32"/>
                <a:gd name="T5" fmla="*/ 40 h 99"/>
                <a:gd name="T6" fmla="*/ 17 w 32"/>
                <a:gd name="T7" fmla="*/ 43 h 99"/>
                <a:gd name="T8" fmla="*/ 32 w 32"/>
                <a:gd name="T9" fmla="*/ 76 h 99"/>
                <a:gd name="T10" fmla="*/ 32 w 32"/>
                <a:gd name="T11" fmla="*/ 76 h 99"/>
                <a:gd name="T12" fmla="*/ 31 w 32"/>
                <a:gd name="T13" fmla="*/ 74 h 99"/>
                <a:gd name="T14" fmla="*/ 31 w 32"/>
                <a:gd name="T15" fmla="*/ 73 h 99"/>
                <a:gd name="T16" fmla="*/ 30 w 32"/>
                <a:gd name="T17" fmla="*/ 56 h 99"/>
                <a:gd name="T18" fmla="*/ 26 w 32"/>
                <a:gd name="T19" fmla="*/ 52 h 99"/>
                <a:gd name="T20" fmla="*/ 26 w 32"/>
                <a:gd name="T21" fmla="*/ 53 h 99"/>
                <a:gd name="T22" fmla="*/ 23 w 32"/>
                <a:gd name="T23" fmla="*/ 48 h 99"/>
                <a:gd name="T24" fmla="*/ 23 w 32"/>
                <a:gd name="T25" fmla="*/ 48 h 99"/>
                <a:gd name="T26" fmla="*/ 18 w 32"/>
                <a:gd name="T27" fmla="*/ 38 h 99"/>
                <a:gd name="T28" fmla="*/ 19 w 32"/>
                <a:gd name="T29" fmla="*/ 22 h 99"/>
                <a:gd name="T30" fmla="*/ 16 w 32"/>
                <a:gd name="T31" fmla="*/ 15 h 99"/>
                <a:gd name="T32" fmla="*/ 15 w 32"/>
                <a:gd name="T33" fmla="*/ 11 h 99"/>
                <a:gd name="T34" fmla="*/ 14 w 32"/>
                <a:gd name="T35" fmla="*/ 10 h 99"/>
                <a:gd name="T36" fmla="*/ 14 w 32"/>
                <a:gd name="T37" fmla="*/ 9 h 99"/>
                <a:gd name="T38" fmla="*/ 14 w 32"/>
                <a:gd name="T39" fmla="*/ 8 h 99"/>
                <a:gd name="T40" fmla="*/ 11 w 32"/>
                <a:gd name="T41" fmla="*/ 1 h 99"/>
                <a:gd name="T42" fmla="*/ 10 w 32"/>
                <a:gd name="T43" fmla="*/ 0 h 99"/>
                <a:gd name="T44" fmla="*/ 0 w 32"/>
                <a:gd name="T45" fmla="*/ 11 h 99"/>
                <a:gd name="T46" fmla="*/ 1 w 32"/>
                <a:gd name="T47" fmla="*/ 19 h 99"/>
                <a:gd name="T48" fmla="*/ 1 w 32"/>
                <a:gd name="T49" fmla="*/ 20 h 99"/>
                <a:gd name="T50" fmla="*/ 1 w 32"/>
                <a:gd name="T51" fmla="*/ 20 h 99"/>
                <a:gd name="T52" fmla="*/ 1 w 32"/>
                <a:gd name="T53" fmla="*/ 20 h 99"/>
                <a:gd name="T54" fmla="*/ 2 w 32"/>
                <a:gd name="T55" fmla="*/ 27 h 99"/>
                <a:gd name="T56" fmla="*/ 2 w 32"/>
                <a:gd name="T57" fmla="*/ 29 h 99"/>
                <a:gd name="T58" fmla="*/ 3 w 32"/>
                <a:gd name="T59" fmla="*/ 35 h 99"/>
                <a:gd name="T60" fmla="*/ 4 w 32"/>
                <a:gd name="T61" fmla="*/ 37 h 99"/>
                <a:gd name="T62" fmla="*/ 16 w 32"/>
                <a:gd name="T63" fmla="*/ 88 h 99"/>
                <a:gd name="T64" fmla="*/ 16 w 32"/>
                <a:gd name="T65" fmla="*/ 88 h 99"/>
                <a:gd name="T66" fmla="*/ 17 w 32"/>
                <a:gd name="T67" fmla="*/ 91 h 99"/>
                <a:gd name="T68" fmla="*/ 18 w 32"/>
                <a:gd name="T69" fmla="*/ 93 h 99"/>
                <a:gd name="T70" fmla="*/ 18 w 32"/>
                <a:gd name="T71" fmla="*/ 93 h 99"/>
                <a:gd name="T72" fmla="*/ 19 w 32"/>
                <a:gd name="T73" fmla="*/ 94 h 99"/>
                <a:gd name="T74" fmla="*/ 19 w 32"/>
                <a:gd name="T75" fmla="*/ 95 h 99"/>
                <a:gd name="T76" fmla="*/ 19 w 32"/>
                <a:gd name="T77" fmla="*/ 95 h 99"/>
                <a:gd name="T78" fmla="*/ 32 w 32"/>
                <a:gd name="T79" fmla="*/ 79 h 99"/>
                <a:gd name="T80" fmla="*/ 32 w 32"/>
                <a:gd name="T81" fmla="*/ 76 h 99"/>
                <a:gd name="T82" fmla="*/ 22 w 32"/>
                <a:gd name="T83" fmla="*/ 99 h 99"/>
                <a:gd name="T84" fmla="*/ 22 w 32"/>
                <a:gd name="T85" fmla="*/ 99 h 99"/>
                <a:gd name="T86" fmla="*/ 22 w 32"/>
                <a:gd name="T87" fmla="*/ 99 h 99"/>
                <a:gd name="T88" fmla="*/ 22 w 32"/>
                <a:gd name="T89" fmla="*/ 99 h 99"/>
                <a:gd name="T90" fmla="*/ 22 w 32"/>
                <a:gd name="T91" fmla="*/ 99 h 99"/>
                <a:gd name="T92" fmla="*/ 22 w 32"/>
                <a:gd name="T93" fmla="*/ 99 h 99"/>
                <a:gd name="T94" fmla="*/ 22 w 32"/>
                <a:gd name="T95" fmla="*/ 9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 h="99">
                  <a:moveTo>
                    <a:pt x="17" y="43"/>
                  </a:moveTo>
                  <a:cubicBezTo>
                    <a:pt x="18" y="43"/>
                    <a:pt x="18" y="43"/>
                    <a:pt x="18" y="43"/>
                  </a:cubicBezTo>
                  <a:cubicBezTo>
                    <a:pt x="20" y="43"/>
                    <a:pt x="21" y="42"/>
                    <a:pt x="22" y="40"/>
                  </a:cubicBezTo>
                  <a:cubicBezTo>
                    <a:pt x="17" y="40"/>
                    <a:pt x="18" y="43"/>
                    <a:pt x="17" y="43"/>
                  </a:cubicBezTo>
                  <a:close/>
                  <a:moveTo>
                    <a:pt x="32" y="76"/>
                  </a:moveTo>
                  <a:cubicBezTo>
                    <a:pt x="32" y="76"/>
                    <a:pt x="32" y="76"/>
                    <a:pt x="32" y="76"/>
                  </a:cubicBezTo>
                  <a:cubicBezTo>
                    <a:pt x="32" y="75"/>
                    <a:pt x="31" y="75"/>
                    <a:pt x="31" y="74"/>
                  </a:cubicBezTo>
                  <a:cubicBezTo>
                    <a:pt x="31" y="74"/>
                    <a:pt x="31" y="74"/>
                    <a:pt x="31" y="73"/>
                  </a:cubicBezTo>
                  <a:cubicBezTo>
                    <a:pt x="30" y="64"/>
                    <a:pt x="30" y="56"/>
                    <a:pt x="30" y="56"/>
                  </a:cubicBezTo>
                  <a:cubicBezTo>
                    <a:pt x="28" y="54"/>
                    <a:pt x="27" y="53"/>
                    <a:pt x="26" y="52"/>
                  </a:cubicBezTo>
                  <a:cubicBezTo>
                    <a:pt x="26" y="53"/>
                    <a:pt x="27" y="53"/>
                    <a:pt x="26" y="53"/>
                  </a:cubicBezTo>
                  <a:cubicBezTo>
                    <a:pt x="15" y="54"/>
                    <a:pt x="20" y="52"/>
                    <a:pt x="23" y="48"/>
                  </a:cubicBezTo>
                  <a:cubicBezTo>
                    <a:pt x="23" y="48"/>
                    <a:pt x="23" y="48"/>
                    <a:pt x="23" y="48"/>
                  </a:cubicBezTo>
                  <a:cubicBezTo>
                    <a:pt x="25" y="45"/>
                    <a:pt x="26" y="41"/>
                    <a:pt x="18" y="38"/>
                  </a:cubicBezTo>
                  <a:cubicBezTo>
                    <a:pt x="22" y="35"/>
                    <a:pt x="21" y="29"/>
                    <a:pt x="19" y="22"/>
                  </a:cubicBezTo>
                  <a:cubicBezTo>
                    <a:pt x="18" y="20"/>
                    <a:pt x="17" y="17"/>
                    <a:pt x="16" y="15"/>
                  </a:cubicBezTo>
                  <a:cubicBezTo>
                    <a:pt x="16" y="14"/>
                    <a:pt x="15" y="12"/>
                    <a:pt x="15" y="11"/>
                  </a:cubicBezTo>
                  <a:cubicBezTo>
                    <a:pt x="14" y="10"/>
                    <a:pt x="14" y="10"/>
                    <a:pt x="14" y="10"/>
                  </a:cubicBezTo>
                  <a:cubicBezTo>
                    <a:pt x="14" y="10"/>
                    <a:pt x="14" y="9"/>
                    <a:pt x="14" y="9"/>
                  </a:cubicBezTo>
                  <a:cubicBezTo>
                    <a:pt x="14" y="9"/>
                    <a:pt x="14" y="9"/>
                    <a:pt x="14" y="8"/>
                  </a:cubicBezTo>
                  <a:cubicBezTo>
                    <a:pt x="12" y="5"/>
                    <a:pt x="11" y="2"/>
                    <a:pt x="11" y="1"/>
                  </a:cubicBezTo>
                  <a:cubicBezTo>
                    <a:pt x="10" y="9"/>
                    <a:pt x="10" y="5"/>
                    <a:pt x="10" y="0"/>
                  </a:cubicBezTo>
                  <a:cubicBezTo>
                    <a:pt x="7" y="4"/>
                    <a:pt x="3" y="8"/>
                    <a:pt x="0" y="11"/>
                  </a:cubicBezTo>
                  <a:cubicBezTo>
                    <a:pt x="0" y="14"/>
                    <a:pt x="1" y="16"/>
                    <a:pt x="1" y="19"/>
                  </a:cubicBezTo>
                  <a:cubicBezTo>
                    <a:pt x="1" y="19"/>
                    <a:pt x="1" y="19"/>
                    <a:pt x="1" y="20"/>
                  </a:cubicBezTo>
                  <a:cubicBezTo>
                    <a:pt x="1" y="20"/>
                    <a:pt x="1" y="20"/>
                    <a:pt x="1" y="20"/>
                  </a:cubicBezTo>
                  <a:cubicBezTo>
                    <a:pt x="1" y="20"/>
                    <a:pt x="1" y="20"/>
                    <a:pt x="1" y="20"/>
                  </a:cubicBezTo>
                  <a:cubicBezTo>
                    <a:pt x="1" y="22"/>
                    <a:pt x="2" y="25"/>
                    <a:pt x="2" y="27"/>
                  </a:cubicBezTo>
                  <a:cubicBezTo>
                    <a:pt x="2" y="28"/>
                    <a:pt x="2" y="29"/>
                    <a:pt x="2" y="29"/>
                  </a:cubicBezTo>
                  <a:cubicBezTo>
                    <a:pt x="3" y="31"/>
                    <a:pt x="3" y="33"/>
                    <a:pt x="3" y="35"/>
                  </a:cubicBezTo>
                  <a:cubicBezTo>
                    <a:pt x="4" y="36"/>
                    <a:pt x="4" y="36"/>
                    <a:pt x="4" y="37"/>
                  </a:cubicBezTo>
                  <a:cubicBezTo>
                    <a:pt x="7" y="57"/>
                    <a:pt x="12" y="76"/>
                    <a:pt x="16" y="88"/>
                  </a:cubicBezTo>
                  <a:cubicBezTo>
                    <a:pt x="16" y="88"/>
                    <a:pt x="16" y="88"/>
                    <a:pt x="16" y="88"/>
                  </a:cubicBezTo>
                  <a:cubicBezTo>
                    <a:pt x="17" y="89"/>
                    <a:pt x="17" y="90"/>
                    <a:pt x="17" y="91"/>
                  </a:cubicBezTo>
                  <a:cubicBezTo>
                    <a:pt x="18" y="92"/>
                    <a:pt x="18" y="92"/>
                    <a:pt x="18" y="93"/>
                  </a:cubicBezTo>
                  <a:cubicBezTo>
                    <a:pt x="18" y="93"/>
                    <a:pt x="18" y="93"/>
                    <a:pt x="18" y="93"/>
                  </a:cubicBezTo>
                  <a:cubicBezTo>
                    <a:pt x="18" y="93"/>
                    <a:pt x="19" y="94"/>
                    <a:pt x="19" y="94"/>
                  </a:cubicBezTo>
                  <a:cubicBezTo>
                    <a:pt x="19" y="94"/>
                    <a:pt x="19" y="94"/>
                    <a:pt x="19" y="95"/>
                  </a:cubicBezTo>
                  <a:cubicBezTo>
                    <a:pt x="19" y="95"/>
                    <a:pt x="19" y="95"/>
                    <a:pt x="19" y="95"/>
                  </a:cubicBezTo>
                  <a:cubicBezTo>
                    <a:pt x="24" y="90"/>
                    <a:pt x="28" y="85"/>
                    <a:pt x="32" y="79"/>
                  </a:cubicBezTo>
                  <a:cubicBezTo>
                    <a:pt x="32" y="78"/>
                    <a:pt x="32" y="77"/>
                    <a:pt x="32" y="76"/>
                  </a:cubicBezTo>
                  <a:close/>
                  <a:moveTo>
                    <a:pt x="22" y="99"/>
                  </a:moveTo>
                  <a:cubicBezTo>
                    <a:pt x="22" y="99"/>
                    <a:pt x="22" y="99"/>
                    <a:pt x="22" y="99"/>
                  </a:cubicBezTo>
                  <a:cubicBezTo>
                    <a:pt x="22" y="99"/>
                    <a:pt x="22" y="99"/>
                    <a:pt x="22" y="99"/>
                  </a:cubicBezTo>
                  <a:close/>
                  <a:moveTo>
                    <a:pt x="22" y="99"/>
                  </a:moveTo>
                  <a:cubicBezTo>
                    <a:pt x="22" y="99"/>
                    <a:pt x="22" y="99"/>
                    <a:pt x="22" y="99"/>
                  </a:cubicBezTo>
                  <a:cubicBezTo>
                    <a:pt x="22" y="99"/>
                    <a:pt x="22" y="99"/>
                    <a:pt x="22" y="99"/>
                  </a:cubicBezTo>
                  <a:cubicBezTo>
                    <a:pt x="22" y="99"/>
                    <a:pt x="22" y="99"/>
                    <a:pt x="22" y="99"/>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781">
              <a:extLst>
                <a:ext uri="{FF2B5EF4-FFF2-40B4-BE49-F238E27FC236}">
                  <a16:creationId xmlns:a16="http://schemas.microsoft.com/office/drawing/2014/main" id="{A503022B-C705-4EB5-BDF5-E164A2A0FCEC}"/>
                </a:ext>
              </a:extLst>
            </p:cNvPr>
            <p:cNvSpPr>
              <a:spLocks noEditPoints="1"/>
            </p:cNvSpPr>
            <p:nvPr userDrawn="1"/>
          </p:nvSpPr>
          <p:spPr bwMode="auto">
            <a:xfrm>
              <a:off x="4269" y="798"/>
              <a:ext cx="42" cy="114"/>
            </a:xfrm>
            <a:custGeom>
              <a:avLst/>
              <a:gdLst>
                <a:gd name="T0" fmla="*/ 15 w 29"/>
                <a:gd name="T1" fmla="*/ 35 h 79"/>
                <a:gd name="T2" fmla="*/ 15 w 29"/>
                <a:gd name="T3" fmla="*/ 34 h 79"/>
                <a:gd name="T4" fmla="*/ 16 w 29"/>
                <a:gd name="T5" fmla="*/ 30 h 79"/>
                <a:gd name="T6" fmla="*/ 15 w 29"/>
                <a:gd name="T7" fmla="*/ 35 h 79"/>
                <a:gd name="T8" fmla="*/ 29 w 29"/>
                <a:gd name="T9" fmla="*/ 58 h 79"/>
                <a:gd name="T10" fmla="*/ 29 w 29"/>
                <a:gd name="T11" fmla="*/ 58 h 79"/>
                <a:gd name="T12" fmla="*/ 28 w 29"/>
                <a:gd name="T13" fmla="*/ 57 h 79"/>
                <a:gd name="T14" fmla="*/ 28 w 29"/>
                <a:gd name="T15" fmla="*/ 56 h 79"/>
                <a:gd name="T16" fmla="*/ 24 w 29"/>
                <a:gd name="T17" fmla="*/ 41 h 79"/>
                <a:gd name="T18" fmla="*/ 21 w 29"/>
                <a:gd name="T19" fmla="*/ 40 h 79"/>
                <a:gd name="T20" fmla="*/ 21 w 29"/>
                <a:gd name="T21" fmla="*/ 40 h 79"/>
                <a:gd name="T22" fmla="*/ 19 w 29"/>
                <a:gd name="T23" fmla="*/ 37 h 79"/>
                <a:gd name="T24" fmla="*/ 19 w 29"/>
                <a:gd name="T25" fmla="*/ 37 h 79"/>
                <a:gd name="T26" fmla="*/ 14 w 29"/>
                <a:gd name="T27" fmla="*/ 30 h 79"/>
                <a:gd name="T28" fmla="*/ 12 w 29"/>
                <a:gd name="T29" fmla="*/ 16 h 79"/>
                <a:gd name="T30" fmla="*/ 9 w 29"/>
                <a:gd name="T31" fmla="*/ 11 h 79"/>
                <a:gd name="T32" fmla="*/ 7 w 29"/>
                <a:gd name="T33" fmla="*/ 8 h 79"/>
                <a:gd name="T34" fmla="*/ 7 w 29"/>
                <a:gd name="T35" fmla="*/ 7 h 79"/>
                <a:gd name="T36" fmla="*/ 7 w 29"/>
                <a:gd name="T37" fmla="*/ 7 h 79"/>
                <a:gd name="T38" fmla="*/ 6 w 29"/>
                <a:gd name="T39" fmla="*/ 6 h 79"/>
                <a:gd name="T40" fmla="*/ 3 w 29"/>
                <a:gd name="T41" fmla="*/ 0 h 79"/>
                <a:gd name="T42" fmla="*/ 3 w 29"/>
                <a:gd name="T43" fmla="*/ 0 h 79"/>
                <a:gd name="T44" fmla="*/ 0 w 29"/>
                <a:gd name="T45" fmla="*/ 13 h 79"/>
                <a:gd name="T46" fmla="*/ 2 w 29"/>
                <a:gd name="T47" fmla="*/ 19 h 79"/>
                <a:gd name="T48" fmla="*/ 2 w 29"/>
                <a:gd name="T49" fmla="*/ 20 h 79"/>
                <a:gd name="T50" fmla="*/ 2 w 29"/>
                <a:gd name="T51" fmla="*/ 20 h 79"/>
                <a:gd name="T52" fmla="*/ 2 w 29"/>
                <a:gd name="T53" fmla="*/ 20 h 79"/>
                <a:gd name="T54" fmla="*/ 4 w 29"/>
                <a:gd name="T55" fmla="*/ 26 h 79"/>
                <a:gd name="T56" fmla="*/ 5 w 29"/>
                <a:gd name="T57" fmla="*/ 28 h 79"/>
                <a:gd name="T58" fmla="*/ 6 w 29"/>
                <a:gd name="T59" fmla="*/ 32 h 79"/>
                <a:gd name="T60" fmla="*/ 7 w 29"/>
                <a:gd name="T61" fmla="*/ 34 h 79"/>
                <a:gd name="T62" fmla="*/ 23 w 29"/>
                <a:gd name="T63" fmla="*/ 73 h 79"/>
                <a:gd name="T64" fmla="*/ 23 w 29"/>
                <a:gd name="T65" fmla="*/ 73 h 79"/>
                <a:gd name="T66" fmla="*/ 25 w 29"/>
                <a:gd name="T67" fmla="*/ 76 h 79"/>
                <a:gd name="T68" fmla="*/ 25 w 29"/>
                <a:gd name="T69" fmla="*/ 77 h 79"/>
                <a:gd name="T70" fmla="*/ 25 w 29"/>
                <a:gd name="T71" fmla="*/ 77 h 79"/>
                <a:gd name="T72" fmla="*/ 26 w 29"/>
                <a:gd name="T73" fmla="*/ 78 h 79"/>
                <a:gd name="T74" fmla="*/ 26 w 29"/>
                <a:gd name="T75" fmla="*/ 78 h 79"/>
                <a:gd name="T76" fmla="*/ 26 w 29"/>
                <a:gd name="T77" fmla="*/ 79 h 79"/>
                <a:gd name="T78" fmla="*/ 29 w 29"/>
                <a:gd name="T79" fmla="*/ 61 h 79"/>
                <a:gd name="T80" fmla="*/ 29 w 29"/>
                <a:gd name="T81" fmla="*/ 58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9" h="79">
                  <a:moveTo>
                    <a:pt x="15" y="35"/>
                  </a:moveTo>
                  <a:cubicBezTo>
                    <a:pt x="15" y="35"/>
                    <a:pt x="15" y="34"/>
                    <a:pt x="15" y="34"/>
                  </a:cubicBezTo>
                  <a:cubicBezTo>
                    <a:pt x="16" y="34"/>
                    <a:pt x="16" y="32"/>
                    <a:pt x="16" y="30"/>
                  </a:cubicBezTo>
                  <a:cubicBezTo>
                    <a:pt x="14" y="32"/>
                    <a:pt x="15" y="34"/>
                    <a:pt x="15" y="35"/>
                  </a:cubicBezTo>
                  <a:close/>
                  <a:moveTo>
                    <a:pt x="29" y="58"/>
                  </a:moveTo>
                  <a:cubicBezTo>
                    <a:pt x="29" y="58"/>
                    <a:pt x="29" y="58"/>
                    <a:pt x="29" y="58"/>
                  </a:cubicBezTo>
                  <a:cubicBezTo>
                    <a:pt x="28" y="57"/>
                    <a:pt x="28" y="57"/>
                    <a:pt x="28" y="57"/>
                  </a:cubicBezTo>
                  <a:cubicBezTo>
                    <a:pt x="28" y="56"/>
                    <a:pt x="28" y="56"/>
                    <a:pt x="28" y="56"/>
                  </a:cubicBezTo>
                  <a:cubicBezTo>
                    <a:pt x="26" y="48"/>
                    <a:pt x="24" y="42"/>
                    <a:pt x="24" y="41"/>
                  </a:cubicBezTo>
                  <a:cubicBezTo>
                    <a:pt x="22" y="40"/>
                    <a:pt x="22" y="40"/>
                    <a:pt x="21" y="40"/>
                  </a:cubicBezTo>
                  <a:cubicBezTo>
                    <a:pt x="22" y="40"/>
                    <a:pt x="22" y="40"/>
                    <a:pt x="21" y="40"/>
                  </a:cubicBezTo>
                  <a:cubicBezTo>
                    <a:pt x="16" y="44"/>
                    <a:pt x="18" y="41"/>
                    <a:pt x="19" y="37"/>
                  </a:cubicBezTo>
                  <a:cubicBezTo>
                    <a:pt x="19" y="37"/>
                    <a:pt x="19" y="37"/>
                    <a:pt x="19" y="37"/>
                  </a:cubicBezTo>
                  <a:cubicBezTo>
                    <a:pt x="19" y="34"/>
                    <a:pt x="19" y="30"/>
                    <a:pt x="14" y="30"/>
                  </a:cubicBezTo>
                  <a:cubicBezTo>
                    <a:pt x="16" y="26"/>
                    <a:pt x="14" y="21"/>
                    <a:pt x="12" y="16"/>
                  </a:cubicBezTo>
                  <a:cubicBezTo>
                    <a:pt x="11" y="14"/>
                    <a:pt x="10" y="13"/>
                    <a:pt x="9" y="11"/>
                  </a:cubicBezTo>
                  <a:cubicBezTo>
                    <a:pt x="8" y="10"/>
                    <a:pt x="8" y="9"/>
                    <a:pt x="7" y="8"/>
                  </a:cubicBezTo>
                  <a:cubicBezTo>
                    <a:pt x="7" y="8"/>
                    <a:pt x="7" y="7"/>
                    <a:pt x="7" y="7"/>
                  </a:cubicBezTo>
                  <a:cubicBezTo>
                    <a:pt x="7" y="7"/>
                    <a:pt x="7" y="7"/>
                    <a:pt x="7" y="7"/>
                  </a:cubicBezTo>
                  <a:cubicBezTo>
                    <a:pt x="7" y="7"/>
                    <a:pt x="6" y="6"/>
                    <a:pt x="6" y="6"/>
                  </a:cubicBezTo>
                  <a:cubicBezTo>
                    <a:pt x="5" y="4"/>
                    <a:pt x="4" y="2"/>
                    <a:pt x="3" y="0"/>
                  </a:cubicBezTo>
                  <a:cubicBezTo>
                    <a:pt x="5" y="8"/>
                    <a:pt x="4" y="4"/>
                    <a:pt x="3" y="0"/>
                  </a:cubicBezTo>
                  <a:cubicBezTo>
                    <a:pt x="2" y="4"/>
                    <a:pt x="1" y="9"/>
                    <a:pt x="0" y="13"/>
                  </a:cubicBezTo>
                  <a:cubicBezTo>
                    <a:pt x="1" y="15"/>
                    <a:pt x="1" y="17"/>
                    <a:pt x="2" y="19"/>
                  </a:cubicBezTo>
                  <a:cubicBezTo>
                    <a:pt x="2" y="20"/>
                    <a:pt x="2" y="20"/>
                    <a:pt x="2" y="20"/>
                  </a:cubicBezTo>
                  <a:cubicBezTo>
                    <a:pt x="2" y="20"/>
                    <a:pt x="2" y="20"/>
                    <a:pt x="2" y="20"/>
                  </a:cubicBezTo>
                  <a:cubicBezTo>
                    <a:pt x="2" y="20"/>
                    <a:pt x="2" y="20"/>
                    <a:pt x="2" y="20"/>
                  </a:cubicBezTo>
                  <a:cubicBezTo>
                    <a:pt x="3" y="22"/>
                    <a:pt x="4" y="24"/>
                    <a:pt x="4" y="26"/>
                  </a:cubicBezTo>
                  <a:cubicBezTo>
                    <a:pt x="4" y="27"/>
                    <a:pt x="5" y="27"/>
                    <a:pt x="5" y="28"/>
                  </a:cubicBezTo>
                  <a:cubicBezTo>
                    <a:pt x="5" y="29"/>
                    <a:pt x="6" y="31"/>
                    <a:pt x="6" y="32"/>
                  </a:cubicBezTo>
                  <a:cubicBezTo>
                    <a:pt x="7" y="33"/>
                    <a:pt x="7" y="34"/>
                    <a:pt x="7" y="34"/>
                  </a:cubicBezTo>
                  <a:cubicBezTo>
                    <a:pt x="13" y="50"/>
                    <a:pt x="19" y="64"/>
                    <a:pt x="23" y="73"/>
                  </a:cubicBezTo>
                  <a:cubicBezTo>
                    <a:pt x="23" y="73"/>
                    <a:pt x="23" y="73"/>
                    <a:pt x="23" y="73"/>
                  </a:cubicBezTo>
                  <a:cubicBezTo>
                    <a:pt x="24" y="74"/>
                    <a:pt x="24" y="75"/>
                    <a:pt x="25" y="76"/>
                  </a:cubicBezTo>
                  <a:cubicBezTo>
                    <a:pt x="25" y="76"/>
                    <a:pt x="25" y="77"/>
                    <a:pt x="25" y="77"/>
                  </a:cubicBezTo>
                  <a:cubicBezTo>
                    <a:pt x="25" y="77"/>
                    <a:pt x="25" y="77"/>
                    <a:pt x="25" y="77"/>
                  </a:cubicBezTo>
                  <a:cubicBezTo>
                    <a:pt x="26" y="77"/>
                    <a:pt x="26" y="78"/>
                    <a:pt x="26" y="78"/>
                  </a:cubicBezTo>
                  <a:cubicBezTo>
                    <a:pt x="26" y="78"/>
                    <a:pt x="26" y="78"/>
                    <a:pt x="26" y="78"/>
                  </a:cubicBezTo>
                  <a:cubicBezTo>
                    <a:pt x="26" y="78"/>
                    <a:pt x="26" y="79"/>
                    <a:pt x="26" y="79"/>
                  </a:cubicBezTo>
                  <a:cubicBezTo>
                    <a:pt x="28" y="73"/>
                    <a:pt x="29" y="67"/>
                    <a:pt x="29" y="61"/>
                  </a:cubicBezTo>
                  <a:cubicBezTo>
                    <a:pt x="29" y="60"/>
                    <a:pt x="29" y="59"/>
                    <a:pt x="29" y="58"/>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Freeform 782">
              <a:extLst>
                <a:ext uri="{FF2B5EF4-FFF2-40B4-BE49-F238E27FC236}">
                  <a16:creationId xmlns:a16="http://schemas.microsoft.com/office/drawing/2014/main" id="{ACB604E6-28DC-413C-92B8-9AF3353CBF85}"/>
                </a:ext>
              </a:extLst>
            </p:cNvPr>
            <p:cNvSpPr>
              <a:spLocks/>
            </p:cNvSpPr>
            <p:nvPr userDrawn="1"/>
          </p:nvSpPr>
          <p:spPr bwMode="auto">
            <a:xfrm>
              <a:off x="4105" y="1208"/>
              <a:ext cx="42" cy="124"/>
            </a:xfrm>
            <a:custGeom>
              <a:avLst/>
              <a:gdLst>
                <a:gd name="T0" fmla="*/ 29 w 29"/>
                <a:gd name="T1" fmla="*/ 71 h 86"/>
                <a:gd name="T2" fmla="*/ 28 w 29"/>
                <a:gd name="T3" fmla="*/ 69 h 86"/>
                <a:gd name="T4" fmla="*/ 27 w 29"/>
                <a:gd name="T5" fmla="*/ 65 h 86"/>
                <a:gd name="T6" fmla="*/ 16 w 29"/>
                <a:gd name="T7" fmla="*/ 25 h 86"/>
                <a:gd name="T8" fmla="*/ 13 w 29"/>
                <a:gd name="T9" fmla="*/ 11 h 86"/>
                <a:gd name="T10" fmla="*/ 10 w 29"/>
                <a:gd name="T11" fmla="*/ 0 h 86"/>
                <a:gd name="T12" fmla="*/ 0 w 29"/>
                <a:gd name="T13" fmla="*/ 21 h 86"/>
                <a:gd name="T14" fmla="*/ 3 w 29"/>
                <a:gd name="T15" fmla="*/ 29 h 86"/>
                <a:gd name="T16" fmla="*/ 3 w 29"/>
                <a:gd name="T17" fmla="*/ 30 h 86"/>
                <a:gd name="T18" fmla="*/ 3 w 29"/>
                <a:gd name="T19" fmla="*/ 30 h 86"/>
                <a:gd name="T20" fmla="*/ 6 w 29"/>
                <a:gd name="T21" fmla="*/ 40 h 86"/>
                <a:gd name="T22" fmla="*/ 6 w 29"/>
                <a:gd name="T23" fmla="*/ 41 h 86"/>
                <a:gd name="T24" fmla="*/ 7 w 29"/>
                <a:gd name="T25" fmla="*/ 44 h 86"/>
                <a:gd name="T26" fmla="*/ 19 w 29"/>
                <a:gd name="T27" fmla="*/ 82 h 86"/>
                <a:gd name="T28" fmla="*/ 20 w 29"/>
                <a:gd name="T29" fmla="*/ 84 h 86"/>
                <a:gd name="T30" fmla="*/ 21 w 29"/>
                <a:gd name="T31" fmla="*/ 86 h 86"/>
                <a:gd name="T32" fmla="*/ 21 w 29"/>
                <a:gd name="T33" fmla="*/ 86 h 86"/>
                <a:gd name="T34" fmla="*/ 25 w 29"/>
                <a:gd name="T35" fmla="*/ 79 h 86"/>
                <a:gd name="T36" fmla="*/ 29 w 29"/>
                <a:gd name="T37" fmla="*/ 71 h 86"/>
                <a:gd name="T38" fmla="*/ 29 w 29"/>
                <a:gd name="T39" fmla="*/ 71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86">
                  <a:moveTo>
                    <a:pt x="29" y="71"/>
                  </a:moveTo>
                  <a:cubicBezTo>
                    <a:pt x="28" y="70"/>
                    <a:pt x="28" y="69"/>
                    <a:pt x="28" y="69"/>
                  </a:cubicBezTo>
                  <a:cubicBezTo>
                    <a:pt x="28" y="68"/>
                    <a:pt x="27" y="67"/>
                    <a:pt x="27" y="65"/>
                  </a:cubicBezTo>
                  <a:cubicBezTo>
                    <a:pt x="23" y="50"/>
                    <a:pt x="19" y="36"/>
                    <a:pt x="16" y="25"/>
                  </a:cubicBezTo>
                  <a:cubicBezTo>
                    <a:pt x="15" y="20"/>
                    <a:pt x="14" y="15"/>
                    <a:pt x="13" y="11"/>
                  </a:cubicBezTo>
                  <a:cubicBezTo>
                    <a:pt x="11" y="6"/>
                    <a:pt x="10" y="2"/>
                    <a:pt x="10" y="0"/>
                  </a:cubicBezTo>
                  <a:cubicBezTo>
                    <a:pt x="7" y="7"/>
                    <a:pt x="3" y="14"/>
                    <a:pt x="0" y="21"/>
                  </a:cubicBezTo>
                  <a:cubicBezTo>
                    <a:pt x="1" y="24"/>
                    <a:pt x="2" y="26"/>
                    <a:pt x="3" y="29"/>
                  </a:cubicBezTo>
                  <a:cubicBezTo>
                    <a:pt x="3" y="29"/>
                    <a:pt x="3" y="29"/>
                    <a:pt x="3" y="30"/>
                  </a:cubicBezTo>
                  <a:cubicBezTo>
                    <a:pt x="3" y="30"/>
                    <a:pt x="3" y="30"/>
                    <a:pt x="3" y="30"/>
                  </a:cubicBezTo>
                  <a:cubicBezTo>
                    <a:pt x="4" y="33"/>
                    <a:pt x="5" y="37"/>
                    <a:pt x="6" y="40"/>
                  </a:cubicBezTo>
                  <a:cubicBezTo>
                    <a:pt x="6" y="41"/>
                    <a:pt x="6" y="41"/>
                    <a:pt x="6" y="41"/>
                  </a:cubicBezTo>
                  <a:cubicBezTo>
                    <a:pt x="7" y="42"/>
                    <a:pt x="7" y="43"/>
                    <a:pt x="7" y="44"/>
                  </a:cubicBezTo>
                  <a:cubicBezTo>
                    <a:pt x="12" y="58"/>
                    <a:pt x="16" y="71"/>
                    <a:pt x="19" y="82"/>
                  </a:cubicBezTo>
                  <a:cubicBezTo>
                    <a:pt x="20" y="83"/>
                    <a:pt x="20" y="83"/>
                    <a:pt x="20" y="84"/>
                  </a:cubicBezTo>
                  <a:cubicBezTo>
                    <a:pt x="20" y="85"/>
                    <a:pt x="20" y="85"/>
                    <a:pt x="21" y="86"/>
                  </a:cubicBezTo>
                  <a:cubicBezTo>
                    <a:pt x="21" y="86"/>
                    <a:pt x="21" y="86"/>
                    <a:pt x="21" y="86"/>
                  </a:cubicBezTo>
                  <a:cubicBezTo>
                    <a:pt x="22" y="84"/>
                    <a:pt x="23" y="81"/>
                    <a:pt x="25" y="79"/>
                  </a:cubicBezTo>
                  <a:cubicBezTo>
                    <a:pt x="26" y="76"/>
                    <a:pt x="27" y="74"/>
                    <a:pt x="29" y="71"/>
                  </a:cubicBezTo>
                  <a:cubicBezTo>
                    <a:pt x="29" y="71"/>
                    <a:pt x="29" y="71"/>
                    <a:pt x="29" y="71"/>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Freeform 783">
              <a:extLst>
                <a:ext uri="{FF2B5EF4-FFF2-40B4-BE49-F238E27FC236}">
                  <a16:creationId xmlns:a16="http://schemas.microsoft.com/office/drawing/2014/main" id="{C07A5FAE-4A7A-4DB1-A4FA-836B42DE98CF}"/>
                </a:ext>
              </a:extLst>
            </p:cNvPr>
            <p:cNvSpPr>
              <a:spLocks/>
            </p:cNvSpPr>
            <p:nvPr userDrawn="1"/>
          </p:nvSpPr>
          <p:spPr bwMode="auto">
            <a:xfrm>
              <a:off x="4165" y="1087"/>
              <a:ext cx="42" cy="125"/>
            </a:xfrm>
            <a:custGeom>
              <a:avLst/>
              <a:gdLst>
                <a:gd name="T0" fmla="*/ 28 w 29"/>
                <a:gd name="T1" fmla="*/ 71 h 87"/>
                <a:gd name="T2" fmla="*/ 28 w 29"/>
                <a:gd name="T3" fmla="*/ 69 h 87"/>
                <a:gd name="T4" fmla="*/ 27 w 29"/>
                <a:gd name="T5" fmla="*/ 66 h 87"/>
                <a:gd name="T6" fmla="*/ 16 w 29"/>
                <a:gd name="T7" fmla="*/ 25 h 87"/>
                <a:gd name="T8" fmla="*/ 13 w 29"/>
                <a:gd name="T9" fmla="*/ 11 h 87"/>
                <a:gd name="T10" fmla="*/ 10 w 29"/>
                <a:gd name="T11" fmla="*/ 0 h 87"/>
                <a:gd name="T12" fmla="*/ 0 w 29"/>
                <a:gd name="T13" fmla="*/ 21 h 87"/>
                <a:gd name="T14" fmla="*/ 3 w 29"/>
                <a:gd name="T15" fmla="*/ 29 h 87"/>
                <a:gd name="T16" fmla="*/ 3 w 29"/>
                <a:gd name="T17" fmla="*/ 30 h 87"/>
                <a:gd name="T18" fmla="*/ 3 w 29"/>
                <a:gd name="T19" fmla="*/ 30 h 87"/>
                <a:gd name="T20" fmla="*/ 6 w 29"/>
                <a:gd name="T21" fmla="*/ 40 h 87"/>
                <a:gd name="T22" fmla="*/ 6 w 29"/>
                <a:gd name="T23" fmla="*/ 41 h 87"/>
                <a:gd name="T24" fmla="*/ 7 w 29"/>
                <a:gd name="T25" fmla="*/ 45 h 87"/>
                <a:gd name="T26" fmla="*/ 19 w 29"/>
                <a:gd name="T27" fmla="*/ 82 h 87"/>
                <a:gd name="T28" fmla="*/ 20 w 29"/>
                <a:gd name="T29" fmla="*/ 84 h 87"/>
                <a:gd name="T30" fmla="*/ 21 w 29"/>
                <a:gd name="T31" fmla="*/ 86 h 87"/>
                <a:gd name="T32" fmla="*/ 21 w 29"/>
                <a:gd name="T33" fmla="*/ 87 h 87"/>
                <a:gd name="T34" fmla="*/ 25 w 29"/>
                <a:gd name="T35" fmla="*/ 79 h 87"/>
                <a:gd name="T36" fmla="*/ 29 w 29"/>
                <a:gd name="T37" fmla="*/ 71 h 87"/>
                <a:gd name="T38" fmla="*/ 28 w 29"/>
                <a:gd name="T39" fmla="*/ 7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87">
                  <a:moveTo>
                    <a:pt x="28" y="71"/>
                  </a:moveTo>
                  <a:cubicBezTo>
                    <a:pt x="28" y="70"/>
                    <a:pt x="28" y="70"/>
                    <a:pt x="28" y="69"/>
                  </a:cubicBezTo>
                  <a:cubicBezTo>
                    <a:pt x="28" y="68"/>
                    <a:pt x="27" y="67"/>
                    <a:pt x="27" y="66"/>
                  </a:cubicBezTo>
                  <a:cubicBezTo>
                    <a:pt x="23" y="50"/>
                    <a:pt x="19" y="36"/>
                    <a:pt x="16" y="25"/>
                  </a:cubicBezTo>
                  <a:cubicBezTo>
                    <a:pt x="15" y="20"/>
                    <a:pt x="14" y="15"/>
                    <a:pt x="13" y="11"/>
                  </a:cubicBezTo>
                  <a:cubicBezTo>
                    <a:pt x="11" y="6"/>
                    <a:pt x="10" y="2"/>
                    <a:pt x="10" y="0"/>
                  </a:cubicBezTo>
                  <a:cubicBezTo>
                    <a:pt x="7" y="7"/>
                    <a:pt x="3" y="14"/>
                    <a:pt x="0" y="21"/>
                  </a:cubicBezTo>
                  <a:cubicBezTo>
                    <a:pt x="1" y="24"/>
                    <a:pt x="2" y="27"/>
                    <a:pt x="3" y="29"/>
                  </a:cubicBezTo>
                  <a:cubicBezTo>
                    <a:pt x="3" y="29"/>
                    <a:pt x="3" y="30"/>
                    <a:pt x="3" y="30"/>
                  </a:cubicBezTo>
                  <a:cubicBezTo>
                    <a:pt x="3" y="30"/>
                    <a:pt x="3" y="30"/>
                    <a:pt x="3" y="30"/>
                  </a:cubicBezTo>
                  <a:cubicBezTo>
                    <a:pt x="4" y="34"/>
                    <a:pt x="5" y="37"/>
                    <a:pt x="6" y="40"/>
                  </a:cubicBezTo>
                  <a:cubicBezTo>
                    <a:pt x="6" y="41"/>
                    <a:pt x="6" y="41"/>
                    <a:pt x="6" y="41"/>
                  </a:cubicBezTo>
                  <a:cubicBezTo>
                    <a:pt x="6" y="42"/>
                    <a:pt x="7" y="43"/>
                    <a:pt x="7" y="45"/>
                  </a:cubicBezTo>
                  <a:cubicBezTo>
                    <a:pt x="12" y="59"/>
                    <a:pt x="16" y="71"/>
                    <a:pt x="19" y="82"/>
                  </a:cubicBezTo>
                  <a:cubicBezTo>
                    <a:pt x="19" y="83"/>
                    <a:pt x="20" y="83"/>
                    <a:pt x="20" y="84"/>
                  </a:cubicBezTo>
                  <a:cubicBezTo>
                    <a:pt x="20" y="85"/>
                    <a:pt x="20" y="86"/>
                    <a:pt x="21" y="86"/>
                  </a:cubicBezTo>
                  <a:cubicBezTo>
                    <a:pt x="21" y="86"/>
                    <a:pt x="21" y="87"/>
                    <a:pt x="21" y="87"/>
                  </a:cubicBezTo>
                  <a:cubicBezTo>
                    <a:pt x="22" y="84"/>
                    <a:pt x="23" y="82"/>
                    <a:pt x="25" y="79"/>
                  </a:cubicBezTo>
                  <a:cubicBezTo>
                    <a:pt x="26" y="77"/>
                    <a:pt x="27" y="74"/>
                    <a:pt x="29" y="71"/>
                  </a:cubicBezTo>
                  <a:cubicBezTo>
                    <a:pt x="29" y="71"/>
                    <a:pt x="28" y="71"/>
                    <a:pt x="28" y="71"/>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Freeform 784">
              <a:extLst>
                <a:ext uri="{FF2B5EF4-FFF2-40B4-BE49-F238E27FC236}">
                  <a16:creationId xmlns:a16="http://schemas.microsoft.com/office/drawing/2014/main" id="{0A702C28-E772-4B3D-BFB5-24B958752CF1}"/>
                </a:ext>
              </a:extLst>
            </p:cNvPr>
            <p:cNvSpPr>
              <a:spLocks/>
            </p:cNvSpPr>
            <p:nvPr userDrawn="1"/>
          </p:nvSpPr>
          <p:spPr bwMode="auto">
            <a:xfrm>
              <a:off x="1889" y="2498"/>
              <a:ext cx="2" cy="1"/>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1"/>
                    <a:pt x="1" y="0"/>
                    <a:pt x="1" y="0"/>
                  </a:cubicBezTo>
                  <a:cubicBezTo>
                    <a:pt x="1" y="1"/>
                    <a:pt x="1" y="1"/>
                    <a:pt x="0" y="1"/>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Freeform 785">
              <a:extLst>
                <a:ext uri="{FF2B5EF4-FFF2-40B4-BE49-F238E27FC236}">
                  <a16:creationId xmlns:a16="http://schemas.microsoft.com/office/drawing/2014/main" id="{A2861A8E-4578-4CBC-BD3F-07A1AABA65AD}"/>
                </a:ext>
              </a:extLst>
            </p:cNvPr>
            <p:cNvSpPr>
              <a:spLocks/>
            </p:cNvSpPr>
            <p:nvPr userDrawn="1"/>
          </p:nvSpPr>
          <p:spPr bwMode="auto">
            <a:xfrm>
              <a:off x="1886" y="2486"/>
              <a:ext cx="7" cy="12"/>
            </a:xfrm>
            <a:custGeom>
              <a:avLst/>
              <a:gdLst>
                <a:gd name="T0" fmla="*/ 5 w 5"/>
                <a:gd name="T1" fmla="*/ 0 h 8"/>
                <a:gd name="T2" fmla="*/ 3 w 5"/>
                <a:gd name="T3" fmla="*/ 8 h 8"/>
                <a:gd name="T4" fmla="*/ 5 w 5"/>
                <a:gd name="T5" fmla="*/ 0 h 8"/>
              </a:gdLst>
              <a:ahLst/>
              <a:cxnLst>
                <a:cxn ang="0">
                  <a:pos x="T0" y="T1"/>
                </a:cxn>
                <a:cxn ang="0">
                  <a:pos x="T2" y="T3"/>
                </a:cxn>
                <a:cxn ang="0">
                  <a:pos x="T4" y="T5"/>
                </a:cxn>
              </a:cxnLst>
              <a:rect l="0" t="0" r="r" b="b"/>
              <a:pathLst>
                <a:path w="5" h="8">
                  <a:moveTo>
                    <a:pt x="5" y="0"/>
                  </a:moveTo>
                  <a:cubicBezTo>
                    <a:pt x="5" y="2"/>
                    <a:pt x="4" y="6"/>
                    <a:pt x="3" y="8"/>
                  </a:cubicBezTo>
                  <a:cubicBezTo>
                    <a:pt x="2" y="6"/>
                    <a:pt x="0" y="0"/>
                    <a:pt x="5"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Freeform 786">
              <a:extLst>
                <a:ext uri="{FF2B5EF4-FFF2-40B4-BE49-F238E27FC236}">
                  <a16:creationId xmlns:a16="http://schemas.microsoft.com/office/drawing/2014/main" id="{AD869CB6-C896-4C7B-A644-DEA387E0DC25}"/>
                </a:ext>
              </a:extLst>
            </p:cNvPr>
            <p:cNvSpPr>
              <a:spLocks/>
            </p:cNvSpPr>
            <p:nvPr userDrawn="1"/>
          </p:nvSpPr>
          <p:spPr bwMode="auto">
            <a:xfrm>
              <a:off x="1879" y="2495"/>
              <a:ext cx="4" cy="4"/>
            </a:xfrm>
            <a:custGeom>
              <a:avLst/>
              <a:gdLst>
                <a:gd name="T0" fmla="*/ 0 w 3"/>
                <a:gd name="T1" fmla="*/ 3 h 3"/>
                <a:gd name="T2" fmla="*/ 2 w 3"/>
                <a:gd name="T3" fmla="*/ 0 h 3"/>
                <a:gd name="T4" fmla="*/ 0 w 3"/>
                <a:gd name="T5" fmla="*/ 3 h 3"/>
              </a:gdLst>
              <a:ahLst/>
              <a:cxnLst>
                <a:cxn ang="0">
                  <a:pos x="T0" y="T1"/>
                </a:cxn>
                <a:cxn ang="0">
                  <a:pos x="T2" y="T3"/>
                </a:cxn>
                <a:cxn ang="0">
                  <a:pos x="T4" y="T5"/>
                </a:cxn>
              </a:cxnLst>
              <a:rect l="0" t="0" r="r" b="b"/>
              <a:pathLst>
                <a:path w="3" h="3">
                  <a:moveTo>
                    <a:pt x="0" y="3"/>
                  </a:moveTo>
                  <a:cubicBezTo>
                    <a:pt x="2" y="0"/>
                    <a:pt x="2" y="0"/>
                    <a:pt x="2" y="0"/>
                  </a:cubicBezTo>
                  <a:cubicBezTo>
                    <a:pt x="3" y="2"/>
                    <a:pt x="1" y="1"/>
                    <a:pt x="0" y="3"/>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Freeform 787">
              <a:extLst>
                <a:ext uri="{FF2B5EF4-FFF2-40B4-BE49-F238E27FC236}">
                  <a16:creationId xmlns:a16="http://schemas.microsoft.com/office/drawing/2014/main" id="{81356350-42F9-425E-B6B8-6AA875FE2711}"/>
                </a:ext>
              </a:extLst>
            </p:cNvPr>
            <p:cNvSpPr>
              <a:spLocks/>
            </p:cNvSpPr>
            <p:nvPr userDrawn="1"/>
          </p:nvSpPr>
          <p:spPr bwMode="auto">
            <a:xfrm>
              <a:off x="1885" y="2498"/>
              <a:ext cx="3" cy="3"/>
            </a:xfrm>
            <a:custGeom>
              <a:avLst/>
              <a:gdLst>
                <a:gd name="T0" fmla="*/ 0 w 2"/>
                <a:gd name="T1" fmla="*/ 0 h 2"/>
                <a:gd name="T2" fmla="*/ 0 w 2"/>
                <a:gd name="T3" fmla="*/ 0 h 2"/>
              </a:gdLst>
              <a:ahLst/>
              <a:cxnLst>
                <a:cxn ang="0">
                  <a:pos x="T0" y="T1"/>
                </a:cxn>
                <a:cxn ang="0">
                  <a:pos x="T2" y="T3"/>
                </a:cxn>
              </a:cxnLst>
              <a:rect l="0" t="0" r="r" b="b"/>
              <a:pathLst>
                <a:path w="2" h="2">
                  <a:moveTo>
                    <a:pt x="0" y="0"/>
                  </a:moveTo>
                  <a:cubicBezTo>
                    <a:pt x="1" y="1"/>
                    <a:pt x="2" y="2"/>
                    <a:pt x="0"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Freeform 788">
              <a:extLst>
                <a:ext uri="{FF2B5EF4-FFF2-40B4-BE49-F238E27FC236}">
                  <a16:creationId xmlns:a16="http://schemas.microsoft.com/office/drawing/2014/main" id="{7FA2441C-7404-48C4-9D9A-D1BBCB5846EB}"/>
                </a:ext>
              </a:extLst>
            </p:cNvPr>
            <p:cNvSpPr>
              <a:spLocks/>
            </p:cNvSpPr>
            <p:nvPr userDrawn="1"/>
          </p:nvSpPr>
          <p:spPr bwMode="auto">
            <a:xfrm>
              <a:off x="1888" y="2708"/>
              <a:ext cx="1" cy="1"/>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1" y="1"/>
                    <a:pt x="1" y="1"/>
                    <a:pt x="1" y="1"/>
                  </a:cubicBezTo>
                  <a:cubicBezTo>
                    <a:pt x="0" y="1"/>
                    <a:pt x="0" y="1"/>
                    <a:pt x="0"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789">
              <a:extLst>
                <a:ext uri="{FF2B5EF4-FFF2-40B4-BE49-F238E27FC236}">
                  <a16:creationId xmlns:a16="http://schemas.microsoft.com/office/drawing/2014/main" id="{910407E5-CD77-4CF6-90DA-F250CCC8660A}"/>
                </a:ext>
              </a:extLst>
            </p:cNvPr>
            <p:cNvSpPr>
              <a:spLocks/>
            </p:cNvSpPr>
            <p:nvPr userDrawn="1"/>
          </p:nvSpPr>
          <p:spPr bwMode="auto">
            <a:xfrm>
              <a:off x="1892" y="2594"/>
              <a:ext cx="6" cy="5"/>
            </a:xfrm>
            <a:custGeom>
              <a:avLst/>
              <a:gdLst>
                <a:gd name="T0" fmla="*/ 0 w 4"/>
                <a:gd name="T1" fmla="*/ 3 h 3"/>
                <a:gd name="T2" fmla="*/ 3 w 4"/>
                <a:gd name="T3" fmla="*/ 0 h 3"/>
                <a:gd name="T4" fmla="*/ 0 w 4"/>
                <a:gd name="T5" fmla="*/ 3 h 3"/>
              </a:gdLst>
              <a:ahLst/>
              <a:cxnLst>
                <a:cxn ang="0">
                  <a:pos x="T0" y="T1"/>
                </a:cxn>
                <a:cxn ang="0">
                  <a:pos x="T2" y="T3"/>
                </a:cxn>
                <a:cxn ang="0">
                  <a:pos x="T4" y="T5"/>
                </a:cxn>
              </a:cxnLst>
              <a:rect l="0" t="0" r="r" b="b"/>
              <a:pathLst>
                <a:path w="4" h="3">
                  <a:moveTo>
                    <a:pt x="0" y="3"/>
                  </a:moveTo>
                  <a:cubicBezTo>
                    <a:pt x="1" y="1"/>
                    <a:pt x="2" y="0"/>
                    <a:pt x="3" y="0"/>
                  </a:cubicBezTo>
                  <a:cubicBezTo>
                    <a:pt x="4" y="2"/>
                    <a:pt x="1" y="2"/>
                    <a:pt x="0" y="3"/>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790">
              <a:extLst>
                <a:ext uri="{FF2B5EF4-FFF2-40B4-BE49-F238E27FC236}">
                  <a16:creationId xmlns:a16="http://schemas.microsoft.com/office/drawing/2014/main" id="{B4A7731C-5B81-494D-B57B-EDF003EE4A6A}"/>
                </a:ext>
              </a:extLst>
            </p:cNvPr>
            <p:cNvSpPr>
              <a:spLocks/>
            </p:cNvSpPr>
            <p:nvPr userDrawn="1"/>
          </p:nvSpPr>
          <p:spPr bwMode="auto">
            <a:xfrm>
              <a:off x="1891" y="2599"/>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791">
              <a:extLst>
                <a:ext uri="{FF2B5EF4-FFF2-40B4-BE49-F238E27FC236}">
                  <a16:creationId xmlns:a16="http://schemas.microsoft.com/office/drawing/2014/main" id="{3D1C555B-4DAF-4A96-B22C-71A3DE6397F1}"/>
                </a:ext>
              </a:extLst>
            </p:cNvPr>
            <p:cNvSpPr>
              <a:spLocks/>
            </p:cNvSpPr>
            <p:nvPr userDrawn="1"/>
          </p:nvSpPr>
          <p:spPr bwMode="auto">
            <a:xfrm>
              <a:off x="1891" y="2511"/>
              <a:ext cx="2"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1" y="1"/>
                    <a:pt x="0" y="1"/>
                  </a:cubicBezTo>
                  <a:cubicBezTo>
                    <a:pt x="0" y="1"/>
                    <a:pt x="1" y="0"/>
                    <a:pt x="2"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792">
              <a:extLst>
                <a:ext uri="{FF2B5EF4-FFF2-40B4-BE49-F238E27FC236}">
                  <a16:creationId xmlns:a16="http://schemas.microsoft.com/office/drawing/2014/main" id="{2F8EF7B5-FE40-4091-8D22-71EFE90D76AD}"/>
                </a:ext>
              </a:extLst>
            </p:cNvPr>
            <p:cNvSpPr>
              <a:spLocks/>
            </p:cNvSpPr>
            <p:nvPr userDrawn="1"/>
          </p:nvSpPr>
          <p:spPr bwMode="auto">
            <a:xfrm>
              <a:off x="1806" y="2505"/>
              <a:ext cx="109" cy="557"/>
            </a:xfrm>
            <a:custGeom>
              <a:avLst/>
              <a:gdLst>
                <a:gd name="T0" fmla="*/ 10 w 76"/>
                <a:gd name="T1" fmla="*/ 276 h 387"/>
                <a:gd name="T2" fmla="*/ 46 w 76"/>
                <a:gd name="T3" fmla="*/ 343 h 387"/>
                <a:gd name="T4" fmla="*/ 43 w 76"/>
                <a:gd name="T5" fmla="*/ 256 h 387"/>
                <a:gd name="T6" fmla="*/ 46 w 76"/>
                <a:gd name="T7" fmla="*/ 212 h 387"/>
                <a:gd name="T8" fmla="*/ 43 w 76"/>
                <a:gd name="T9" fmla="*/ 194 h 387"/>
                <a:gd name="T10" fmla="*/ 46 w 76"/>
                <a:gd name="T11" fmla="*/ 170 h 387"/>
                <a:gd name="T12" fmla="*/ 38 w 76"/>
                <a:gd name="T13" fmla="*/ 180 h 387"/>
                <a:gd name="T14" fmla="*/ 58 w 76"/>
                <a:gd name="T15" fmla="*/ 129 h 387"/>
                <a:gd name="T16" fmla="*/ 60 w 76"/>
                <a:gd name="T17" fmla="*/ 76 h 387"/>
                <a:gd name="T18" fmla="*/ 62 w 76"/>
                <a:gd name="T19" fmla="*/ 81 h 387"/>
                <a:gd name="T20" fmla="*/ 63 w 76"/>
                <a:gd name="T21" fmla="*/ 63 h 387"/>
                <a:gd name="T22" fmla="*/ 48 w 76"/>
                <a:gd name="T23" fmla="*/ 19 h 387"/>
                <a:gd name="T24" fmla="*/ 56 w 76"/>
                <a:gd name="T25" fmla="*/ 25 h 387"/>
                <a:gd name="T26" fmla="*/ 60 w 76"/>
                <a:gd name="T27" fmla="*/ 1 h 387"/>
                <a:gd name="T28" fmla="*/ 55 w 76"/>
                <a:gd name="T29" fmla="*/ 0 h 387"/>
                <a:gd name="T30" fmla="*/ 19 w 76"/>
                <a:gd name="T31" fmla="*/ 189 h 387"/>
                <a:gd name="T32" fmla="*/ 10 w 76"/>
                <a:gd name="T33" fmla="*/ 276 h 387"/>
                <a:gd name="T34" fmla="*/ 10 w 76"/>
                <a:gd name="T35" fmla="*/ 276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6" h="387">
                  <a:moveTo>
                    <a:pt x="10" y="276"/>
                  </a:moveTo>
                  <a:cubicBezTo>
                    <a:pt x="11" y="278"/>
                    <a:pt x="13" y="387"/>
                    <a:pt x="46" y="343"/>
                  </a:cubicBezTo>
                  <a:cubicBezTo>
                    <a:pt x="24" y="347"/>
                    <a:pt x="31" y="249"/>
                    <a:pt x="43" y="256"/>
                  </a:cubicBezTo>
                  <a:cubicBezTo>
                    <a:pt x="31" y="246"/>
                    <a:pt x="42" y="222"/>
                    <a:pt x="46" y="212"/>
                  </a:cubicBezTo>
                  <a:cubicBezTo>
                    <a:pt x="56" y="183"/>
                    <a:pt x="54" y="200"/>
                    <a:pt x="43" y="194"/>
                  </a:cubicBezTo>
                  <a:cubicBezTo>
                    <a:pt x="59" y="178"/>
                    <a:pt x="60" y="170"/>
                    <a:pt x="46" y="170"/>
                  </a:cubicBezTo>
                  <a:cubicBezTo>
                    <a:pt x="37" y="177"/>
                    <a:pt x="63" y="188"/>
                    <a:pt x="38" y="180"/>
                  </a:cubicBezTo>
                  <a:cubicBezTo>
                    <a:pt x="52" y="176"/>
                    <a:pt x="59" y="144"/>
                    <a:pt x="58" y="129"/>
                  </a:cubicBezTo>
                  <a:cubicBezTo>
                    <a:pt x="57" y="108"/>
                    <a:pt x="56" y="102"/>
                    <a:pt x="60" y="76"/>
                  </a:cubicBezTo>
                  <a:cubicBezTo>
                    <a:pt x="55" y="82"/>
                    <a:pt x="56" y="84"/>
                    <a:pt x="62" y="81"/>
                  </a:cubicBezTo>
                  <a:cubicBezTo>
                    <a:pt x="58" y="94"/>
                    <a:pt x="55" y="68"/>
                    <a:pt x="63" y="63"/>
                  </a:cubicBezTo>
                  <a:cubicBezTo>
                    <a:pt x="40" y="80"/>
                    <a:pt x="76" y="11"/>
                    <a:pt x="48" y="19"/>
                  </a:cubicBezTo>
                  <a:cubicBezTo>
                    <a:pt x="50" y="21"/>
                    <a:pt x="53" y="24"/>
                    <a:pt x="56" y="25"/>
                  </a:cubicBezTo>
                  <a:cubicBezTo>
                    <a:pt x="55" y="25"/>
                    <a:pt x="58" y="6"/>
                    <a:pt x="60" y="1"/>
                  </a:cubicBezTo>
                  <a:cubicBezTo>
                    <a:pt x="57" y="7"/>
                    <a:pt x="56" y="6"/>
                    <a:pt x="55" y="0"/>
                  </a:cubicBezTo>
                  <a:cubicBezTo>
                    <a:pt x="43" y="53"/>
                    <a:pt x="13" y="136"/>
                    <a:pt x="19" y="189"/>
                  </a:cubicBezTo>
                  <a:cubicBezTo>
                    <a:pt x="21" y="215"/>
                    <a:pt x="0" y="247"/>
                    <a:pt x="10" y="276"/>
                  </a:cubicBezTo>
                  <a:cubicBezTo>
                    <a:pt x="17" y="288"/>
                    <a:pt x="11" y="278"/>
                    <a:pt x="10" y="276"/>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793">
              <a:extLst>
                <a:ext uri="{FF2B5EF4-FFF2-40B4-BE49-F238E27FC236}">
                  <a16:creationId xmlns:a16="http://schemas.microsoft.com/office/drawing/2014/main" id="{39DE5F12-3339-4C60-9708-D456C7445907}"/>
                </a:ext>
              </a:extLst>
            </p:cNvPr>
            <p:cNvSpPr>
              <a:spLocks/>
            </p:cNvSpPr>
            <p:nvPr userDrawn="1"/>
          </p:nvSpPr>
          <p:spPr bwMode="auto">
            <a:xfrm>
              <a:off x="1895" y="2512"/>
              <a:ext cx="7" cy="3"/>
            </a:xfrm>
            <a:custGeom>
              <a:avLst/>
              <a:gdLst>
                <a:gd name="T0" fmla="*/ 2 w 5"/>
                <a:gd name="T1" fmla="*/ 1 h 2"/>
                <a:gd name="T2" fmla="*/ 2 w 5"/>
                <a:gd name="T3" fmla="*/ 2 h 2"/>
                <a:gd name="T4" fmla="*/ 2 w 5"/>
                <a:gd name="T5" fmla="*/ 1 h 2"/>
              </a:gdLst>
              <a:ahLst/>
              <a:cxnLst>
                <a:cxn ang="0">
                  <a:pos x="T0" y="T1"/>
                </a:cxn>
                <a:cxn ang="0">
                  <a:pos x="T2" y="T3"/>
                </a:cxn>
                <a:cxn ang="0">
                  <a:pos x="T4" y="T5"/>
                </a:cxn>
              </a:cxnLst>
              <a:rect l="0" t="0" r="r" b="b"/>
              <a:pathLst>
                <a:path w="5" h="2">
                  <a:moveTo>
                    <a:pt x="2" y="1"/>
                  </a:moveTo>
                  <a:cubicBezTo>
                    <a:pt x="5" y="0"/>
                    <a:pt x="2" y="2"/>
                    <a:pt x="2" y="2"/>
                  </a:cubicBezTo>
                  <a:cubicBezTo>
                    <a:pt x="2" y="2"/>
                    <a:pt x="0" y="1"/>
                    <a:pt x="2" y="1"/>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794">
              <a:extLst>
                <a:ext uri="{FF2B5EF4-FFF2-40B4-BE49-F238E27FC236}">
                  <a16:creationId xmlns:a16="http://schemas.microsoft.com/office/drawing/2014/main" id="{EBA79378-CFBA-4419-8063-D65A7065B3D2}"/>
                </a:ext>
              </a:extLst>
            </p:cNvPr>
            <p:cNvSpPr>
              <a:spLocks/>
            </p:cNvSpPr>
            <p:nvPr userDrawn="1"/>
          </p:nvSpPr>
          <p:spPr bwMode="auto">
            <a:xfrm>
              <a:off x="1889" y="2519"/>
              <a:ext cx="3" cy="3"/>
            </a:xfrm>
            <a:custGeom>
              <a:avLst/>
              <a:gdLst>
                <a:gd name="T0" fmla="*/ 0 w 2"/>
                <a:gd name="T1" fmla="*/ 2 h 2"/>
                <a:gd name="T2" fmla="*/ 2 w 2"/>
                <a:gd name="T3" fmla="*/ 0 h 2"/>
                <a:gd name="T4" fmla="*/ 0 w 2"/>
                <a:gd name="T5" fmla="*/ 2 h 2"/>
              </a:gdLst>
              <a:ahLst/>
              <a:cxnLst>
                <a:cxn ang="0">
                  <a:pos x="T0" y="T1"/>
                </a:cxn>
                <a:cxn ang="0">
                  <a:pos x="T2" y="T3"/>
                </a:cxn>
                <a:cxn ang="0">
                  <a:pos x="T4" y="T5"/>
                </a:cxn>
              </a:cxnLst>
              <a:rect l="0" t="0" r="r" b="b"/>
              <a:pathLst>
                <a:path w="2" h="2">
                  <a:moveTo>
                    <a:pt x="0" y="2"/>
                  </a:moveTo>
                  <a:cubicBezTo>
                    <a:pt x="1" y="2"/>
                    <a:pt x="2" y="1"/>
                    <a:pt x="2" y="0"/>
                  </a:cubicBezTo>
                  <a:cubicBezTo>
                    <a:pt x="2" y="1"/>
                    <a:pt x="2" y="1"/>
                    <a:pt x="0" y="2"/>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795">
              <a:extLst>
                <a:ext uri="{FF2B5EF4-FFF2-40B4-BE49-F238E27FC236}">
                  <a16:creationId xmlns:a16="http://schemas.microsoft.com/office/drawing/2014/main" id="{048EA325-ED1D-4BFF-B80D-8E6D901137FB}"/>
                </a:ext>
              </a:extLst>
            </p:cNvPr>
            <p:cNvSpPr>
              <a:spLocks/>
            </p:cNvSpPr>
            <p:nvPr userDrawn="1"/>
          </p:nvSpPr>
          <p:spPr bwMode="auto">
            <a:xfrm>
              <a:off x="1891" y="2515"/>
              <a:ext cx="2" cy="4"/>
            </a:xfrm>
            <a:custGeom>
              <a:avLst/>
              <a:gdLst>
                <a:gd name="T0" fmla="*/ 1 w 2"/>
                <a:gd name="T1" fmla="*/ 0 h 3"/>
                <a:gd name="T2" fmla="*/ 1 w 2"/>
                <a:gd name="T3" fmla="*/ 3 h 3"/>
                <a:gd name="T4" fmla="*/ 1 w 2"/>
                <a:gd name="T5" fmla="*/ 0 h 3"/>
              </a:gdLst>
              <a:ahLst/>
              <a:cxnLst>
                <a:cxn ang="0">
                  <a:pos x="T0" y="T1"/>
                </a:cxn>
                <a:cxn ang="0">
                  <a:pos x="T2" y="T3"/>
                </a:cxn>
                <a:cxn ang="0">
                  <a:pos x="T4" y="T5"/>
                </a:cxn>
              </a:cxnLst>
              <a:rect l="0" t="0" r="r" b="b"/>
              <a:pathLst>
                <a:path w="2" h="3">
                  <a:moveTo>
                    <a:pt x="1" y="0"/>
                  </a:moveTo>
                  <a:cubicBezTo>
                    <a:pt x="1" y="1"/>
                    <a:pt x="2" y="2"/>
                    <a:pt x="1" y="3"/>
                  </a:cubicBezTo>
                  <a:cubicBezTo>
                    <a:pt x="1" y="2"/>
                    <a:pt x="0" y="1"/>
                    <a:pt x="1"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796">
              <a:extLst>
                <a:ext uri="{FF2B5EF4-FFF2-40B4-BE49-F238E27FC236}">
                  <a16:creationId xmlns:a16="http://schemas.microsoft.com/office/drawing/2014/main" id="{D63FDFF0-3B0E-43FA-AAEB-731E62F3C87E}"/>
                </a:ext>
              </a:extLst>
            </p:cNvPr>
            <p:cNvSpPr>
              <a:spLocks/>
            </p:cNvSpPr>
            <p:nvPr userDrawn="1"/>
          </p:nvSpPr>
          <p:spPr bwMode="auto">
            <a:xfrm>
              <a:off x="1891" y="2683"/>
              <a:ext cx="0" cy="10"/>
            </a:xfrm>
            <a:custGeom>
              <a:avLst/>
              <a:gdLst>
                <a:gd name="T0" fmla="*/ 0 h 7"/>
                <a:gd name="T1" fmla="*/ 0 h 7"/>
              </a:gdLst>
              <a:ahLst/>
              <a:cxnLst>
                <a:cxn ang="0">
                  <a:pos x="0" y="T0"/>
                </a:cxn>
                <a:cxn ang="0">
                  <a:pos x="0" y="T1"/>
                </a:cxn>
              </a:cxnLst>
              <a:rect l="0" t="0" r="r" b="b"/>
              <a:pathLst>
                <a:path h="7">
                  <a:moveTo>
                    <a:pt x="0" y="0"/>
                  </a:moveTo>
                  <a:cubicBezTo>
                    <a:pt x="0" y="0"/>
                    <a:pt x="0" y="7"/>
                    <a:pt x="0"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797">
              <a:extLst>
                <a:ext uri="{FF2B5EF4-FFF2-40B4-BE49-F238E27FC236}">
                  <a16:creationId xmlns:a16="http://schemas.microsoft.com/office/drawing/2014/main" id="{599D3D5B-EDCE-4CD8-B830-0C926F9C90B4}"/>
                </a:ext>
              </a:extLst>
            </p:cNvPr>
            <p:cNvSpPr>
              <a:spLocks/>
            </p:cNvSpPr>
            <p:nvPr userDrawn="1"/>
          </p:nvSpPr>
          <p:spPr bwMode="auto">
            <a:xfrm>
              <a:off x="1593" y="2807"/>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798">
              <a:extLst>
                <a:ext uri="{FF2B5EF4-FFF2-40B4-BE49-F238E27FC236}">
                  <a16:creationId xmlns:a16="http://schemas.microsoft.com/office/drawing/2014/main" id="{484C4DDE-8C26-4D72-870E-25D2A3FA0880}"/>
                </a:ext>
              </a:extLst>
            </p:cNvPr>
            <p:cNvSpPr>
              <a:spLocks/>
            </p:cNvSpPr>
            <p:nvPr userDrawn="1"/>
          </p:nvSpPr>
          <p:spPr bwMode="auto">
            <a:xfrm>
              <a:off x="1603" y="2798"/>
              <a:ext cx="1" cy="2"/>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1"/>
                    <a:pt x="1" y="1"/>
                    <a:pt x="1" y="1"/>
                  </a:cubicBezTo>
                  <a:cubicBezTo>
                    <a:pt x="0" y="1"/>
                    <a:pt x="0" y="1"/>
                    <a:pt x="1"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799">
              <a:extLst>
                <a:ext uri="{FF2B5EF4-FFF2-40B4-BE49-F238E27FC236}">
                  <a16:creationId xmlns:a16="http://schemas.microsoft.com/office/drawing/2014/main" id="{CDA9B308-2D34-4BDB-9621-C7794CA80C05}"/>
                </a:ext>
              </a:extLst>
            </p:cNvPr>
            <p:cNvSpPr>
              <a:spLocks/>
            </p:cNvSpPr>
            <p:nvPr userDrawn="1"/>
          </p:nvSpPr>
          <p:spPr bwMode="auto">
            <a:xfrm>
              <a:off x="1593" y="280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800">
              <a:extLst>
                <a:ext uri="{FF2B5EF4-FFF2-40B4-BE49-F238E27FC236}">
                  <a16:creationId xmlns:a16="http://schemas.microsoft.com/office/drawing/2014/main" id="{CA44FF1D-37D5-4DF7-80F8-1C57F418ECD9}"/>
                </a:ext>
              </a:extLst>
            </p:cNvPr>
            <p:cNvSpPr>
              <a:spLocks/>
            </p:cNvSpPr>
            <p:nvPr userDrawn="1"/>
          </p:nvSpPr>
          <p:spPr bwMode="auto">
            <a:xfrm>
              <a:off x="1593" y="293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801">
              <a:extLst>
                <a:ext uri="{FF2B5EF4-FFF2-40B4-BE49-F238E27FC236}">
                  <a16:creationId xmlns:a16="http://schemas.microsoft.com/office/drawing/2014/main" id="{0894C615-6B70-43E9-A05D-4650781DF9A6}"/>
                </a:ext>
              </a:extLst>
            </p:cNvPr>
            <p:cNvSpPr>
              <a:spLocks noEditPoints="1"/>
            </p:cNvSpPr>
            <p:nvPr userDrawn="1"/>
          </p:nvSpPr>
          <p:spPr bwMode="auto">
            <a:xfrm>
              <a:off x="1543" y="2711"/>
              <a:ext cx="89" cy="226"/>
            </a:xfrm>
            <a:custGeom>
              <a:avLst/>
              <a:gdLst>
                <a:gd name="T0" fmla="*/ 9 w 62"/>
                <a:gd name="T1" fmla="*/ 121 h 157"/>
                <a:gd name="T2" fmla="*/ 16 w 62"/>
                <a:gd name="T3" fmla="*/ 145 h 157"/>
                <a:gd name="T4" fmla="*/ 13 w 62"/>
                <a:gd name="T5" fmla="*/ 145 h 157"/>
                <a:gd name="T6" fmla="*/ 51 w 62"/>
                <a:gd name="T7" fmla="*/ 150 h 157"/>
                <a:gd name="T8" fmla="*/ 29 w 62"/>
                <a:gd name="T9" fmla="*/ 113 h 157"/>
                <a:gd name="T10" fmla="*/ 34 w 62"/>
                <a:gd name="T11" fmla="*/ 86 h 157"/>
                <a:gd name="T12" fmla="*/ 27 w 62"/>
                <a:gd name="T13" fmla="*/ 79 h 157"/>
                <a:gd name="T14" fmla="*/ 33 w 62"/>
                <a:gd name="T15" fmla="*/ 67 h 157"/>
                <a:gd name="T16" fmla="*/ 34 w 62"/>
                <a:gd name="T17" fmla="*/ 45 h 157"/>
                <a:gd name="T18" fmla="*/ 35 w 62"/>
                <a:gd name="T19" fmla="*/ 37 h 157"/>
                <a:gd name="T20" fmla="*/ 26 w 62"/>
                <a:gd name="T21" fmla="*/ 10 h 157"/>
                <a:gd name="T22" fmla="*/ 36 w 62"/>
                <a:gd name="T23" fmla="*/ 0 h 157"/>
                <a:gd name="T24" fmla="*/ 9 w 62"/>
                <a:gd name="T25" fmla="*/ 121 h 157"/>
                <a:gd name="T26" fmla="*/ 9 w 62"/>
                <a:gd name="T27" fmla="*/ 121 h 157"/>
                <a:gd name="T28" fmla="*/ 34 w 62"/>
                <a:gd name="T29" fmla="*/ 86 h 157"/>
                <a:gd name="T30" fmla="*/ 34 w 62"/>
                <a:gd name="T31" fmla="*/ 86 h 157"/>
                <a:gd name="T32" fmla="*/ 29 w 62"/>
                <a:gd name="T33" fmla="*/ 71 h 157"/>
                <a:gd name="T34" fmla="*/ 38 w 62"/>
                <a:gd name="T35" fmla="*/ 70 h 157"/>
                <a:gd name="T36" fmla="*/ 29 w 62"/>
                <a:gd name="T37" fmla="*/ 71 h 157"/>
                <a:gd name="T38" fmla="*/ 29 w 62"/>
                <a:gd name="T39" fmla="*/ 71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2" h="157">
                  <a:moveTo>
                    <a:pt x="9" y="121"/>
                  </a:moveTo>
                  <a:cubicBezTo>
                    <a:pt x="9" y="129"/>
                    <a:pt x="12" y="137"/>
                    <a:pt x="16" y="145"/>
                  </a:cubicBezTo>
                  <a:cubicBezTo>
                    <a:pt x="22" y="142"/>
                    <a:pt x="21" y="142"/>
                    <a:pt x="13" y="145"/>
                  </a:cubicBezTo>
                  <a:cubicBezTo>
                    <a:pt x="16" y="157"/>
                    <a:pt x="43" y="152"/>
                    <a:pt x="51" y="150"/>
                  </a:cubicBezTo>
                  <a:cubicBezTo>
                    <a:pt x="19" y="153"/>
                    <a:pt x="48" y="116"/>
                    <a:pt x="29" y="113"/>
                  </a:cubicBezTo>
                  <a:cubicBezTo>
                    <a:pt x="35" y="110"/>
                    <a:pt x="44" y="83"/>
                    <a:pt x="34" y="86"/>
                  </a:cubicBezTo>
                  <a:cubicBezTo>
                    <a:pt x="62" y="78"/>
                    <a:pt x="32" y="80"/>
                    <a:pt x="27" y="79"/>
                  </a:cubicBezTo>
                  <a:cubicBezTo>
                    <a:pt x="49" y="75"/>
                    <a:pt x="51" y="71"/>
                    <a:pt x="33" y="67"/>
                  </a:cubicBezTo>
                  <a:cubicBezTo>
                    <a:pt x="55" y="67"/>
                    <a:pt x="34" y="45"/>
                    <a:pt x="34" y="45"/>
                  </a:cubicBezTo>
                  <a:cubicBezTo>
                    <a:pt x="34" y="37"/>
                    <a:pt x="35" y="33"/>
                    <a:pt x="35" y="37"/>
                  </a:cubicBezTo>
                  <a:cubicBezTo>
                    <a:pt x="36" y="19"/>
                    <a:pt x="41" y="17"/>
                    <a:pt x="26" y="10"/>
                  </a:cubicBezTo>
                  <a:cubicBezTo>
                    <a:pt x="54" y="8"/>
                    <a:pt x="19" y="8"/>
                    <a:pt x="36" y="0"/>
                  </a:cubicBezTo>
                  <a:cubicBezTo>
                    <a:pt x="18" y="0"/>
                    <a:pt x="0" y="112"/>
                    <a:pt x="9" y="121"/>
                  </a:cubicBezTo>
                  <a:cubicBezTo>
                    <a:pt x="11" y="122"/>
                    <a:pt x="9" y="122"/>
                    <a:pt x="9" y="121"/>
                  </a:cubicBezTo>
                  <a:close/>
                  <a:moveTo>
                    <a:pt x="34" y="86"/>
                  </a:moveTo>
                  <a:cubicBezTo>
                    <a:pt x="38" y="87"/>
                    <a:pt x="35" y="86"/>
                    <a:pt x="34" y="86"/>
                  </a:cubicBezTo>
                  <a:close/>
                  <a:moveTo>
                    <a:pt x="29" y="71"/>
                  </a:moveTo>
                  <a:cubicBezTo>
                    <a:pt x="32" y="72"/>
                    <a:pt x="35" y="71"/>
                    <a:pt x="38" y="70"/>
                  </a:cubicBezTo>
                  <a:cubicBezTo>
                    <a:pt x="34" y="68"/>
                    <a:pt x="31" y="69"/>
                    <a:pt x="29" y="71"/>
                  </a:cubicBezTo>
                  <a:cubicBezTo>
                    <a:pt x="32" y="72"/>
                    <a:pt x="31" y="71"/>
                    <a:pt x="29" y="71"/>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802">
              <a:extLst>
                <a:ext uri="{FF2B5EF4-FFF2-40B4-BE49-F238E27FC236}">
                  <a16:creationId xmlns:a16="http://schemas.microsoft.com/office/drawing/2014/main" id="{1BB098D7-87F3-4043-BAD6-D7165C79AB3C}"/>
                </a:ext>
              </a:extLst>
            </p:cNvPr>
            <p:cNvSpPr>
              <a:spLocks/>
            </p:cNvSpPr>
            <p:nvPr userDrawn="1"/>
          </p:nvSpPr>
          <p:spPr bwMode="auto">
            <a:xfrm>
              <a:off x="1589" y="2850"/>
              <a:ext cx="8" cy="3"/>
            </a:xfrm>
            <a:custGeom>
              <a:avLst/>
              <a:gdLst>
                <a:gd name="T0" fmla="*/ 5 w 6"/>
                <a:gd name="T1" fmla="*/ 2 h 2"/>
                <a:gd name="T2" fmla="*/ 2 w 6"/>
                <a:gd name="T3" fmla="*/ 0 h 2"/>
                <a:gd name="T4" fmla="*/ 5 w 6"/>
                <a:gd name="T5" fmla="*/ 2 h 2"/>
              </a:gdLst>
              <a:ahLst/>
              <a:cxnLst>
                <a:cxn ang="0">
                  <a:pos x="T0" y="T1"/>
                </a:cxn>
                <a:cxn ang="0">
                  <a:pos x="T2" y="T3"/>
                </a:cxn>
                <a:cxn ang="0">
                  <a:pos x="T4" y="T5"/>
                </a:cxn>
              </a:cxnLst>
              <a:rect l="0" t="0" r="r" b="b"/>
              <a:pathLst>
                <a:path w="6" h="2">
                  <a:moveTo>
                    <a:pt x="5" y="2"/>
                  </a:moveTo>
                  <a:cubicBezTo>
                    <a:pt x="1" y="2"/>
                    <a:pt x="3" y="1"/>
                    <a:pt x="2" y="0"/>
                  </a:cubicBezTo>
                  <a:cubicBezTo>
                    <a:pt x="6" y="1"/>
                    <a:pt x="0" y="1"/>
                    <a:pt x="5" y="2"/>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Freeform 803">
              <a:extLst>
                <a:ext uri="{FF2B5EF4-FFF2-40B4-BE49-F238E27FC236}">
                  <a16:creationId xmlns:a16="http://schemas.microsoft.com/office/drawing/2014/main" id="{0DC3E5CA-9949-4C1F-9172-1E9440FD2E8F}"/>
                </a:ext>
              </a:extLst>
            </p:cNvPr>
            <p:cNvSpPr>
              <a:spLocks/>
            </p:cNvSpPr>
            <p:nvPr userDrawn="1"/>
          </p:nvSpPr>
          <p:spPr bwMode="auto">
            <a:xfrm>
              <a:off x="2168" y="2637"/>
              <a:ext cx="0" cy="5"/>
            </a:xfrm>
            <a:custGeom>
              <a:avLst/>
              <a:gdLst>
                <a:gd name="T0" fmla="*/ 0 h 3"/>
                <a:gd name="T1" fmla="*/ 3 h 3"/>
                <a:gd name="T2" fmla="*/ 0 h 3"/>
              </a:gdLst>
              <a:ahLst/>
              <a:cxnLst>
                <a:cxn ang="0">
                  <a:pos x="0" y="T0"/>
                </a:cxn>
                <a:cxn ang="0">
                  <a:pos x="0" y="T1"/>
                </a:cxn>
                <a:cxn ang="0">
                  <a:pos x="0" y="T2"/>
                </a:cxn>
              </a:cxnLst>
              <a:rect l="0" t="0" r="r" b="b"/>
              <a:pathLst>
                <a:path h="3">
                  <a:moveTo>
                    <a:pt x="0" y="0"/>
                  </a:moveTo>
                  <a:cubicBezTo>
                    <a:pt x="0" y="1"/>
                    <a:pt x="0" y="2"/>
                    <a:pt x="0" y="3"/>
                  </a:cubicBezTo>
                  <a:cubicBezTo>
                    <a:pt x="0" y="2"/>
                    <a:pt x="0" y="1"/>
                    <a:pt x="0"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Freeform 804">
              <a:extLst>
                <a:ext uri="{FF2B5EF4-FFF2-40B4-BE49-F238E27FC236}">
                  <a16:creationId xmlns:a16="http://schemas.microsoft.com/office/drawing/2014/main" id="{8B8888F0-B68F-4B52-A95B-468A27E9AEAB}"/>
                </a:ext>
              </a:extLst>
            </p:cNvPr>
            <p:cNvSpPr>
              <a:spLocks/>
            </p:cNvSpPr>
            <p:nvPr userDrawn="1"/>
          </p:nvSpPr>
          <p:spPr bwMode="auto">
            <a:xfrm>
              <a:off x="2178" y="2609"/>
              <a:ext cx="0" cy="3"/>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2"/>
                    <a:pt x="0" y="2"/>
                    <a:pt x="0" y="2"/>
                  </a:cubicBezTo>
                  <a:cubicBezTo>
                    <a:pt x="0" y="1"/>
                    <a:pt x="0" y="0"/>
                    <a:pt x="0"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Freeform 805">
              <a:extLst>
                <a:ext uri="{FF2B5EF4-FFF2-40B4-BE49-F238E27FC236}">
                  <a16:creationId xmlns:a16="http://schemas.microsoft.com/office/drawing/2014/main" id="{6F01DB1C-967F-4BE7-8DA4-15D440712B6A}"/>
                </a:ext>
              </a:extLst>
            </p:cNvPr>
            <p:cNvSpPr>
              <a:spLocks/>
            </p:cNvSpPr>
            <p:nvPr userDrawn="1"/>
          </p:nvSpPr>
          <p:spPr bwMode="auto">
            <a:xfrm>
              <a:off x="2168" y="264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Freeform 806">
              <a:extLst>
                <a:ext uri="{FF2B5EF4-FFF2-40B4-BE49-F238E27FC236}">
                  <a16:creationId xmlns:a16="http://schemas.microsoft.com/office/drawing/2014/main" id="{40E3C981-AB98-47F9-9705-27D25783309F}"/>
                </a:ext>
              </a:extLst>
            </p:cNvPr>
            <p:cNvSpPr>
              <a:spLocks/>
            </p:cNvSpPr>
            <p:nvPr userDrawn="1"/>
          </p:nvSpPr>
          <p:spPr bwMode="auto">
            <a:xfrm>
              <a:off x="2168" y="3113"/>
              <a:ext cx="0" cy="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0"/>
                    <a:pt x="0" y="0"/>
                    <a:pt x="0"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Freeform 807">
              <a:extLst>
                <a:ext uri="{FF2B5EF4-FFF2-40B4-BE49-F238E27FC236}">
                  <a16:creationId xmlns:a16="http://schemas.microsoft.com/office/drawing/2014/main" id="{456CAD36-95FC-491D-8BFA-5FEF2D783A3A}"/>
                </a:ext>
              </a:extLst>
            </p:cNvPr>
            <p:cNvSpPr>
              <a:spLocks noEditPoints="1"/>
            </p:cNvSpPr>
            <p:nvPr userDrawn="1"/>
          </p:nvSpPr>
          <p:spPr bwMode="auto">
            <a:xfrm>
              <a:off x="2119" y="2268"/>
              <a:ext cx="88" cy="848"/>
            </a:xfrm>
            <a:custGeom>
              <a:avLst/>
              <a:gdLst>
                <a:gd name="T0" fmla="*/ 28 w 61"/>
                <a:gd name="T1" fmla="*/ 275 h 590"/>
                <a:gd name="T2" fmla="*/ 28 w 61"/>
                <a:gd name="T3" fmla="*/ 275 h 590"/>
                <a:gd name="T4" fmla="*/ 28 w 61"/>
                <a:gd name="T5" fmla="*/ 276 h 590"/>
                <a:gd name="T6" fmla="*/ 28 w 61"/>
                <a:gd name="T7" fmla="*/ 276 h 590"/>
                <a:gd name="T8" fmla="*/ 28 w 61"/>
                <a:gd name="T9" fmla="*/ 276 h 590"/>
                <a:gd name="T10" fmla="*/ 37 w 61"/>
                <a:gd name="T11" fmla="*/ 268 h 590"/>
                <a:gd name="T12" fmla="*/ 28 w 61"/>
                <a:gd name="T13" fmla="*/ 275 h 590"/>
                <a:gd name="T14" fmla="*/ 34 w 61"/>
                <a:gd name="T15" fmla="*/ 29 h 590"/>
                <a:gd name="T16" fmla="*/ 30 w 61"/>
                <a:gd name="T17" fmla="*/ 9 h 590"/>
                <a:gd name="T18" fmla="*/ 34 w 61"/>
                <a:gd name="T19" fmla="*/ 1 h 590"/>
                <a:gd name="T20" fmla="*/ 30 w 61"/>
                <a:gd name="T21" fmla="*/ 10 h 590"/>
                <a:gd name="T22" fmla="*/ 25 w 61"/>
                <a:gd name="T23" fmla="*/ 36 h 590"/>
                <a:gd name="T24" fmla="*/ 25 w 61"/>
                <a:gd name="T25" fmla="*/ 37 h 590"/>
                <a:gd name="T26" fmla="*/ 34 w 61"/>
                <a:gd name="T27" fmla="*/ 29 h 590"/>
                <a:gd name="T28" fmla="*/ 40 w 61"/>
                <a:gd name="T29" fmla="*/ 575 h 590"/>
                <a:gd name="T30" fmla="*/ 27 w 61"/>
                <a:gd name="T31" fmla="*/ 437 h 590"/>
                <a:gd name="T32" fmla="*/ 33 w 61"/>
                <a:gd name="T33" fmla="*/ 331 h 590"/>
                <a:gd name="T34" fmla="*/ 33 w 61"/>
                <a:gd name="T35" fmla="*/ 331 h 590"/>
                <a:gd name="T36" fmla="*/ 33 w 61"/>
                <a:gd name="T37" fmla="*/ 331 h 590"/>
                <a:gd name="T38" fmla="*/ 25 w 61"/>
                <a:gd name="T39" fmla="*/ 303 h 590"/>
                <a:gd name="T40" fmla="*/ 34 w 61"/>
                <a:gd name="T41" fmla="*/ 260 h 590"/>
                <a:gd name="T42" fmla="*/ 31 w 61"/>
                <a:gd name="T43" fmla="*/ 257 h 590"/>
                <a:gd name="T44" fmla="*/ 33 w 61"/>
                <a:gd name="T45" fmla="*/ 174 h 590"/>
                <a:gd name="T46" fmla="*/ 34 w 61"/>
                <a:gd name="T47" fmla="*/ 141 h 590"/>
                <a:gd name="T48" fmla="*/ 25 w 61"/>
                <a:gd name="T49" fmla="*/ 37 h 590"/>
                <a:gd name="T50" fmla="*/ 7 w 61"/>
                <a:gd name="T51" fmla="*/ 466 h 590"/>
                <a:gd name="T52" fmla="*/ 7 w 61"/>
                <a:gd name="T53" fmla="*/ 466 h 590"/>
                <a:gd name="T54" fmla="*/ 14 w 61"/>
                <a:gd name="T55" fmla="*/ 555 h 590"/>
                <a:gd name="T56" fmla="*/ 12 w 61"/>
                <a:gd name="T57" fmla="*/ 558 h 590"/>
                <a:gd name="T58" fmla="*/ 12 w 61"/>
                <a:gd name="T59" fmla="*/ 564 h 590"/>
                <a:gd name="T60" fmla="*/ 12 w 61"/>
                <a:gd name="T61" fmla="*/ 564 h 590"/>
                <a:gd name="T62" fmla="*/ 13 w 61"/>
                <a:gd name="T63" fmla="*/ 570 h 590"/>
                <a:gd name="T64" fmla="*/ 34 w 61"/>
                <a:gd name="T65" fmla="*/ 588 h 590"/>
                <a:gd name="T66" fmla="*/ 34 w 61"/>
                <a:gd name="T67" fmla="*/ 588 h 590"/>
                <a:gd name="T68" fmla="*/ 47 w 61"/>
                <a:gd name="T69" fmla="*/ 580 h 590"/>
                <a:gd name="T70" fmla="*/ 47 w 61"/>
                <a:gd name="T71" fmla="*/ 580 h 590"/>
                <a:gd name="T72" fmla="*/ 49 w 61"/>
                <a:gd name="T73" fmla="*/ 578 h 590"/>
                <a:gd name="T74" fmla="*/ 40 w 61"/>
                <a:gd name="T75" fmla="*/ 575 h 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1" h="590">
                  <a:moveTo>
                    <a:pt x="28" y="275"/>
                  </a:moveTo>
                  <a:cubicBezTo>
                    <a:pt x="28" y="275"/>
                    <a:pt x="28" y="275"/>
                    <a:pt x="28" y="275"/>
                  </a:cubicBezTo>
                  <a:cubicBezTo>
                    <a:pt x="28" y="275"/>
                    <a:pt x="28" y="276"/>
                    <a:pt x="28" y="276"/>
                  </a:cubicBezTo>
                  <a:cubicBezTo>
                    <a:pt x="28" y="276"/>
                    <a:pt x="28" y="276"/>
                    <a:pt x="28" y="276"/>
                  </a:cubicBezTo>
                  <a:cubicBezTo>
                    <a:pt x="28" y="276"/>
                    <a:pt x="28" y="276"/>
                    <a:pt x="28" y="276"/>
                  </a:cubicBezTo>
                  <a:cubicBezTo>
                    <a:pt x="31" y="277"/>
                    <a:pt x="34" y="274"/>
                    <a:pt x="37" y="268"/>
                  </a:cubicBezTo>
                  <a:cubicBezTo>
                    <a:pt x="33" y="263"/>
                    <a:pt x="30" y="265"/>
                    <a:pt x="28" y="275"/>
                  </a:cubicBezTo>
                  <a:close/>
                  <a:moveTo>
                    <a:pt x="34" y="29"/>
                  </a:moveTo>
                  <a:cubicBezTo>
                    <a:pt x="32" y="25"/>
                    <a:pt x="28" y="20"/>
                    <a:pt x="30" y="9"/>
                  </a:cubicBezTo>
                  <a:cubicBezTo>
                    <a:pt x="31" y="7"/>
                    <a:pt x="32" y="4"/>
                    <a:pt x="34" y="1"/>
                  </a:cubicBezTo>
                  <a:cubicBezTo>
                    <a:pt x="33" y="0"/>
                    <a:pt x="31" y="4"/>
                    <a:pt x="30" y="10"/>
                  </a:cubicBezTo>
                  <a:cubicBezTo>
                    <a:pt x="28" y="16"/>
                    <a:pt x="26" y="25"/>
                    <a:pt x="25" y="36"/>
                  </a:cubicBezTo>
                  <a:cubicBezTo>
                    <a:pt x="25" y="36"/>
                    <a:pt x="25" y="36"/>
                    <a:pt x="25" y="37"/>
                  </a:cubicBezTo>
                  <a:cubicBezTo>
                    <a:pt x="38" y="34"/>
                    <a:pt x="37" y="33"/>
                    <a:pt x="34" y="29"/>
                  </a:cubicBezTo>
                  <a:close/>
                  <a:moveTo>
                    <a:pt x="40" y="575"/>
                  </a:moveTo>
                  <a:cubicBezTo>
                    <a:pt x="25" y="555"/>
                    <a:pt x="44" y="447"/>
                    <a:pt x="27" y="437"/>
                  </a:cubicBezTo>
                  <a:cubicBezTo>
                    <a:pt x="33" y="425"/>
                    <a:pt x="42" y="325"/>
                    <a:pt x="33" y="331"/>
                  </a:cubicBezTo>
                  <a:cubicBezTo>
                    <a:pt x="33" y="331"/>
                    <a:pt x="33" y="331"/>
                    <a:pt x="33" y="331"/>
                  </a:cubicBezTo>
                  <a:cubicBezTo>
                    <a:pt x="33" y="331"/>
                    <a:pt x="33" y="331"/>
                    <a:pt x="33" y="331"/>
                  </a:cubicBezTo>
                  <a:cubicBezTo>
                    <a:pt x="61" y="302"/>
                    <a:pt x="31" y="310"/>
                    <a:pt x="25" y="303"/>
                  </a:cubicBezTo>
                  <a:cubicBezTo>
                    <a:pt x="46" y="289"/>
                    <a:pt x="49" y="275"/>
                    <a:pt x="34" y="260"/>
                  </a:cubicBezTo>
                  <a:cubicBezTo>
                    <a:pt x="33" y="259"/>
                    <a:pt x="32" y="258"/>
                    <a:pt x="31" y="257"/>
                  </a:cubicBezTo>
                  <a:cubicBezTo>
                    <a:pt x="53" y="256"/>
                    <a:pt x="34" y="174"/>
                    <a:pt x="33" y="174"/>
                  </a:cubicBezTo>
                  <a:cubicBezTo>
                    <a:pt x="33" y="144"/>
                    <a:pt x="34" y="126"/>
                    <a:pt x="34" y="141"/>
                  </a:cubicBezTo>
                  <a:cubicBezTo>
                    <a:pt x="34" y="73"/>
                    <a:pt x="40" y="67"/>
                    <a:pt x="25" y="37"/>
                  </a:cubicBezTo>
                  <a:cubicBezTo>
                    <a:pt x="11" y="141"/>
                    <a:pt x="0" y="436"/>
                    <a:pt x="7" y="466"/>
                  </a:cubicBezTo>
                  <a:cubicBezTo>
                    <a:pt x="9" y="471"/>
                    <a:pt x="8" y="469"/>
                    <a:pt x="7" y="466"/>
                  </a:cubicBezTo>
                  <a:cubicBezTo>
                    <a:pt x="8" y="497"/>
                    <a:pt x="10" y="527"/>
                    <a:pt x="14" y="555"/>
                  </a:cubicBezTo>
                  <a:cubicBezTo>
                    <a:pt x="14" y="556"/>
                    <a:pt x="13" y="557"/>
                    <a:pt x="12" y="558"/>
                  </a:cubicBezTo>
                  <a:cubicBezTo>
                    <a:pt x="12" y="560"/>
                    <a:pt x="12" y="562"/>
                    <a:pt x="12" y="564"/>
                  </a:cubicBezTo>
                  <a:cubicBezTo>
                    <a:pt x="12" y="564"/>
                    <a:pt x="12" y="564"/>
                    <a:pt x="12" y="564"/>
                  </a:cubicBezTo>
                  <a:cubicBezTo>
                    <a:pt x="13" y="566"/>
                    <a:pt x="13" y="568"/>
                    <a:pt x="13" y="570"/>
                  </a:cubicBezTo>
                  <a:cubicBezTo>
                    <a:pt x="17" y="587"/>
                    <a:pt x="26" y="590"/>
                    <a:pt x="34" y="588"/>
                  </a:cubicBezTo>
                  <a:cubicBezTo>
                    <a:pt x="34" y="588"/>
                    <a:pt x="34" y="588"/>
                    <a:pt x="34" y="588"/>
                  </a:cubicBezTo>
                  <a:cubicBezTo>
                    <a:pt x="39" y="587"/>
                    <a:pt x="44" y="583"/>
                    <a:pt x="47" y="580"/>
                  </a:cubicBezTo>
                  <a:cubicBezTo>
                    <a:pt x="47" y="580"/>
                    <a:pt x="47" y="580"/>
                    <a:pt x="47" y="580"/>
                  </a:cubicBezTo>
                  <a:cubicBezTo>
                    <a:pt x="48" y="579"/>
                    <a:pt x="49" y="578"/>
                    <a:pt x="49" y="578"/>
                  </a:cubicBezTo>
                  <a:cubicBezTo>
                    <a:pt x="45" y="579"/>
                    <a:pt x="42" y="578"/>
                    <a:pt x="40" y="575"/>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808">
              <a:extLst>
                <a:ext uri="{FF2B5EF4-FFF2-40B4-BE49-F238E27FC236}">
                  <a16:creationId xmlns:a16="http://schemas.microsoft.com/office/drawing/2014/main" id="{37EE14B6-904E-49A5-A9EF-29148316B155}"/>
                </a:ext>
              </a:extLst>
            </p:cNvPr>
            <p:cNvSpPr>
              <a:spLocks/>
            </p:cNvSpPr>
            <p:nvPr userDrawn="1"/>
          </p:nvSpPr>
          <p:spPr bwMode="auto">
            <a:xfrm>
              <a:off x="2164" y="2806"/>
              <a:ext cx="8" cy="13"/>
            </a:xfrm>
            <a:custGeom>
              <a:avLst/>
              <a:gdLst>
                <a:gd name="T0" fmla="*/ 4 w 6"/>
                <a:gd name="T1" fmla="*/ 9 h 9"/>
                <a:gd name="T2" fmla="*/ 1 w 6"/>
                <a:gd name="T3" fmla="*/ 0 h 9"/>
                <a:gd name="T4" fmla="*/ 4 w 6"/>
                <a:gd name="T5" fmla="*/ 9 h 9"/>
              </a:gdLst>
              <a:ahLst/>
              <a:cxnLst>
                <a:cxn ang="0">
                  <a:pos x="T0" y="T1"/>
                </a:cxn>
                <a:cxn ang="0">
                  <a:pos x="T2" y="T3"/>
                </a:cxn>
                <a:cxn ang="0">
                  <a:pos x="T4" y="T5"/>
                </a:cxn>
              </a:cxnLst>
              <a:rect l="0" t="0" r="r" b="b"/>
              <a:pathLst>
                <a:path w="6" h="9">
                  <a:moveTo>
                    <a:pt x="4" y="9"/>
                  </a:moveTo>
                  <a:cubicBezTo>
                    <a:pt x="1" y="9"/>
                    <a:pt x="2" y="2"/>
                    <a:pt x="1" y="0"/>
                  </a:cubicBezTo>
                  <a:cubicBezTo>
                    <a:pt x="6" y="2"/>
                    <a:pt x="0" y="5"/>
                    <a:pt x="4" y="9"/>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809">
              <a:extLst>
                <a:ext uri="{FF2B5EF4-FFF2-40B4-BE49-F238E27FC236}">
                  <a16:creationId xmlns:a16="http://schemas.microsoft.com/office/drawing/2014/main" id="{C645EB1C-D086-485B-96B5-81116483B0A9}"/>
                </a:ext>
              </a:extLst>
            </p:cNvPr>
            <p:cNvSpPr>
              <a:spLocks/>
            </p:cNvSpPr>
            <p:nvPr userDrawn="1"/>
          </p:nvSpPr>
          <p:spPr bwMode="auto">
            <a:xfrm>
              <a:off x="2016" y="2692"/>
              <a:ext cx="1" cy="1"/>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0"/>
                    <a:pt x="1" y="1"/>
                    <a:pt x="1" y="1"/>
                  </a:cubicBezTo>
                  <a:cubicBezTo>
                    <a:pt x="0" y="1"/>
                    <a:pt x="1" y="0"/>
                    <a:pt x="1"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 name="Freeform 810">
              <a:extLst>
                <a:ext uri="{FF2B5EF4-FFF2-40B4-BE49-F238E27FC236}">
                  <a16:creationId xmlns:a16="http://schemas.microsoft.com/office/drawing/2014/main" id="{E6B74807-2D8C-4AE9-A4F1-79B70C9F4FB1}"/>
                </a:ext>
              </a:extLst>
            </p:cNvPr>
            <p:cNvSpPr>
              <a:spLocks/>
            </p:cNvSpPr>
            <p:nvPr userDrawn="1"/>
          </p:nvSpPr>
          <p:spPr bwMode="auto">
            <a:xfrm>
              <a:off x="2027" y="2668"/>
              <a:ext cx="0" cy="2"/>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2"/>
                    <a:pt x="0" y="2"/>
                    <a:pt x="0" y="2"/>
                  </a:cubicBezTo>
                  <a:cubicBezTo>
                    <a:pt x="0" y="1"/>
                    <a:pt x="0" y="1"/>
                    <a:pt x="0"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 name="Freeform 811">
              <a:extLst>
                <a:ext uri="{FF2B5EF4-FFF2-40B4-BE49-F238E27FC236}">
                  <a16:creationId xmlns:a16="http://schemas.microsoft.com/office/drawing/2014/main" id="{5D9026B3-AFE5-4F75-930F-0DC6A37F913E}"/>
                </a:ext>
              </a:extLst>
            </p:cNvPr>
            <p:cNvSpPr>
              <a:spLocks/>
            </p:cNvSpPr>
            <p:nvPr userDrawn="1"/>
          </p:nvSpPr>
          <p:spPr bwMode="auto">
            <a:xfrm>
              <a:off x="2016" y="2693"/>
              <a:ext cx="1" cy="2"/>
            </a:xfrm>
            <a:custGeom>
              <a:avLst/>
              <a:gdLst>
                <a:gd name="T0" fmla="*/ 1 w 1"/>
                <a:gd name="T1" fmla="*/ 1 h 1"/>
                <a:gd name="T2" fmla="*/ 1 w 1"/>
                <a:gd name="T3" fmla="*/ 1 h 1"/>
                <a:gd name="T4" fmla="*/ 1 w 1"/>
                <a:gd name="T5" fmla="*/ 1 h 1"/>
              </a:gdLst>
              <a:ahLst/>
              <a:cxnLst>
                <a:cxn ang="0">
                  <a:pos x="T0" y="T1"/>
                </a:cxn>
                <a:cxn ang="0">
                  <a:pos x="T2" y="T3"/>
                </a:cxn>
                <a:cxn ang="0">
                  <a:pos x="T4" y="T5"/>
                </a:cxn>
              </a:cxnLst>
              <a:rect l="0" t="0" r="r" b="b"/>
              <a:pathLst>
                <a:path w="1" h="1">
                  <a:moveTo>
                    <a:pt x="1" y="1"/>
                  </a:moveTo>
                  <a:cubicBezTo>
                    <a:pt x="1" y="1"/>
                    <a:pt x="0" y="0"/>
                    <a:pt x="1" y="1"/>
                  </a:cubicBezTo>
                  <a:cubicBezTo>
                    <a:pt x="1" y="1"/>
                    <a:pt x="1" y="1"/>
                    <a:pt x="1" y="1"/>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 name="Freeform 812">
              <a:extLst>
                <a:ext uri="{FF2B5EF4-FFF2-40B4-BE49-F238E27FC236}">
                  <a16:creationId xmlns:a16="http://schemas.microsoft.com/office/drawing/2014/main" id="{B9565E78-3581-4D23-86BC-38910AFF900E}"/>
                </a:ext>
              </a:extLst>
            </p:cNvPr>
            <p:cNvSpPr>
              <a:spLocks/>
            </p:cNvSpPr>
            <p:nvPr userDrawn="1"/>
          </p:nvSpPr>
          <p:spPr bwMode="auto">
            <a:xfrm>
              <a:off x="2016" y="306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 name="Freeform 813">
              <a:extLst>
                <a:ext uri="{FF2B5EF4-FFF2-40B4-BE49-F238E27FC236}">
                  <a16:creationId xmlns:a16="http://schemas.microsoft.com/office/drawing/2014/main" id="{3673431B-47AB-4249-955F-EE88547793D9}"/>
                </a:ext>
              </a:extLst>
            </p:cNvPr>
            <p:cNvSpPr>
              <a:spLocks noEditPoints="1"/>
            </p:cNvSpPr>
            <p:nvPr userDrawn="1"/>
          </p:nvSpPr>
          <p:spPr bwMode="auto">
            <a:xfrm>
              <a:off x="1965" y="2399"/>
              <a:ext cx="91" cy="686"/>
            </a:xfrm>
            <a:custGeom>
              <a:avLst/>
              <a:gdLst>
                <a:gd name="T0" fmla="*/ 9 w 63"/>
                <a:gd name="T1" fmla="*/ 368 h 477"/>
                <a:gd name="T2" fmla="*/ 16 w 63"/>
                <a:gd name="T3" fmla="*/ 440 h 477"/>
                <a:gd name="T4" fmla="*/ 14 w 63"/>
                <a:gd name="T5" fmla="*/ 441 h 477"/>
                <a:gd name="T6" fmla="*/ 51 w 63"/>
                <a:gd name="T7" fmla="*/ 456 h 477"/>
                <a:gd name="T8" fmla="*/ 29 w 63"/>
                <a:gd name="T9" fmla="*/ 346 h 477"/>
                <a:gd name="T10" fmla="*/ 35 w 63"/>
                <a:gd name="T11" fmla="*/ 262 h 477"/>
                <a:gd name="T12" fmla="*/ 27 w 63"/>
                <a:gd name="T13" fmla="*/ 240 h 477"/>
                <a:gd name="T14" fmla="*/ 33 w 63"/>
                <a:gd name="T15" fmla="*/ 204 h 477"/>
                <a:gd name="T16" fmla="*/ 35 w 63"/>
                <a:gd name="T17" fmla="*/ 138 h 477"/>
                <a:gd name="T18" fmla="*/ 36 w 63"/>
                <a:gd name="T19" fmla="*/ 112 h 477"/>
                <a:gd name="T20" fmla="*/ 27 w 63"/>
                <a:gd name="T21" fmla="*/ 30 h 477"/>
                <a:gd name="T22" fmla="*/ 36 w 63"/>
                <a:gd name="T23" fmla="*/ 1 h 477"/>
                <a:gd name="T24" fmla="*/ 9 w 63"/>
                <a:gd name="T25" fmla="*/ 368 h 477"/>
                <a:gd name="T26" fmla="*/ 9 w 63"/>
                <a:gd name="T27" fmla="*/ 368 h 477"/>
                <a:gd name="T28" fmla="*/ 34 w 63"/>
                <a:gd name="T29" fmla="*/ 261 h 477"/>
                <a:gd name="T30" fmla="*/ 34 w 63"/>
                <a:gd name="T31" fmla="*/ 261 h 477"/>
                <a:gd name="T32" fmla="*/ 29 w 63"/>
                <a:gd name="T33" fmla="*/ 218 h 477"/>
                <a:gd name="T34" fmla="*/ 38 w 63"/>
                <a:gd name="T35" fmla="*/ 212 h 477"/>
                <a:gd name="T36" fmla="*/ 29 w 63"/>
                <a:gd name="T37" fmla="*/ 218 h 477"/>
                <a:gd name="T38" fmla="*/ 29 w 63"/>
                <a:gd name="T39" fmla="*/ 218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3" h="477">
                  <a:moveTo>
                    <a:pt x="9" y="368"/>
                  </a:moveTo>
                  <a:cubicBezTo>
                    <a:pt x="10" y="394"/>
                    <a:pt x="12" y="418"/>
                    <a:pt x="16" y="440"/>
                  </a:cubicBezTo>
                  <a:cubicBezTo>
                    <a:pt x="22" y="432"/>
                    <a:pt x="21" y="433"/>
                    <a:pt x="14" y="441"/>
                  </a:cubicBezTo>
                  <a:cubicBezTo>
                    <a:pt x="16" y="477"/>
                    <a:pt x="44" y="464"/>
                    <a:pt x="51" y="456"/>
                  </a:cubicBezTo>
                  <a:cubicBezTo>
                    <a:pt x="20" y="465"/>
                    <a:pt x="49" y="354"/>
                    <a:pt x="29" y="346"/>
                  </a:cubicBezTo>
                  <a:cubicBezTo>
                    <a:pt x="35" y="336"/>
                    <a:pt x="44" y="254"/>
                    <a:pt x="35" y="262"/>
                  </a:cubicBezTo>
                  <a:cubicBezTo>
                    <a:pt x="63" y="239"/>
                    <a:pt x="32" y="245"/>
                    <a:pt x="27" y="240"/>
                  </a:cubicBezTo>
                  <a:cubicBezTo>
                    <a:pt x="49" y="228"/>
                    <a:pt x="51" y="216"/>
                    <a:pt x="33" y="204"/>
                  </a:cubicBezTo>
                  <a:cubicBezTo>
                    <a:pt x="55" y="203"/>
                    <a:pt x="35" y="136"/>
                    <a:pt x="35" y="138"/>
                  </a:cubicBezTo>
                  <a:cubicBezTo>
                    <a:pt x="35" y="114"/>
                    <a:pt x="36" y="99"/>
                    <a:pt x="36" y="112"/>
                  </a:cubicBezTo>
                  <a:cubicBezTo>
                    <a:pt x="36" y="58"/>
                    <a:pt x="41" y="53"/>
                    <a:pt x="27" y="30"/>
                  </a:cubicBezTo>
                  <a:cubicBezTo>
                    <a:pt x="54" y="25"/>
                    <a:pt x="19" y="25"/>
                    <a:pt x="36" y="1"/>
                  </a:cubicBezTo>
                  <a:cubicBezTo>
                    <a:pt x="18" y="0"/>
                    <a:pt x="0" y="340"/>
                    <a:pt x="9" y="368"/>
                  </a:cubicBezTo>
                  <a:cubicBezTo>
                    <a:pt x="11" y="372"/>
                    <a:pt x="10" y="370"/>
                    <a:pt x="9" y="368"/>
                  </a:cubicBezTo>
                  <a:close/>
                  <a:moveTo>
                    <a:pt x="34" y="261"/>
                  </a:moveTo>
                  <a:cubicBezTo>
                    <a:pt x="39" y="266"/>
                    <a:pt x="35" y="262"/>
                    <a:pt x="34" y="261"/>
                  </a:cubicBezTo>
                  <a:close/>
                  <a:moveTo>
                    <a:pt x="29" y="218"/>
                  </a:moveTo>
                  <a:cubicBezTo>
                    <a:pt x="33" y="219"/>
                    <a:pt x="36" y="217"/>
                    <a:pt x="38" y="212"/>
                  </a:cubicBezTo>
                  <a:cubicBezTo>
                    <a:pt x="34" y="208"/>
                    <a:pt x="31" y="210"/>
                    <a:pt x="29" y="218"/>
                  </a:cubicBezTo>
                  <a:cubicBezTo>
                    <a:pt x="33" y="219"/>
                    <a:pt x="31" y="216"/>
                    <a:pt x="29" y="218"/>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 name="Freeform 814">
              <a:extLst>
                <a:ext uri="{FF2B5EF4-FFF2-40B4-BE49-F238E27FC236}">
                  <a16:creationId xmlns:a16="http://schemas.microsoft.com/office/drawing/2014/main" id="{C211CCBE-072E-484F-8273-6D3966FB4D47}"/>
                </a:ext>
              </a:extLst>
            </p:cNvPr>
            <p:cNvSpPr>
              <a:spLocks/>
            </p:cNvSpPr>
            <p:nvPr userDrawn="1"/>
          </p:nvSpPr>
          <p:spPr bwMode="auto">
            <a:xfrm>
              <a:off x="2011" y="2823"/>
              <a:ext cx="10" cy="10"/>
            </a:xfrm>
            <a:custGeom>
              <a:avLst/>
              <a:gdLst>
                <a:gd name="T0" fmla="*/ 5 w 7"/>
                <a:gd name="T1" fmla="*/ 7 h 7"/>
                <a:gd name="T2" fmla="*/ 2 w 7"/>
                <a:gd name="T3" fmla="*/ 0 h 7"/>
                <a:gd name="T4" fmla="*/ 5 w 7"/>
                <a:gd name="T5" fmla="*/ 7 h 7"/>
              </a:gdLst>
              <a:ahLst/>
              <a:cxnLst>
                <a:cxn ang="0">
                  <a:pos x="T0" y="T1"/>
                </a:cxn>
                <a:cxn ang="0">
                  <a:pos x="T2" y="T3"/>
                </a:cxn>
                <a:cxn ang="0">
                  <a:pos x="T4" y="T5"/>
                </a:cxn>
              </a:cxnLst>
              <a:rect l="0" t="0" r="r" b="b"/>
              <a:pathLst>
                <a:path w="7" h="7">
                  <a:moveTo>
                    <a:pt x="5" y="7"/>
                  </a:moveTo>
                  <a:cubicBezTo>
                    <a:pt x="1" y="7"/>
                    <a:pt x="3" y="2"/>
                    <a:pt x="2" y="0"/>
                  </a:cubicBezTo>
                  <a:cubicBezTo>
                    <a:pt x="7" y="2"/>
                    <a:pt x="0" y="5"/>
                    <a:pt x="5" y="7"/>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15" name="Group 715">
            <a:extLst>
              <a:ext uri="{FF2B5EF4-FFF2-40B4-BE49-F238E27FC236}">
                <a16:creationId xmlns:a16="http://schemas.microsoft.com/office/drawing/2014/main" id="{22B05CAD-96E0-457D-A146-6B4D8BC188CA}"/>
              </a:ext>
            </a:extLst>
          </p:cNvPr>
          <p:cNvGrpSpPr>
            <a:grpSpLocks noChangeAspect="1"/>
          </p:cNvGrpSpPr>
          <p:nvPr/>
        </p:nvGrpSpPr>
        <p:grpSpPr bwMode="auto">
          <a:xfrm rot="10432198" flipV="1">
            <a:off x="2054519" y="5481318"/>
            <a:ext cx="1846718" cy="521331"/>
            <a:chOff x="1328" y="0"/>
            <a:chExt cx="3106" cy="3240"/>
          </a:xfrm>
        </p:grpSpPr>
        <p:sp>
          <p:nvSpPr>
            <p:cNvPr id="416" name="Freeform 716">
              <a:extLst>
                <a:ext uri="{FF2B5EF4-FFF2-40B4-BE49-F238E27FC236}">
                  <a16:creationId xmlns:a16="http://schemas.microsoft.com/office/drawing/2014/main" id="{BAB2CB47-2C22-4C52-BEDD-1DD0DB032292}"/>
                </a:ext>
              </a:extLst>
            </p:cNvPr>
            <p:cNvSpPr>
              <a:spLocks/>
            </p:cNvSpPr>
            <p:nvPr userDrawn="1"/>
          </p:nvSpPr>
          <p:spPr bwMode="auto">
            <a:xfrm>
              <a:off x="4426" y="250"/>
              <a:ext cx="1" cy="29"/>
            </a:xfrm>
            <a:custGeom>
              <a:avLst/>
              <a:gdLst>
                <a:gd name="T0" fmla="*/ 0 w 1"/>
                <a:gd name="T1" fmla="*/ 14 h 20"/>
                <a:gd name="T2" fmla="*/ 1 w 1"/>
                <a:gd name="T3" fmla="*/ 0 h 20"/>
                <a:gd name="T4" fmla="*/ 0 w 1"/>
                <a:gd name="T5" fmla="*/ 14 h 20"/>
              </a:gdLst>
              <a:ahLst/>
              <a:cxnLst>
                <a:cxn ang="0">
                  <a:pos x="T0" y="T1"/>
                </a:cxn>
                <a:cxn ang="0">
                  <a:pos x="T2" y="T3"/>
                </a:cxn>
                <a:cxn ang="0">
                  <a:pos x="T4" y="T5"/>
                </a:cxn>
              </a:cxnLst>
              <a:rect l="0" t="0" r="r" b="b"/>
              <a:pathLst>
                <a:path w="1" h="20">
                  <a:moveTo>
                    <a:pt x="0" y="14"/>
                  </a:moveTo>
                  <a:cubicBezTo>
                    <a:pt x="0" y="11"/>
                    <a:pt x="1" y="5"/>
                    <a:pt x="1" y="0"/>
                  </a:cubicBezTo>
                  <a:cubicBezTo>
                    <a:pt x="1" y="13"/>
                    <a:pt x="0" y="20"/>
                    <a:pt x="0" y="14"/>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7" name="Freeform 717">
              <a:extLst>
                <a:ext uri="{FF2B5EF4-FFF2-40B4-BE49-F238E27FC236}">
                  <a16:creationId xmlns:a16="http://schemas.microsoft.com/office/drawing/2014/main" id="{A896AF73-0C5E-4A78-A5F8-80C55D56AB55}"/>
                </a:ext>
              </a:extLst>
            </p:cNvPr>
            <p:cNvSpPr>
              <a:spLocks/>
            </p:cNvSpPr>
            <p:nvPr userDrawn="1"/>
          </p:nvSpPr>
          <p:spPr bwMode="auto">
            <a:xfrm>
              <a:off x="4414" y="0"/>
              <a:ext cx="20" cy="250"/>
            </a:xfrm>
            <a:custGeom>
              <a:avLst/>
              <a:gdLst>
                <a:gd name="T0" fmla="*/ 11 w 14"/>
                <a:gd name="T1" fmla="*/ 6 h 174"/>
                <a:gd name="T2" fmla="*/ 9 w 14"/>
                <a:gd name="T3" fmla="*/ 174 h 174"/>
                <a:gd name="T4" fmla="*/ 14 w 14"/>
                <a:gd name="T5" fmla="*/ 8 h 174"/>
                <a:gd name="T6" fmla="*/ 9 w 14"/>
                <a:gd name="T7" fmla="*/ 17 h 174"/>
                <a:gd name="T8" fmla="*/ 11 w 14"/>
                <a:gd name="T9" fmla="*/ 0 h 174"/>
                <a:gd name="T10" fmla="*/ 11 w 14"/>
                <a:gd name="T11" fmla="*/ 6 h 174"/>
                <a:gd name="T12" fmla="*/ 11 w 14"/>
                <a:gd name="T13" fmla="*/ 32 h 174"/>
                <a:gd name="T14" fmla="*/ 11 w 14"/>
                <a:gd name="T15" fmla="*/ 6 h 174"/>
                <a:gd name="T16" fmla="*/ 11 w 14"/>
                <a:gd name="T17" fmla="*/ 6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174">
                  <a:moveTo>
                    <a:pt x="11" y="6"/>
                  </a:moveTo>
                  <a:cubicBezTo>
                    <a:pt x="13" y="62"/>
                    <a:pt x="13" y="118"/>
                    <a:pt x="9" y="174"/>
                  </a:cubicBezTo>
                  <a:cubicBezTo>
                    <a:pt x="11" y="119"/>
                    <a:pt x="3" y="63"/>
                    <a:pt x="14" y="8"/>
                  </a:cubicBezTo>
                  <a:cubicBezTo>
                    <a:pt x="14" y="12"/>
                    <a:pt x="12" y="16"/>
                    <a:pt x="9" y="17"/>
                  </a:cubicBezTo>
                  <a:cubicBezTo>
                    <a:pt x="11" y="12"/>
                    <a:pt x="11" y="6"/>
                    <a:pt x="11" y="0"/>
                  </a:cubicBezTo>
                  <a:cubicBezTo>
                    <a:pt x="12" y="24"/>
                    <a:pt x="0" y="48"/>
                    <a:pt x="11" y="6"/>
                  </a:cubicBezTo>
                  <a:cubicBezTo>
                    <a:pt x="11" y="15"/>
                    <a:pt x="12" y="24"/>
                    <a:pt x="11" y="32"/>
                  </a:cubicBezTo>
                  <a:cubicBezTo>
                    <a:pt x="13" y="24"/>
                    <a:pt x="9" y="14"/>
                    <a:pt x="11" y="6"/>
                  </a:cubicBezTo>
                  <a:cubicBezTo>
                    <a:pt x="13" y="62"/>
                    <a:pt x="9" y="13"/>
                    <a:pt x="11" y="6"/>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8" name="Freeform 718">
              <a:extLst>
                <a:ext uri="{FF2B5EF4-FFF2-40B4-BE49-F238E27FC236}">
                  <a16:creationId xmlns:a16="http://schemas.microsoft.com/office/drawing/2014/main" id="{63534D35-E66B-40A1-8DEF-BEAA84E14B91}"/>
                </a:ext>
              </a:extLst>
            </p:cNvPr>
            <p:cNvSpPr>
              <a:spLocks/>
            </p:cNvSpPr>
            <p:nvPr userDrawn="1"/>
          </p:nvSpPr>
          <p:spPr bwMode="auto">
            <a:xfrm>
              <a:off x="4416" y="198"/>
              <a:ext cx="4" cy="84"/>
            </a:xfrm>
            <a:custGeom>
              <a:avLst/>
              <a:gdLst>
                <a:gd name="T0" fmla="*/ 0 w 3"/>
                <a:gd name="T1" fmla="*/ 58 h 58"/>
                <a:gd name="T2" fmla="*/ 3 w 3"/>
                <a:gd name="T3" fmla="*/ 0 h 58"/>
                <a:gd name="T4" fmla="*/ 0 w 3"/>
                <a:gd name="T5" fmla="*/ 58 h 58"/>
              </a:gdLst>
              <a:ahLst/>
              <a:cxnLst>
                <a:cxn ang="0">
                  <a:pos x="T0" y="T1"/>
                </a:cxn>
                <a:cxn ang="0">
                  <a:pos x="T2" y="T3"/>
                </a:cxn>
                <a:cxn ang="0">
                  <a:pos x="T4" y="T5"/>
                </a:cxn>
              </a:cxnLst>
              <a:rect l="0" t="0" r="r" b="b"/>
              <a:pathLst>
                <a:path w="3" h="58">
                  <a:moveTo>
                    <a:pt x="0" y="58"/>
                  </a:moveTo>
                  <a:cubicBezTo>
                    <a:pt x="1" y="39"/>
                    <a:pt x="2" y="19"/>
                    <a:pt x="3" y="0"/>
                  </a:cubicBezTo>
                  <a:cubicBezTo>
                    <a:pt x="3" y="34"/>
                    <a:pt x="1" y="28"/>
                    <a:pt x="0" y="58"/>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9" name="Freeform 719">
              <a:extLst>
                <a:ext uri="{FF2B5EF4-FFF2-40B4-BE49-F238E27FC236}">
                  <a16:creationId xmlns:a16="http://schemas.microsoft.com/office/drawing/2014/main" id="{ED688E48-5A62-49C5-883D-78F80E9C5390}"/>
                </a:ext>
              </a:extLst>
            </p:cNvPr>
            <p:cNvSpPr>
              <a:spLocks/>
            </p:cNvSpPr>
            <p:nvPr userDrawn="1"/>
          </p:nvSpPr>
          <p:spPr bwMode="auto">
            <a:xfrm>
              <a:off x="4420" y="224"/>
              <a:ext cx="4" cy="77"/>
            </a:xfrm>
            <a:custGeom>
              <a:avLst/>
              <a:gdLst>
                <a:gd name="T0" fmla="*/ 2 w 3"/>
                <a:gd name="T1" fmla="*/ 19 h 53"/>
                <a:gd name="T2" fmla="*/ 0 w 3"/>
                <a:gd name="T3" fmla="*/ 53 h 53"/>
                <a:gd name="T4" fmla="*/ 2 w 3"/>
                <a:gd name="T5" fmla="*/ 19 h 53"/>
                <a:gd name="T6" fmla="*/ 2 w 3"/>
                <a:gd name="T7" fmla="*/ 27 h 53"/>
                <a:gd name="T8" fmla="*/ 2 w 3"/>
                <a:gd name="T9" fmla="*/ 19 h 53"/>
                <a:gd name="T10" fmla="*/ 2 w 3"/>
                <a:gd name="T11" fmla="*/ 19 h 53"/>
              </a:gdLst>
              <a:ahLst/>
              <a:cxnLst>
                <a:cxn ang="0">
                  <a:pos x="T0" y="T1"/>
                </a:cxn>
                <a:cxn ang="0">
                  <a:pos x="T2" y="T3"/>
                </a:cxn>
                <a:cxn ang="0">
                  <a:pos x="T4" y="T5"/>
                </a:cxn>
                <a:cxn ang="0">
                  <a:pos x="T6" y="T7"/>
                </a:cxn>
                <a:cxn ang="0">
                  <a:pos x="T8" y="T9"/>
                </a:cxn>
                <a:cxn ang="0">
                  <a:pos x="T10" y="T11"/>
                </a:cxn>
              </a:cxnLst>
              <a:rect l="0" t="0" r="r" b="b"/>
              <a:pathLst>
                <a:path w="3" h="53">
                  <a:moveTo>
                    <a:pt x="2" y="19"/>
                  </a:moveTo>
                  <a:cubicBezTo>
                    <a:pt x="3" y="30"/>
                    <a:pt x="2" y="42"/>
                    <a:pt x="0" y="53"/>
                  </a:cubicBezTo>
                  <a:cubicBezTo>
                    <a:pt x="1" y="42"/>
                    <a:pt x="1" y="30"/>
                    <a:pt x="2" y="19"/>
                  </a:cubicBezTo>
                  <a:cubicBezTo>
                    <a:pt x="3" y="22"/>
                    <a:pt x="3" y="25"/>
                    <a:pt x="2" y="27"/>
                  </a:cubicBezTo>
                  <a:cubicBezTo>
                    <a:pt x="1" y="0"/>
                    <a:pt x="1" y="46"/>
                    <a:pt x="2" y="19"/>
                  </a:cubicBezTo>
                  <a:cubicBezTo>
                    <a:pt x="3" y="30"/>
                    <a:pt x="1" y="30"/>
                    <a:pt x="2" y="19"/>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0" name="Freeform 720">
              <a:extLst>
                <a:ext uri="{FF2B5EF4-FFF2-40B4-BE49-F238E27FC236}">
                  <a16:creationId xmlns:a16="http://schemas.microsoft.com/office/drawing/2014/main" id="{EC02364C-A7F0-4C43-8083-20C1E136C715}"/>
                </a:ext>
              </a:extLst>
            </p:cNvPr>
            <p:cNvSpPr>
              <a:spLocks/>
            </p:cNvSpPr>
            <p:nvPr userDrawn="1"/>
          </p:nvSpPr>
          <p:spPr bwMode="auto">
            <a:xfrm>
              <a:off x="2098" y="3108"/>
              <a:ext cx="13" cy="7"/>
            </a:xfrm>
            <a:custGeom>
              <a:avLst/>
              <a:gdLst>
                <a:gd name="T0" fmla="*/ 0 w 9"/>
                <a:gd name="T1" fmla="*/ 0 h 5"/>
                <a:gd name="T2" fmla="*/ 6 w 9"/>
                <a:gd name="T3" fmla="*/ 5 h 5"/>
                <a:gd name="T4" fmla="*/ 0 w 9"/>
                <a:gd name="T5" fmla="*/ 0 h 5"/>
              </a:gdLst>
              <a:ahLst/>
              <a:cxnLst>
                <a:cxn ang="0">
                  <a:pos x="T0" y="T1"/>
                </a:cxn>
                <a:cxn ang="0">
                  <a:pos x="T2" y="T3"/>
                </a:cxn>
                <a:cxn ang="0">
                  <a:pos x="T4" y="T5"/>
                </a:cxn>
              </a:cxnLst>
              <a:rect l="0" t="0" r="r" b="b"/>
              <a:pathLst>
                <a:path w="9" h="5">
                  <a:moveTo>
                    <a:pt x="0" y="0"/>
                  </a:moveTo>
                  <a:cubicBezTo>
                    <a:pt x="6" y="3"/>
                    <a:pt x="9" y="5"/>
                    <a:pt x="6" y="5"/>
                  </a:cubicBezTo>
                  <a:lnTo>
                    <a:pt x="0" y="0"/>
                  </a:ln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1" name="Freeform 721">
              <a:extLst>
                <a:ext uri="{FF2B5EF4-FFF2-40B4-BE49-F238E27FC236}">
                  <a16:creationId xmlns:a16="http://schemas.microsoft.com/office/drawing/2014/main" id="{BB6848BD-6DC9-4FC9-BAE6-E8E9A65F8C60}"/>
                </a:ext>
              </a:extLst>
            </p:cNvPr>
            <p:cNvSpPr>
              <a:spLocks/>
            </p:cNvSpPr>
            <p:nvPr userDrawn="1"/>
          </p:nvSpPr>
          <p:spPr bwMode="auto">
            <a:xfrm>
              <a:off x="1876" y="3029"/>
              <a:ext cx="39" cy="12"/>
            </a:xfrm>
            <a:custGeom>
              <a:avLst/>
              <a:gdLst>
                <a:gd name="T0" fmla="*/ 27 w 27"/>
                <a:gd name="T1" fmla="*/ 9 h 9"/>
                <a:gd name="T2" fmla="*/ 0 w 27"/>
                <a:gd name="T3" fmla="*/ 0 h 9"/>
                <a:gd name="T4" fmla="*/ 27 w 27"/>
                <a:gd name="T5" fmla="*/ 9 h 9"/>
              </a:gdLst>
              <a:ahLst/>
              <a:cxnLst>
                <a:cxn ang="0">
                  <a:pos x="T0" y="T1"/>
                </a:cxn>
                <a:cxn ang="0">
                  <a:pos x="T2" y="T3"/>
                </a:cxn>
                <a:cxn ang="0">
                  <a:pos x="T4" y="T5"/>
                </a:cxn>
              </a:cxnLst>
              <a:rect l="0" t="0" r="r" b="b"/>
              <a:pathLst>
                <a:path w="27" h="9">
                  <a:moveTo>
                    <a:pt x="27" y="9"/>
                  </a:moveTo>
                  <a:cubicBezTo>
                    <a:pt x="0" y="0"/>
                    <a:pt x="0" y="0"/>
                    <a:pt x="0" y="0"/>
                  </a:cubicBezTo>
                  <a:cubicBezTo>
                    <a:pt x="8" y="3"/>
                    <a:pt x="15" y="5"/>
                    <a:pt x="27" y="9"/>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2" name="Freeform 722">
              <a:extLst>
                <a:ext uri="{FF2B5EF4-FFF2-40B4-BE49-F238E27FC236}">
                  <a16:creationId xmlns:a16="http://schemas.microsoft.com/office/drawing/2014/main" id="{20569EA3-6794-4A97-928C-6388F32ABF73}"/>
                </a:ext>
              </a:extLst>
            </p:cNvPr>
            <p:cNvSpPr>
              <a:spLocks/>
            </p:cNvSpPr>
            <p:nvPr userDrawn="1"/>
          </p:nvSpPr>
          <p:spPr bwMode="auto">
            <a:xfrm>
              <a:off x="2234" y="3149"/>
              <a:ext cx="33" cy="10"/>
            </a:xfrm>
            <a:custGeom>
              <a:avLst/>
              <a:gdLst>
                <a:gd name="T0" fmla="*/ 23 w 23"/>
                <a:gd name="T1" fmla="*/ 7 h 7"/>
                <a:gd name="T2" fmla="*/ 0 w 23"/>
                <a:gd name="T3" fmla="*/ 0 h 7"/>
                <a:gd name="T4" fmla="*/ 23 w 23"/>
                <a:gd name="T5" fmla="*/ 7 h 7"/>
              </a:gdLst>
              <a:ahLst/>
              <a:cxnLst>
                <a:cxn ang="0">
                  <a:pos x="T0" y="T1"/>
                </a:cxn>
                <a:cxn ang="0">
                  <a:pos x="T2" y="T3"/>
                </a:cxn>
                <a:cxn ang="0">
                  <a:pos x="T4" y="T5"/>
                </a:cxn>
              </a:cxnLst>
              <a:rect l="0" t="0" r="r" b="b"/>
              <a:pathLst>
                <a:path w="23" h="7">
                  <a:moveTo>
                    <a:pt x="23" y="7"/>
                  </a:moveTo>
                  <a:cubicBezTo>
                    <a:pt x="0" y="0"/>
                    <a:pt x="0" y="0"/>
                    <a:pt x="0" y="0"/>
                  </a:cubicBezTo>
                  <a:cubicBezTo>
                    <a:pt x="8" y="2"/>
                    <a:pt x="16" y="4"/>
                    <a:pt x="23" y="7"/>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3" name="Freeform 723">
              <a:extLst>
                <a:ext uri="{FF2B5EF4-FFF2-40B4-BE49-F238E27FC236}">
                  <a16:creationId xmlns:a16="http://schemas.microsoft.com/office/drawing/2014/main" id="{0DBDA509-41EC-4FE4-988D-63B47AED2CEA}"/>
                </a:ext>
              </a:extLst>
            </p:cNvPr>
            <p:cNvSpPr>
              <a:spLocks/>
            </p:cNvSpPr>
            <p:nvPr userDrawn="1"/>
          </p:nvSpPr>
          <p:spPr bwMode="auto">
            <a:xfrm>
              <a:off x="3654" y="1951"/>
              <a:ext cx="61" cy="61"/>
            </a:xfrm>
            <a:custGeom>
              <a:avLst/>
              <a:gdLst>
                <a:gd name="T0" fmla="*/ 0 w 43"/>
                <a:gd name="T1" fmla="*/ 42 h 42"/>
                <a:gd name="T2" fmla="*/ 43 w 43"/>
                <a:gd name="T3" fmla="*/ 0 h 42"/>
                <a:gd name="T4" fmla="*/ 0 w 43"/>
                <a:gd name="T5" fmla="*/ 42 h 42"/>
              </a:gdLst>
              <a:ahLst/>
              <a:cxnLst>
                <a:cxn ang="0">
                  <a:pos x="T0" y="T1"/>
                </a:cxn>
                <a:cxn ang="0">
                  <a:pos x="T2" y="T3"/>
                </a:cxn>
                <a:cxn ang="0">
                  <a:pos x="T4" y="T5"/>
                </a:cxn>
              </a:cxnLst>
              <a:rect l="0" t="0" r="r" b="b"/>
              <a:pathLst>
                <a:path w="43" h="42">
                  <a:moveTo>
                    <a:pt x="0" y="42"/>
                  </a:moveTo>
                  <a:cubicBezTo>
                    <a:pt x="17" y="26"/>
                    <a:pt x="32" y="12"/>
                    <a:pt x="43" y="0"/>
                  </a:cubicBezTo>
                  <a:cubicBezTo>
                    <a:pt x="14" y="33"/>
                    <a:pt x="10" y="34"/>
                    <a:pt x="0" y="42"/>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4" name="Freeform 724">
              <a:extLst>
                <a:ext uri="{FF2B5EF4-FFF2-40B4-BE49-F238E27FC236}">
                  <a16:creationId xmlns:a16="http://schemas.microsoft.com/office/drawing/2014/main" id="{D736E146-5F68-4B35-83FE-5E9B409F7231}"/>
                </a:ext>
              </a:extLst>
            </p:cNvPr>
            <p:cNvSpPr>
              <a:spLocks/>
            </p:cNvSpPr>
            <p:nvPr userDrawn="1"/>
          </p:nvSpPr>
          <p:spPr bwMode="auto">
            <a:xfrm>
              <a:off x="1865" y="2995"/>
              <a:ext cx="14" cy="6"/>
            </a:xfrm>
            <a:custGeom>
              <a:avLst/>
              <a:gdLst>
                <a:gd name="T0" fmla="*/ 10 w 10"/>
                <a:gd name="T1" fmla="*/ 2 h 4"/>
                <a:gd name="T2" fmla="*/ 0 w 10"/>
                <a:gd name="T3" fmla="*/ 0 h 4"/>
                <a:gd name="T4" fmla="*/ 10 w 10"/>
                <a:gd name="T5" fmla="*/ 2 h 4"/>
                <a:gd name="T6" fmla="*/ 10 w 10"/>
                <a:gd name="T7" fmla="*/ 2 h 4"/>
              </a:gdLst>
              <a:ahLst/>
              <a:cxnLst>
                <a:cxn ang="0">
                  <a:pos x="T0" y="T1"/>
                </a:cxn>
                <a:cxn ang="0">
                  <a:pos x="T2" y="T3"/>
                </a:cxn>
                <a:cxn ang="0">
                  <a:pos x="T4" y="T5"/>
                </a:cxn>
                <a:cxn ang="0">
                  <a:pos x="T6" y="T7"/>
                </a:cxn>
              </a:cxnLst>
              <a:rect l="0" t="0" r="r" b="b"/>
              <a:pathLst>
                <a:path w="10" h="4">
                  <a:moveTo>
                    <a:pt x="10" y="2"/>
                  </a:moveTo>
                  <a:cubicBezTo>
                    <a:pt x="10" y="4"/>
                    <a:pt x="0" y="1"/>
                    <a:pt x="0" y="0"/>
                  </a:cubicBezTo>
                  <a:cubicBezTo>
                    <a:pt x="3" y="1"/>
                    <a:pt x="6" y="2"/>
                    <a:pt x="10" y="2"/>
                  </a:cubicBezTo>
                  <a:cubicBezTo>
                    <a:pt x="10" y="4"/>
                    <a:pt x="10" y="2"/>
                    <a:pt x="10" y="2"/>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5" name="Freeform 725">
              <a:extLst>
                <a:ext uri="{FF2B5EF4-FFF2-40B4-BE49-F238E27FC236}">
                  <a16:creationId xmlns:a16="http://schemas.microsoft.com/office/drawing/2014/main" id="{525A2AB0-9C06-4487-8058-E94AC0A1B53E}"/>
                </a:ext>
              </a:extLst>
            </p:cNvPr>
            <p:cNvSpPr>
              <a:spLocks/>
            </p:cNvSpPr>
            <p:nvPr userDrawn="1"/>
          </p:nvSpPr>
          <p:spPr bwMode="auto">
            <a:xfrm>
              <a:off x="2369" y="3191"/>
              <a:ext cx="59" cy="14"/>
            </a:xfrm>
            <a:custGeom>
              <a:avLst/>
              <a:gdLst>
                <a:gd name="T0" fmla="*/ 21 w 41"/>
                <a:gd name="T1" fmla="*/ 3 h 10"/>
                <a:gd name="T2" fmla="*/ 41 w 41"/>
                <a:gd name="T3" fmla="*/ 10 h 10"/>
                <a:gd name="T4" fmla="*/ 0 w 41"/>
                <a:gd name="T5" fmla="*/ 0 h 10"/>
                <a:gd name="T6" fmla="*/ 25 w 41"/>
                <a:gd name="T7" fmla="*/ 5 h 10"/>
                <a:gd name="T8" fmla="*/ 21 w 41"/>
                <a:gd name="T9" fmla="*/ 3 h 10"/>
                <a:gd name="T10" fmla="*/ 21 w 41"/>
                <a:gd name="T11" fmla="*/ 3 h 10"/>
              </a:gdLst>
              <a:ahLst/>
              <a:cxnLst>
                <a:cxn ang="0">
                  <a:pos x="T0" y="T1"/>
                </a:cxn>
                <a:cxn ang="0">
                  <a:pos x="T2" y="T3"/>
                </a:cxn>
                <a:cxn ang="0">
                  <a:pos x="T4" y="T5"/>
                </a:cxn>
                <a:cxn ang="0">
                  <a:pos x="T6" y="T7"/>
                </a:cxn>
                <a:cxn ang="0">
                  <a:pos x="T8" y="T9"/>
                </a:cxn>
                <a:cxn ang="0">
                  <a:pos x="T10" y="T11"/>
                </a:cxn>
              </a:cxnLst>
              <a:rect l="0" t="0" r="r" b="b"/>
              <a:pathLst>
                <a:path w="41" h="10">
                  <a:moveTo>
                    <a:pt x="21" y="3"/>
                  </a:moveTo>
                  <a:cubicBezTo>
                    <a:pt x="28" y="6"/>
                    <a:pt x="35" y="8"/>
                    <a:pt x="41" y="10"/>
                  </a:cubicBezTo>
                  <a:cubicBezTo>
                    <a:pt x="28" y="6"/>
                    <a:pt x="14" y="3"/>
                    <a:pt x="0" y="0"/>
                  </a:cubicBezTo>
                  <a:cubicBezTo>
                    <a:pt x="9" y="0"/>
                    <a:pt x="17" y="2"/>
                    <a:pt x="25" y="5"/>
                  </a:cubicBezTo>
                  <a:cubicBezTo>
                    <a:pt x="13" y="1"/>
                    <a:pt x="33" y="9"/>
                    <a:pt x="21" y="3"/>
                  </a:cubicBezTo>
                  <a:cubicBezTo>
                    <a:pt x="28" y="6"/>
                    <a:pt x="25" y="5"/>
                    <a:pt x="21" y="3"/>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6" name="Freeform 726">
              <a:extLst>
                <a:ext uri="{FF2B5EF4-FFF2-40B4-BE49-F238E27FC236}">
                  <a16:creationId xmlns:a16="http://schemas.microsoft.com/office/drawing/2014/main" id="{EA463151-7ACE-47F5-B492-3AA716A86C42}"/>
                </a:ext>
              </a:extLst>
            </p:cNvPr>
            <p:cNvSpPr>
              <a:spLocks/>
            </p:cNvSpPr>
            <p:nvPr userDrawn="1"/>
          </p:nvSpPr>
          <p:spPr bwMode="auto">
            <a:xfrm>
              <a:off x="1859" y="2524"/>
              <a:ext cx="33" cy="20"/>
            </a:xfrm>
            <a:custGeom>
              <a:avLst/>
              <a:gdLst>
                <a:gd name="T0" fmla="*/ 2 w 23"/>
                <a:gd name="T1" fmla="*/ 12 h 14"/>
                <a:gd name="T2" fmla="*/ 23 w 23"/>
                <a:gd name="T3" fmla="*/ 0 h 14"/>
                <a:gd name="T4" fmla="*/ 2 w 23"/>
                <a:gd name="T5" fmla="*/ 12 h 14"/>
              </a:gdLst>
              <a:ahLst/>
              <a:cxnLst>
                <a:cxn ang="0">
                  <a:pos x="T0" y="T1"/>
                </a:cxn>
                <a:cxn ang="0">
                  <a:pos x="T2" y="T3"/>
                </a:cxn>
                <a:cxn ang="0">
                  <a:pos x="T4" y="T5"/>
                </a:cxn>
              </a:cxnLst>
              <a:rect l="0" t="0" r="r" b="b"/>
              <a:pathLst>
                <a:path w="23" h="14">
                  <a:moveTo>
                    <a:pt x="2" y="12"/>
                  </a:moveTo>
                  <a:cubicBezTo>
                    <a:pt x="10" y="7"/>
                    <a:pt x="17" y="3"/>
                    <a:pt x="23" y="0"/>
                  </a:cubicBezTo>
                  <a:cubicBezTo>
                    <a:pt x="8" y="10"/>
                    <a:pt x="0" y="14"/>
                    <a:pt x="2" y="12"/>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7" name="Freeform 727">
              <a:extLst>
                <a:ext uri="{FF2B5EF4-FFF2-40B4-BE49-F238E27FC236}">
                  <a16:creationId xmlns:a16="http://schemas.microsoft.com/office/drawing/2014/main" id="{8F44C575-4025-4B26-A2D0-75984D87DC33}"/>
                </a:ext>
              </a:extLst>
            </p:cNvPr>
            <p:cNvSpPr>
              <a:spLocks/>
            </p:cNvSpPr>
            <p:nvPr userDrawn="1"/>
          </p:nvSpPr>
          <p:spPr bwMode="auto">
            <a:xfrm>
              <a:off x="1868" y="3026"/>
              <a:ext cx="18" cy="5"/>
            </a:xfrm>
            <a:custGeom>
              <a:avLst/>
              <a:gdLst>
                <a:gd name="T0" fmla="*/ 3 w 13"/>
                <a:gd name="T1" fmla="*/ 1 h 4"/>
                <a:gd name="T2" fmla="*/ 3 w 13"/>
                <a:gd name="T3" fmla="*/ 1 h 4"/>
                <a:gd name="T4" fmla="*/ 3 w 13"/>
                <a:gd name="T5" fmla="*/ 1 h 4"/>
              </a:gdLst>
              <a:ahLst/>
              <a:cxnLst>
                <a:cxn ang="0">
                  <a:pos x="T0" y="T1"/>
                </a:cxn>
                <a:cxn ang="0">
                  <a:pos x="T2" y="T3"/>
                </a:cxn>
                <a:cxn ang="0">
                  <a:pos x="T4" y="T5"/>
                </a:cxn>
              </a:cxnLst>
              <a:rect l="0" t="0" r="r" b="b"/>
              <a:pathLst>
                <a:path w="13" h="4">
                  <a:moveTo>
                    <a:pt x="3" y="1"/>
                  </a:moveTo>
                  <a:cubicBezTo>
                    <a:pt x="0" y="0"/>
                    <a:pt x="13" y="4"/>
                    <a:pt x="3" y="1"/>
                  </a:cubicBezTo>
                  <a:cubicBezTo>
                    <a:pt x="3" y="1"/>
                    <a:pt x="3" y="1"/>
                    <a:pt x="3" y="1"/>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8" name="Freeform 728">
              <a:extLst>
                <a:ext uri="{FF2B5EF4-FFF2-40B4-BE49-F238E27FC236}">
                  <a16:creationId xmlns:a16="http://schemas.microsoft.com/office/drawing/2014/main" id="{29373148-A0AD-46BD-8FBB-4EE8E0A1E8D2}"/>
                </a:ext>
              </a:extLst>
            </p:cNvPr>
            <p:cNvSpPr>
              <a:spLocks/>
            </p:cNvSpPr>
            <p:nvPr userDrawn="1"/>
          </p:nvSpPr>
          <p:spPr bwMode="auto">
            <a:xfrm>
              <a:off x="2105" y="3069"/>
              <a:ext cx="43" cy="14"/>
            </a:xfrm>
            <a:custGeom>
              <a:avLst/>
              <a:gdLst>
                <a:gd name="T0" fmla="*/ 30 w 30"/>
                <a:gd name="T1" fmla="*/ 10 h 10"/>
                <a:gd name="T2" fmla="*/ 0 w 30"/>
                <a:gd name="T3" fmla="*/ 0 h 10"/>
                <a:gd name="T4" fmla="*/ 30 w 30"/>
                <a:gd name="T5" fmla="*/ 10 h 10"/>
              </a:gdLst>
              <a:ahLst/>
              <a:cxnLst>
                <a:cxn ang="0">
                  <a:pos x="T0" y="T1"/>
                </a:cxn>
                <a:cxn ang="0">
                  <a:pos x="T2" y="T3"/>
                </a:cxn>
                <a:cxn ang="0">
                  <a:pos x="T4" y="T5"/>
                </a:cxn>
              </a:cxnLst>
              <a:rect l="0" t="0" r="r" b="b"/>
              <a:pathLst>
                <a:path w="30" h="10">
                  <a:moveTo>
                    <a:pt x="30" y="10"/>
                  </a:moveTo>
                  <a:cubicBezTo>
                    <a:pt x="0" y="0"/>
                    <a:pt x="0" y="0"/>
                    <a:pt x="0" y="0"/>
                  </a:cubicBezTo>
                  <a:cubicBezTo>
                    <a:pt x="13" y="4"/>
                    <a:pt x="23" y="7"/>
                    <a:pt x="30" y="1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9" name="Freeform 729">
              <a:extLst>
                <a:ext uri="{FF2B5EF4-FFF2-40B4-BE49-F238E27FC236}">
                  <a16:creationId xmlns:a16="http://schemas.microsoft.com/office/drawing/2014/main" id="{10125218-2415-46A7-A64A-006F96D523DE}"/>
                </a:ext>
              </a:extLst>
            </p:cNvPr>
            <p:cNvSpPr>
              <a:spLocks/>
            </p:cNvSpPr>
            <p:nvPr userDrawn="1"/>
          </p:nvSpPr>
          <p:spPr bwMode="auto">
            <a:xfrm>
              <a:off x="3633" y="2012"/>
              <a:ext cx="21" cy="19"/>
            </a:xfrm>
            <a:custGeom>
              <a:avLst/>
              <a:gdLst>
                <a:gd name="T0" fmla="*/ 14 w 14"/>
                <a:gd name="T1" fmla="*/ 0 h 13"/>
                <a:gd name="T2" fmla="*/ 0 w 14"/>
                <a:gd name="T3" fmla="*/ 13 h 13"/>
                <a:gd name="T4" fmla="*/ 14 w 14"/>
                <a:gd name="T5" fmla="*/ 0 h 13"/>
              </a:gdLst>
              <a:ahLst/>
              <a:cxnLst>
                <a:cxn ang="0">
                  <a:pos x="T0" y="T1"/>
                </a:cxn>
                <a:cxn ang="0">
                  <a:pos x="T2" y="T3"/>
                </a:cxn>
                <a:cxn ang="0">
                  <a:pos x="T4" y="T5"/>
                </a:cxn>
              </a:cxnLst>
              <a:rect l="0" t="0" r="r" b="b"/>
              <a:pathLst>
                <a:path w="14" h="13">
                  <a:moveTo>
                    <a:pt x="14" y="0"/>
                  </a:moveTo>
                  <a:cubicBezTo>
                    <a:pt x="0" y="13"/>
                    <a:pt x="0" y="13"/>
                    <a:pt x="0" y="13"/>
                  </a:cubicBezTo>
                  <a:cubicBezTo>
                    <a:pt x="6" y="6"/>
                    <a:pt x="10" y="3"/>
                    <a:pt x="14"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0" name="Freeform 730">
              <a:extLst>
                <a:ext uri="{FF2B5EF4-FFF2-40B4-BE49-F238E27FC236}">
                  <a16:creationId xmlns:a16="http://schemas.microsoft.com/office/drawing/2014/main" id="{2CBB77CE-6F31-40C3-8132-A1723FAE064F}"/>
                </a:ext>
              </a:extLst>
            </p:cNvPr>
            <p:cNvSpPr>
              <a:spLocks/>
            </p:cNvSpPr>
            <p:nvPr userDrawn="1"/>
          </p:nvSpPr>
          <p:spPr bwMode="auto">
            <a:xfrm>
              <a:off x="4403" y="496"/>
              <a:ext cx="7" cy="39"/>
            </a:xfrm>
            <a:custGeom>
              <a:avLst/>
              <a:gdLst>
                <a:gd name="T0" fmla="*/ 5 w 5"/>
                <a:gd name="T1" fmla="*/ 0 h 27"/>
                <a:gd name="T2" fmla="*/ 0 w 5"/>
                <a:gd name="T3" fmla="*/ 27 h 27"/>
                <a:gd name="T4" fmla="*/ 5 w 5"/>
                <a:gd name="T5" fmla="*/ 0 h 27"/>
              </a:gdLst>
              <a:ahLst/>
              <a:cxnLst>
                <a:cxn ang="0">
                  <a:pos x="T0" y="T1"/>
                </a:cxn>
                <a:cxn ang="0">
                  <a:pos x="T2" y="T3"/>
                </a:cxn>
                <a:cxn ang="0">
                  <a:pos x="T4" y="T5"/>
                </a:cxn>
              </a:cxnLst>
              <a:rect l="0" t="0" r="r" b="b"/>
              <a:pathLst>
                <a:path w="5" h="27">
                  <a:moveTo>
                    <a:pt x="5" y="0"/>
                  </a:moveTo>
                  <a:cubicBezTo>
                    <a:pt x="3" y="19"/>
                    <a:pt x="1" y="24"/>
                    <a:pt x="0" y="27"/>
                  </a:cubicBezTo>
                  <a:cubicBezTo>
                    <a:pt x="2" y="17"/>
                    <a:pt x="3" y="8"/>
                    <a:pt x="5"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1" name="Freeform 731">
              <a:extLst>
                <a:ext uri="{FF2B5EF4-FFF2-40B4-BE49-F238E27FC236}">
                  <a16:creationId xmlns:a16="http://schemas.microsoft.com/office/drawing/2014/main" id="{51CD5494-E8F9-4E1C-8586-4ABAE476A5DC}"/>
                </a:ext>
              </a:extLst>
            </p:cNvPr>
            <p:cNvSpPr>
              <a:spLocks/>
            </p:cNvSpPr>
            <p:nvPr userDrawn="1"/>
          </p:nvSpPr>
          <p:spPr bwMode="auto">
            <a:xfrm>
              <a:off x="4413" y="63"/>
              <a:ext cx="0" cy="12"/>
            </a:xfrm>
            <a:custGeom>
              <a:avLst/>
              <a:gdLst>
                <a:gd name="T0" fmla="*/ 8 h 8"/>
                <a:gd name="T1" fmla="*/ 0 h 8"/>
                <a:gd name="T2" fmla="*/ 8 h 8"/>
              </a:gdLst>
              <a:ahLst/>
              <a:cxnLst>
                <a:cxn ang="0">
                  <a:pos x="0" y="T0"/>
                </a:cxn>
                <a:cxn ang="0">
                  <a:pos x="0" y="T1"/>
                </a:cxn>
                <a:cxn ang="0">
                  <a:pos x="0" y="T2"/>
                </a:cxn>
              </a:cxnLst>
              <a:rect l="0" t="0" r="r" b="b"/>
              <a:pathLst>
                <a:path h="8">
                  <a:moveTo>
                    <a:pt x="0" y="8"/>
                  </a:moveTo>
                  <a:cubicBezTo>
                    <a:pt x="0" y="0"/>
                    <a:pt x="0" y="0"/>
                    <a:pt x="0" y="0"/>
                  </a:cubicBezTo>
                  <a:cubicBezTo>
                    <a:pt x="0" y="3"/>
                    <a:pt x="0" y="6"/>
                    <a:pt x="0" y="8"/>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2" name="Freeform 732">
              <a:extLst>
                <a:ext uri="{FF2B5EF4-FFF2-40B4-BE49-F238E27FC236}">
                  <a16:creationId xmlns:a16="http://schemas.microsoft.com/office/drawing/2014/main" id="{B3E96A67-2DB8-467F-93EA-208222C32A3D}"/>
                </a:ext>
              </a:extLst>
            </p:cNvPr>
            <p:cNvSpPr>
              <a:spLocks/>
            </p:cNvSpPr>
            <p:nvPr userDrawn="1"/>
          </p:nvSpPr>
          <p:spPr bwMode="auto">
            <a:xfrm>
              <a:off x="4147" y="1073"/>
              <a:ext cx="7" cy="11"/>
            </a:xfrm>
            <a:custGeom>
              <a:avLst/>
              <a:gdLst>
                <a:gd name="T0" fmla="*/ 5 w 5"/>
                <a:gd name="T1" fmla="*/ 0 h 8"/>
                <a:gd name="T2" fmla="*/ 0 w 5"/>
                <a:gd name="T3" fmla="*/ 8 h 8"/>
                <a:gd name="T4" fmla="*/ 5 w 5"/>
                <a:gd name="T5" fmla="*/ 0 h 8"/>
              </a:gdLst>
              <a:ahLst/>
              <a:cxnLst>
                <a:cxn ang="0">
                  <a:pos x="T0" y="T1"/>
                </a:cxn>
                <a:cxn ang="0">
                  <a:pos x="T2" y="T3"/>
                </a:cxn>
                <a:cxn ang="0">
                  <a:pos x="T4" y="T5"/>
                </a:cxn>
              </a:cxnLst>
              <a:rect l="0" t="0" r="r" b="b"/>
              <a:pathLst>
                <a:path w="5" h="8">
                  <a:moveTo>
                    <a:pt x="5" y="0"/>
                  </a:moveTo>
                  <a:cubicBezTo>
                    <a:pt x="3" y="3"/>
                    <a:pt x="2" y="6"/>
                    <a:pt x="0" y="8"/>
                  </a:cubicBezTo>
                  <a:cubicBezTo>
                    <a:pt x="2" y="3"/>
                    <a:pt x="4" y="0"/>
                    <a:pt x="5"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3" name="Freeform 733">
              <a:extLst>
                <a:ext uri="{FF2B5EF4-FFF2-40B4-BE49-F238E27FC236}">
                  <a16:creationId xmlns:a16="http://schemas.microsoft.com/office/drawing/2014/main" id="{B3FA2238-7E2A-4154-BB2E-DDA3901162D1}"/>
                </a:ext>
              </a:extLst>
            </p:cNvPr>
            <p:cNvSpPr>
              <a:spLocks noEditPoints="1"/>
            </p:cNvSpPr>
            <p:nvPr userDrawn="1"/>
          </p:nvSpPr>
          <p:spPr bwMode="auto">
            <a:xfrm>
              <a:off x="1328" y="7"/>
              <a:ext cx="3095" cy="3233"/>
            </a:xfrm>
            <a:custGeom>
              <a:avLst/>
              <a:gdLst>
                <a:gd name="T0" fmla="*/ 135 w 2152"/>
                <a:gd name="T1" fmla="*/ 2033 h 2248"/>
                <a:gd name="T2" fmla="*/ 459 w 2152"/>
                <a:gd name="T3" fmla="*/ 1694 h 2248"/>
                <a:gd name="T4" fmla="*/ 823 w 2152"/>
                <a:gd name="T5" fmla="*/ 2146 h 2248"/>
                <a:gd name="T6" fmla="*/ 1239 w 2152"/>
                <a:gd name="T7" fmla="*/ 1566 h 2248"/>
                <a:gd name="T8" fmla="*/ 1395 w 2152"/>
                <a:gd name="T9" fmla="*/ 1593 h 2248"/>
                <a:gd name="T10" fmla="*/ 1895 w 2152"/>
                <a:gd name="T11" fmla="*/ 923 h 2248"/>
                <a:gd name="T12" fmla="*/ 1964 w 2152"/>
                <a:gd name="T13" fmla="*/ 893 h 2248"/>
                <a:gd name="T14" fmla="*/ 2067 w 2152"/>
                <a:gd name="T15" fmla="*/ 658 h 2248"/>
                <a:gd name="T16" fmla="*/ 1967 w 2152"/>
                <a:gd name="T17" fmla="*/ 888 h 2248"/>
                <a:gd name="T18" fmla="*/ 2065 w 2152"/>
                <a:gd name="T19" fmla="*/ 506 h 2248"/>
                <a:gd name="T20" fmla="*/ 2136 w 2152"/>
                <a:gd name="T21" fmla="*/ 5 h 2248"/>
                <a:gd name="T22" fmla="*/ 1478 w 2152"/>
                <a:gd name="T23" fmla="*/ 1400 h 2248"/>
                <a:gd name="T24" fmla="*/ 705 w 2152"/>
                <a:gd name="T25" fmla="*/ 1560 h 2248"/>
                <a:gd name="T26" fmla="*/ 276 w 2152"/>
                <a:gd name="T27" fmla="*/ 1806 h 2248"/>
                <a:gd name="T28" fmla="*/ 705 w 2152"/>
                <a:gd name="T29" fmla="*/ 1561 h 2248"/>
                <a:gd name="T30" fmla="*/ 982 w 2152"/>
                <a:gd name="T31" fmla="*/ 1727 h 2248"/>
                <a:gd name="T32" fmla="*/ 2071 w 2152"/>
                <a:gd name="T33" fmla="*/ 545 h 2248"/>
                <a:gd name="T34" fmla="*/ 1053 w 2152"/>
                <a:gd name="T35" fmla="*/ 1689 h 2248"/>
                <a:gd name="T36" fmla="*/ 703 w 2152"/>
                <a:gd name="T37" fmla="*/ 1555 h 2248"/>
                <a:gd name="T38" fmla="*/ 325 w 2152"/>
                <a:gd name="T39" fmla="*/ 1777 h 2248"/>
                <a:gd name="T40" fmla="*/ 823 w 2152"/>
                <a:gd name="T41" fmla="*/ 2146 h 2248"/>
                <a:gd name="T42" fmla="*/ 1912 w 2152"/>
                <a:gd name="T43" fmla="*/ 992 h 2248"/>
                <a:gd name="T44" fmla="*/ 1478 w 2152"/>
                <a:gd name="T45" fmla="*/ 1399 h 2248"/>
                <a:gd name="T46" fmla="*/ 703 w 2152"/>
                <a:gd name="T47" fmla="*/ 1555 h 2248"/>
                <a:gd name="T48" fmla="*/ 2149 w 2152"/>
                <a:gd name="T49" fmla="*/ 144 h 2248"/>
                <a:gd name="T50" fmla="*/ 1111 w 2152"/>
                <a:gd name="T51" fmla="*/ 1633 h 2248"/>
                <a:gd name="T52" fmla="*/ 791 w 2152"/>
                <a:gd name="T53" fmla="*/ 1938 h 2248"/>
                <a:gd name="T54" fmla="*/ 964 w 2152"/>
                <a:gd name="T55" fmla="*/ 1835 h 2248"/>
                <a:gd name="T56" fmla="*/ 824 w 2152"/>
                <a:gd name="T57" fmla="*/ 2154 h 2248"/>
                <a:gd name="T58" fmla="*/ 687 w 2152"/>
                <a:gd name="T59" fmla="*/ 1597 h 2248"/>
                <a:gd name="T60" fmla="*/ 1839 w 2152"/>
                <a:gd name="T61" fmla="*/ 1094 h 2248"/>
                <a:gd name="T62" fmla="*/ 323 w 2152"/>
                <a:gd name="T63" fmla="*/ 1778 h 2248"/>
                <a:gd name="T64" fmla="*/ 981 w 2152"/>
                <a:gd name="T65" fmla="*/ 1727 h 2248"/>
                <a:gd name="T66" fmla="*/ 1059 w 2152"/>
                <a:gd name="T67" fmla="*/ 1687 h 2248"/>
                <a:gd name="T68" fmla="*/ 1476 w 2152"/>
                <a:gd name="T69" fmla="*/ 1401 h 2248"/>
                <a:gd name="T70" fmla="*/ 2022 w 2152"/>
                <a:gd name="T71" fmla="*/ 616 h 2248"/>
                <a:gd name="T72" fmla="*/ 1478 w 2152"/>
                <a:gd name="T73" fmla="*/ 1400 h 2248"/>
                <a:gd name="T74" fmla="*/ 806 w 2152"/>
                <a:gd name="T75" fmla="*/ 1921 h 2248"/>
                <a:gd name="T76" fmla="*/ 824 w 2152"/>
                <a:gd name="T77" fmla="*/ 2153 h 2248"/>
                <a:gd name="T78" fmla="*/ 707 w 2152"/>
                <a:gd name="T79" fmla="*/ 1611 h 2248"/>
                <a:gd name="T80" fmla="*/ 2111 w 2152"/>
                <a:gd name="T81" fmla="*/ 362 h 2248"/>
                <a:gd name="T82" fmla="*/ 1345 w 2152"/>
                <a:gd name="T83" fmla="*/ 1524 h 2248"/>
                <a:gd name="T84" fmla="*/ 807 w 2152"/>
                <a:gd name="T85" fmla="*/ 1921 h 2248"/>
                <a:gd name="T86" fmla="*/ 824 w 2152"/>
                <a:gd name="T87" fmla="*/ 2153 h 2248"/>
                <a:gd name="T88" fmla="*/ 707 w 2152"/>
                <a:gd name="T89" fmla="*/ 1613 h 2248"/>
                <a:gd name="T90" fmla="*/ 1478 w 2152"/>
                <a:gd name="T91" fmla="*/ 1400 h 2248"/>
                <a:gd name="T92" fmla="*/ 1849 w 2152"/>
                <a:gd name="T93" fmla="*/ 1070 h 2248"/>
                <a:gd name="T94" fmla="*/ 1054 w 2152"/>
                <a:gd name="T95" fmla="*/ 1689 h 2248"/>
                <a:gd name="T96" fmla="*/ 728 w 2152"/>
                <a:gd name="T97" fmla="*/ 2185 h 2248"/>
                <a:gd name="T98" fmla="*/ 703 w 2152"/>
                <a:gd name="T99" fmla="*/ 1555 h 2248"/>
                <a:gd name="T100" fmla="*/ 580 w 2152"/>
                <a:gd name="T101" fmla="*/ 2148 h 2248"/>
                <a:gd name="T102" fmla="*/ 814 w 2152"/>
                <a:gd name="T103" fmla="*/ 2131 h 2248"/>
                <a:gd name="T104" fmla="*/ 824 w 2152"/>
                <a:gd name="T105" fmla="*/ 2154 h 2248"/>
                <a:gd name="T106" fmla="*/ 815 w 2152"/>
                <a:gd name="T107" fmla="*/ 2140 h 2248"/>
                <a:gd name="T108" fmla="*/ 1507 w 2152"/>
                <a:gd name="T109" fmla="*/ 1483 h 2248"/>
                <a:gd name="T110" fmla="*/ 855 w 2152"/>
                <a:gd name="T111" fmla="*/ 1891 h 2248"/>
                <a:gd name="T112" fmla="*/ 192 w 2152"/>
                <a:gd name="T113" fmla="*/ 2040 h 2248"/>
                <a:gd name="T114" fmla="*/ 1324 w 2152"/>
                <a:gd name="T115" fmla="*/ 1515 h 2248"/>
                <a:gd name="T116" fmla="*/ 2072 w 2152"/>
                <a:gd name="T117" fmla="*/ 479 h 2248"/>
                <a:gd name="T118" fmla="*/ 2111 w 2152"/>
                <a:gd name="T119" fmla="*/ 361 h 2248"/>
                <a:gd name="T120" fmla="*/ 859 w 2152"/>
                <a:gd name="T121" fmla="*/ 1772 h 2248"/>
                <a:gd name="T122" fmla="*/ 1059 w 2152"/>
                <a:gd name="T123" fmla="*/ 1687 h 2248"/>
                <a:gd name="T124" fmla="*/ 1346 w 2152"/>
                <a:gd name="T125" fmla="*/ 1524 h 2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152" h="2248">
                  <a:moveTo>
                    <a:pt x="21" y="1998"/>
                  </a:moveTo>
                  <a:cubicBezTo>
                    <a:pt x="21" y="1998"/>
                    <a:pt x="20" y="1998"/>
                    <a:pt x="20" y="1998"/>
                  </a:cubicBezTo>
                  <a:cubicBezTo>
                    <a:pt x="25" y="2002"/>
                    <a:pt x="32" y="2004"/>
                    <a:pt x="40" y="2007"/>
                  </a:cubicBezTo>
                  <a:cubicBezTo>
                    <a:pt x="33" y="2004"/>
                    <a:pt x="26" y="2002"/>
                    <a:pt x="21" y="1998"/>
                  </a:cubicBezTo>
                  <a:close/>
                  <a:moveTo>
                    <a:pt x="42" y="2007"/>
                  </a:moveTo>
                  <a:cubicBezTo>
                    <a:pt x="46" y="2008"/>
                    <a:pt x="49" y="2009"/>
                    <a:pt x="53" y="2010"/>
                  </a:cubicBezTo>
                  <a:cubicBezTo>
                    <a:pt x="49" y="2009"/>
                    <a:pt x="46" y="2008"/>
                    <a:pt x="42" y="2007"/>
                  </a:cubicBezTo>
                  <a:close/>
                  <a:moveTo>
                    <a:pt x="64" y="2011"/>
                  </a:moveTo>
                  <a:cubicBezTo>
                    <a:pt x="61" y="2011"/>
                    <a:pt x="57" y="2011"/>
                    <a:pt x="54" y="2010"/>
                  </a:cubicBezTo>
                  <a:cubicBezTo>
                    <a:pt x="61" y="2011"/>
                    <a:pt x="68" y="2013"/>
                    <a:pt x="73" y="2014"/>
                  </a:cubicBezTo>
                  <a:cubicBezTo>
                    <a:pt x="70" y="2013"/>
                    <a:pt x="67" y="2012"/>
                    <a:pt x="64" y="2011"/>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89" y="2050"/>
                  </a:moveTo>
                  <a:cubicBezTo>
                    <a:pt x="191" y="2050"/>
                    <a:pt x="194" y="2049"/>
                    <a:pt x="196" y="2049"/>
                  </a:cubicBezTo>
                  <a:cubicBezTo>
                    <a:pt x="175" y="2044"/>
                    <a:pt x="155" y="2038"/>
                    <a:pt x="135" y="2033"/>
                  </a:cubicBezTo>
                  <a:cubicBezTo>
                    <a:pt x="160" y="2040"/>
                    <a:pt x="184" y="2051"/>
                    <a:pt x="210" y="2059"/>
                  </a:cubicBezTo>
                  <a:cubicBezTo>
                    <a:pt x="205" y="2057"/>
                    <a:pt x="194" y="2049"/>
                    <a:pt x="189" y="2050"/>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196" y="2049"/>
                  </a:moveTo>
                  <a:cubicBezTo>
                    <a:pt x="196" y="2049"/>
                    <a:pt x="196" y="2049"/>
                    <a:pt x="196" y="2049"/>
                  </a:cubicBezTo>
                  <a:cubicBezTo>
                    <a:pt x="197" y="2050"/>
                    <a:pt x="199" y="2050"/>
                    <a:pt x="200" y="2051"/>
                  </a:cubicBezTo>
                  <a:cubicBezTo>
                    <a:pt x="199" y="2050"/>
                    <a:pt x="198" y="2050"/>
                    <a:pt x="196" y="2049"/>
                  </a:cubicBezTo>
                  <a:close/>
                  <a:moveTo>
                    <a:pt x="233" y="2061"/>
                  </a:moveTo>
                  <a:cubicBezTo>
                    <a:pt x="231" y="2061"/>
                    <a:pt x="236" y="2064"/>
                    <a:pt x="251" y="2070"/>
                  </a:cubicBezTo>
                  <a:cubicBezTo>
                    <a:pt x="246" y="2068"/>
                    <a:pt x="239" y="2064"/>
                    <a:pt x="233" y="2061"/>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3" y="1735"/>
                  </a:moveTo>
                  <a:cubicBezTo>
                    <a:pt x="754" y="1737"/>
                    <a:pt x="754" y="1739"/>
                    <a:pt x="755" y="1741"/>
                  </a:cubicBezTo>
                  <a:cubicBezTo>
                    <a:pt x="756" y="1745"/>
                    <a:pt x="756" y="1744"/>
                    <a:pt x="753" y="173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06" y="1980"/>
                  </a:moveTo>
                  <a:cubicBezTo>
                    <a:pt x="806" y="1982"/>
                    <a:pt x="806" y="1985"/>
                    <a:pt x="807" y="1987"/>
                  </a:cubicBezTo>
                  <a:cubicBezTo>
                    <a:pt x="807" y="1985"/>
                    <a:pt x="806" y="1982"/>
                    <a:pt x="806" y="1980"/>
                  </a:cubicBezTo>
                  <a:close/>
                  <a:moveTo>
                    <a:pt x="805" y="1984"/>
                  </a:moveTo>
                  <a:cubicBezTo>
                    <a:pt x="806" y="1988"/>
                    <a:pt x="807" y="1992"/>
                    <a:pt x="808" y="1995"/>
                  </a:cubicBezTo>
                  <a:cubicBezTo>
                    <a:pt x="808" y="1993"/>
                    <a:pt x="807" y="1989"/>
                    <a:pt x="805" y="1984"/>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200" y="1734"/>
                  </a:moveTo>
                  <a:cubicBezTo>
                    <a:pt x="1214" y="1737"/>
                    <a:pt x="1226" y="1724"/>
                    <a:pt x="1236" y="1712"/>
                  </a:cubicBezTo>
                  <a:cubicBezTo>
                    <a:pt x="1224" y="1719"/>
                    <a:pt x="1212" y="1727"/>
                    <a:pt x="1200" y="1734"/>
                  </a:cubicBezTo>
                  <a:close/>
                  <a:moveTo>
                    <a:pt x="1239" y="1566"/>
                  </a:moveTo>
                  <a:cubicBezTo>
                    <a:pt x="1240" y="1566"/>
                    <a:pt x="1241" y="1565"/>
                    <a:pt x="1242" y="1565"/>
                  </a:cubicBezTo>
                  <a:cubicBezTo>
                    <a:pt x="1246" y="1562"/>
                    <a:pt x="1250" y="1559"/>
                    <a:pt x="1254" y="1556"/>
                  </a:cubicBezTo>
                  <a:cubicBezTo>
                    <a:pt x="1256" y="1554"/>
                    <a:pt x="1256" y="1552"/>
                    <a:pt x="1257" y="1550"/>
                  </a:cubicBezTo>
                  <a:cubicBezTo>
                    <a:pt x="1256" y="1552"/>
                    <a:pt x="1248" y="1559"/>
                    <a:pt x="1239" y="1566"/>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76" y="1615"/>
                  </a:moveTo>
                  <a:cubicBezTo>
                    <a:pt x="1384" y="1612"/>
                    <a:pt x="1395" y="1601"/>
                    <a:pt x="1403" y="1592"/>
                  </a:cubicBezTo>
                  <a:cubicBezTo>
                    <a:pt x="1395" y="1600"/>
                    <a:pt x="1385" y="1608"/>
                    <a:pt x="1376"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97" y="1567"/>
                  </a:moveTo>
                  <a:cubicBezTo>
                    <a:pt x="1398" y="1566"/>
                    <a:pt x="1400" y="1565"/>
                    <a:pt x="1401" y="1564"/>
                  </a:cubicBezTo>
                  <a:cubicBezTo>
                    <a:pt x="1399" y="1565"/>
                    <a:pt x="1398" y="1566"/>
                    <a:pt x="1397" y="1567"/>
                  </a:cubicBezTo>
                  <a:close/>
                  <a:moveTo>
                    <a:pt x="1403" y="1592"/>
                  </a:moveTo>
                  <a:cubicBezTo>
                    <a:pt x="1408" y="1588"/>
                    <a:pt x="1412" y="1584"/>
                    <a:pt x="1416" y="1580"/>
                  </a:cubicBezTo>
                  <a:cubicBezTo>
                    <a:pt x="1414" y="1582"/>
                    <a:pt x="1409" y="1586"/>
                    <a:pt x="1403" y="1592"/>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584" y="1282"/>
                  </a:moveTo>
                  <a:cubicBezTo>
                    <a:pt x="1586" y="1280"/>
                    <a:pt x="1588" y="1278"/>
                    <a:pt x="1591" y="1275"/>
                  </a:cubicBezTo>
                  <a:cubicBezTo>
                    <a:pt x="1591" y="1274"/>
                    <a:pt x="1589" y="1276"/>
                    <a:pt x="1584" y="1282"/>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19" y="1289"/>
                    <a:pt x="1619" y="1289"/>
                    <a:pt x="1619" y="1289"/>
                  </a:cubicBezTo>
                  <a:close/>
                  <a:moveTo>
                    <a:pt x="1648" y="1214"/>
                  </a:moveTo>
                  <a:cubicBezTo>
                    <a:pt x="1652" y="1212"/>
                    <a:pt x="1657" y="1210"/>
                    <a:pt x="1661" y="1207"/>
                  </a:cubicBezTo>
                  <a:cubicBezTo>
                    <a:pt x="1669" y="1198"/>
                    <a:pt x="1665" y="1201"/>
                    <a:pt x="1648" y="1214"/>
                  </a:cubicBezTo>
                  <a:close/>
                  <a:moveTo>
                    <a:pt x="1704" y="1288"/>
                  </a:moveTo>
                  <a:cubicBezTo>
                    <a:pt x="1704" y="1288"/>
                    <a:pt x="1704" y="1288"/>
                    <a:pt x="1704" y="1288"/>
                  </a:cubicBezTo>
                  <a:cubicBezTo>
                    <a:pt x="1704" y="1288"/>
                    <a:pt x="1704" y="1288"/>
                    <a:pt x="1704" y="1288"/>
                  </a:cubicBezTo>
                  <a:close/>
                  <a:moveTo>
                    <a:pt x="1798" y="1174"/>
                  </a:moveTo>
                  <a:cubicBezTo>
                    <a:pt x="1808" y="1161"/>
                    <a:pt x="1818" y="1148"/>
                    <a:pt x="1827" y="1135"/>
                  </a:cubicBezTo>
                  <a:cubicBezTo>
                    <a:pt x="1815" y="1145"/>
                    <a:pt x="1805" y="1159"/>
                    <a:pt x="1798" y="1174"/>
                  </a:cubicBezTo>
                  <a:close/>
                  <a:moveTo>
                    <a:pt x="1828" y="1135"/>
                  </a:moveTo>
                  <a:cubicBezTo>
                    <a:pt x="1828" y="1135"/>
                    <a:pt x="1827" y="1135"/>
                    <a:pt x="1827" y="1135"/>
                  </a:cubicBezTo>
                  <a:cubicBezTo>
                    <a:pt x="1829" y="1134"/>
                    <a:pt x="1830" y="1133"/>
                    <a:pt x="1831" y="1132"/>
                  </a:cubicBezTo>
                  <a:cubicBezTo>
                    <a:pt x="1830" y="1133"/>
                    <a:pt x="1829" y="1134"/>
                    <a:pt x="1828" y="1135"/>
                  </a:cubicBezTo>
                  <a:close/>
                  <a:moveTo>
                    <a:pt x="1849" y="1070"/>
                  </a:moveTo>
                  <a:cubicBezTo>
                    <a:pt x="1851" y="1071"/>
                    <a:pt x="1853" y="1070"/>
                    <a:pt x="1856" y="1069"/>
                  </a:cubicBezTo>
                  <a:cubicBezTo>
                    <a:pt x="1863" y="1058"/>
                    <a:pt x="1861" y="1058"/>
                    <a:pt x="1849" y="1070"/>
                  </a:cubicBezTo>
                  <a:close/>
                  <a:moveTo>
                    <a:pt x="1895" y="923"/>
                  </a:moveTo>
                  <a:cubicBezTo>
                    <a:pt x="1892" y="929"/>
                    <a:pt x="1888" y="936"/>
                    <a:pt x="1883" y="943"/>
                  </a:cubicBezTo>
                  <a:cubicBezTo>
                    <a:pt x="1883" y="945"/>
                    <a:pt x="1884" y="947"/>
                    <a:pt x="1884" y="949"/>
                  </a:cubicBezTo>
                  <a:cubicBezTo>
                    <a:pt x="1888" y="942"/>
                    <a:pt x="1893" y="935"/>
                    <a:pt x="1897" y="927"/>
                  </a:cubicBezTo>
                  <a:cubicBezTo>
                    <a:pt x="1896" y="926"/>
                    <a:pt x="1896" y="924"/>
                    <a:pt x="1895" y="923"/>
                  </a:cubicBezTo>
                  <a:close/>
                  <a:moveTo>
                    <a:pt x="1895" y="921"/>
                  </a:moveTo>
                  <a:cubicBezTo>
                    <a:pt x="1894" y="921"/>
                    <a:pt x="1894" y="920"/>
                    <a:pt x="1894" y="920"/>
                  </a:cubicBezTo>
                  <a:cubicBezTo>
                    <a:pt x="1893" y="917"/>
                    <a:pt x="1892" y="914"/>
                    <a:pt x="1891" y="912"/>
                  </a:cubicBezTo>
                  <a:cubicBezTo>
                    <a:pt x="1890" y="921"/>
                    <a:pt x="1890" y="916"/>
                    <a:pt x="1890" y="911"/>
                  </a:cubicBezTo>
                  <a:cubicBezTo>
                    <a:pt x="1887" y="915"/>
                    <a:pt x="1884" y="919"/>
                    <a:pt x="1881" y="924"/>
                  </a:cubicBezTo>
                  <a:cubicBezTo>
                    <a:pt x="1881" y="926"/>
                    <a:pt x="1881" y="929"/>
                    <a:pt x="1882" y="932"/>
                  </a:cubicBezTo>
                  <a:cubicBezTo>
                    <a:pt x="1882" y="932"/>
                    <a:pt x="1882" y="932"/>
                    <a:pt x="1882" y="933"/>
                  </a:cubicBezTo>
                  <a:cubicBezTo>
                    <a:pt x="1882" y="933"/>
                    <a:pt x="1882" y="933"/>
                    <a:pt x="1882" y="933"/>
                  </a:cubicBezTo>
                  <a:cubicBezTo>
                    <a:pt x="1882" y="933"/>
                    <a:pt x="1882" y="933"/>
                    <a:pt x="1882" y="933"/>
                  </a:cubicBezTo>
                  <a:cubicBezTo>
                    <a:pt x="1882" y="936"/>
                    <a:pt x="1882" y="938"/>
                    <a:pt x="1883" y="941"/>
                  </a:cubicBezTo>
                  <a:cubicBezTo>
                    <a:pt x="1887" y="933"/>
                    <a:pt x="1890" y="928"/>
                    <a:pt x="1895" y="922"/>
                  </a:cubicBezTo>
                  <a:cubicBezTo>
                    <a:pt x="1895" y="921"/>
                    <a:pt x="1895" y="921"/>
                    <a:pt x="1895" y="921"/>
                  </a:cubicBezTo>
                  <a:close/>
                  <a:moveTo>
                    <a:pt x="1952" y="921"/>
                  </a:moveTo>
                  <a:cubicBezTo>
                    <a:pt x="1941" y="942"/>
                    <a:pt x="1929" y="962"/>
                    <a:pt x="1917" y="983"/>
                  </a:cubicBezTo>
                  <a:cubicBezTo>
                    <a:pt x="1917" y="983"/>
                    <a:pt x="1917" y="983"/>
                    <a:pt x="1917" y="983"/>
                  </a:cubicBezTo>
                  <a:cubicBezTo>
                    <a:pt x="1917" y="983"/>
                    <a:pt x="1917" y="983"/>
                    <a:pt x="1917" y="983"/>
                  </a:cubicBezTo>
                  <a:cubicBezTo>
                    <a:pt x="1917" y="983"/>
                    <a:pt x="1917" y="983"/>
                    <a:pt x="1917" y="983"/>
                  </a:cubicBezTo>
                  <a:cubicBezTo>
                    <a:pt x="1917" y="983"/>
                    <a:pt x="1917" y="983"/>
                    <a:pt x="1917" y="983"/>
                  </a:cubicBezTo>
                  <a:cubicBezTo>
                    <a:pt x="1915" y="986"/>
                    <a:pt x="1914" y="989"/>
                    <a:pt x="1912" y="992"/>
                  </a:cubicBezTo>
                  <a:cubicBezTo>
                    <a:pt x="1908" y="1000"/>
                    <a:pt x="1903" y="1007"/>
                    <a:pt x="1899" y="1014"/>
                  </a:cubicBezTo>
                  <a:cubicBezTo>
                    <a:pt x="1894" y="1023"/>
                    <a:pt x="1889" y="1031"/>
                    <a:pt x="1884" y="1039"/>
                  </a:cubicBezTo>
                  <a:cubicBezTo>
                    <a:pt x="1887" y="1035"/>
                    <a:pt x="1890" y="1030"/>
                    <a:pt x="1894" y="1025"/>
                  </a:cubicBezTo>
                  <a:cubicBezTo>
                    <a:pt x="1894" y="1025"/>
                    <a:pt x="1894" y="1025"/>
                    <a:pt x="1894" y="1025"/>
                  </a:cubicBezTo>
                  <a:cubicBezTo>
                    <a:pt x="1896" y="1022"/>
                    <a:pt x="1898" y="1019"/>
                    <a:pt x="1900" y="1016"/>
                  </a:cubicBezTo>
                  <a:cubicBezTo>
                    <a:pt x="1904" y="1009"/>
                    <a:pt x="1908" y="1002"/>
                    <a:pt x="1912" y="995"/>
                  </a:cubicBezTo>
                  <a:cubicBezTo>
                    <a:pt x="1913" y="993"/>
                    <a:pt x="1914" y="991"/>
                    <a:pt x="1915" y="989"/>
                  </a:cubicBezTo>
                  <a:cubicBezTo>
                    <a:pt x="1916" y="988"/>
                    <a:pt x="1917" y="987"/>
                    <a:pt x="1917" y="986"/>
                  </a:cubicBezTo>
                  <a:cubicBezTo>
                    <a:pt x="1920" y="982"/>
                    <a:pt x="1922" y="978"/>
                    <a:pt x="1924" y="975"/>
                  </a:cubicBezTo>
                  <a:cubicBezTo>
                    <a:pt x="1926" y="971"/>
                    <a:pt x="1928" y="967"/>
                    <a:pt x="1930" y="964"/>
                  </a:cubicBezTo>
                  <a:cubicBezTo>
                    <a:pt x="1937" y="950"/>
                    <a:pt x="1944" y="936"/>
                    <a:pt x="1952" y="921"/>
                  </a:cubicBezTo>
                  <a:cubicBezTo>
                    <a:pt x="1953" y="919"/>
                    <a:pt x="1954" y="916"/>
                    <a:pt x="1956" y="914"/>
                  </a:cubicBezTo>
                  <a:cubicBezTo>
                    <a:pt x="1954" y="916"/>
                    <a:pt x="1953" y="919"/>
                    <a:pt x="1952" y="921"/>
                  </a:cubicBezTo>
                  <a:close/>
                  <a:moveTo>
                    <a:pt x="1950" y="917"/>
                  </a:moveTo>
                  <a:cubicBezTo>
                    <a:pt x="1949" y="919"/>
                    <a:pt x="1949" y="922"/>
                    <a:pt x="1948" y="925"/>
                  </a:cubicBezTo>
                  <a:cubicBezTo>
                    <a:pt x="1949" y="923"/>
                    <a:pt x="1950" y="921"/>
                    <a:pt x="1951" y="919"/>
                  </a:cubicBezTo>
                  <a:cubicBezTo>
                    <a:pt x="1951" y="918"/>
                    <a:pt x="1951" y="918"/>
                    <a:pt x="1950" y="917"/>
                  </a:cubicBezTo>
                  <a:close/>
                  <a:moveTo>
                    <a:pt x="1895" y="923"/>
                  </a:moveTo>
                  <a:cubicBezTo>
                    <a:pt x="1892" y="929"/>
                    <a:pt x="1888" y="936"/>
                    <a:pt x="1883" y="943"/>
                  </a:cubicBezTo>
                  <a:cubicBezTo>
                    <a:pt x="1883" y="945"/>
                    <a:pt x="1884" y="947"/>
                    <a:pt x="1884" y="949"/>
                  </a:cubicBezTo>
                  <a:cubicBezTo>
                    <a:pt x="1888" y="942"/>
                    <a:pt x="1893" y="935"/>
                    <a:pt x="1897" y="927"/>
                  </a:cubicBezTo>
                  <a:cubicBezTo>
                    <a:pt x="1896" y="926"/>
                    <a:pt x="1896" y="924"/>
                    <a:pt x="1895" y="923"/>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67" y="806"/>
                  </a:moveTo>
                  <a:cubicBezTo>
                    <a:pt x="1968" y="806"/>
                    <a:pt x="1969" y="804"/>
                    <a:pt x="1972" y="797"/>
                  </a:cubicBezTo>
                  <a:cubicBezTo>
                    <a:pt x="1970" y="800"/>
                    <a:pt x="1969" y="803"/>
                    <a:pt x="1967" y="806"/>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2067" y="658"/>
                  </a:moveTo>
                  <a:cubicBezTo>
                    <a:pt x="2057" y="686"/>
                    <a:pt x="2047" y="715"/>
                    <a:pt x="2035" y="743"/>
                  </a:cubicBezTo>
                  <a:cubicBezTo>
                    <a:pt x="2033" y="751"/>
                    <a:pt x="2030" y="759"/>
                    <a:pt x="2026" y="763"/>
                  </a:cubicBezTo>
                  <a:cubicBezTo>
                    <a:pt x="2023" y="769"/>
                    <a:pt x="2020" y="775"/>
                    <a:pt x="2017" y="780"/>
                  </a:cubicBezTo>
                  <a:cubicBezTo>
                    <a:pt x="2020" y="775"/>
                    <a:pt x="2022" y="770"/>
                    <a:pt x="2024" y="765"/>
                  </a:cubicBezTo>
                  <a:cubicBezTo>
                    <a:pt x="2025" y="764"/>
                    <a:pt x="2025" y="764"/>
                    <a:pt x="2026" y="763"/>
                  </a:cubicBezTo>
                  <a:cubicBezTo>
                    <a:pt x="2029" y="756"/>
                    <a:pt x="2032" y="749"/>
                    <a:pt x="2035" y="743"/>
                  </a:cubicBezTo>
                  <a:cubicBezTo>
                    <a:pt x="2036" y="739"/>
                    <a:pt x="2037" y="735"/>
                    <a:pt x="2038" y="732"/>
                  </a:cubicBezTo>
                  <a:cubicBezTo>
                    <a:pt x="2035" y="740"/>
                    <a:pt x="2031" y="749"/>
                    <a:pt x="2027" y="757"/>
                  </a:cubicBezTo>
                  <a:cubicBezTo>
                    <a:pt x="2032" y="746"/>
                    <a:pt x="2036" y="736"/>
                    <a:pt x="2040" y="726"/>
                  </a:cubicBezTo>
                  <a:cubicBezTo>
                    <a:pt x="2039" y="728"/>
                    <a:pt x="2039" y="730"/>
                    <a:pt x="2038" y="732"/>
                  </a:cubicBezTo>
                  <a:cubicBezTo>
                    <a:pt x="2039" y="729"/>
                    <a:pt x="2040" y="726"/>
                    <a:pt x="2041" y="723"/>
                  </a:cubicBezTo>
                  <a:cubicBezTo>
                    <a:pt x="2040" y="724"/>
                    <a:pt x="2040" y="725"/>
                    <a:pt x="2040" y="726"/>
                  </a:cubicBezTo>
                  <a:cubicBezTo>
                    <a:pt x="2040" y="723"/>
                    <a:pt x="2041" y="720"/>
                    <a:pt x="2042" y="719"/>
                  </a:cubicBezTo>
                  <a:cubicBezTo>
                    <a:pt x="2041" y="720"/>
                    <a:pt x="2041" y="722"/>
                    <a:pt x="2041" y="723"/>
                  </a:cubicBezTo>
                  <a:cubicBezTo>
                    <a:pt x="2054" y="689"/>
                    <a:pt x="2063" y="661"/>
                    <a:pt x="2065" y="647"/>
                  </a:cubicBezTo>
                  <a:cubicBezTo>
                    <a:pt x="2075" y="627"/>
                    <a:pt x="2080" y="605"/>
                    <a:pt x="2084" y="582"/>
                  </a:cubicBezTo>
                  <a:cubicBezTo>
                    <a:pt x="2077" y="600"/>
                    <a:pt x="2070" y="620"/>
                    <a:pt x="2065" y="637"/>
                  </a:cubicBezTo>
                  <a:cubicBezTo>
                    <a:pt x="2063" y="640"/>
                    <a:pt x="2062" y="643"/>
                    <a:pt x="2062" y="645"/>
                  </a:cubicBezTo>
                  <a:cubicBezTo>
                    <a:pt x="2058" y="657"/>
                    <a:pt x="2055" y="668"/>
                    <a:pt x="2054" y="675"/>
                  </a:cubicBezTo>
                  <a:cubicBezTo>
                    <a:pt x="2052" y="667"/>
                    <a:pt x="2039" y="717"/>
                    <a:pt x="2038" y="720"/>
                  </a:cubicBezTo>
                  <a:cubicBezTo>
                    <a:pt x="2031" y="735"/>
                    <a:pt x="2025" y="750"/>
                    <a:pt x="2019" y="766"/>
                  </a:cubicBezTo>
                  <a:cubicBezTo>
                    <a:pt x="2021" y="766"/>
                    <a:pt x="2022" y="766"/>
                    <a:pt x="2023" y="765"/>
                  </a:cubicBezTo>
                  <a:cubicBezTo>
                    <a:pt x="2017" y="777"/>
                    <a:pt x="2011" y="789"/>
                    <a:pt x="2006" y="801"/>
                  </a:cubicBezTo>
                  <a:cubicBezTo>
                    <a:pt x="2010" y="794"/>
                    <a:pt x="2014" y="788"/>
                    <a:pt x="2017" y="781"/>
                  </a:cubicBezTo>
                  <a:cubicBezTo>
                    <a:pt x="2000" y="821"/>
                    <a:pt x="1980" y="865"/>
                    <a:pt x="1960" y="906"/>
                  </a:cubicBezTo>
                  <a:cubicBezTo>
                    <a:pt x="1958" y="909"/>
                    <a:pt x="1957" y="911"/>
                    <a:pt x="1956" y="914"/>
                  </a:cubicBezTo>
                  <a:cubicBezTo>
                    <a:pt x="1957" y="911"/>
                    <a:pt x="1958" y="909"/>
                    <a:pt x="1960" y="906"/>
                  </a:cubicBezTo>
                  <a:cubicBezTo>
                    <a:pt x="2002" y="826"/>
                    <a:pt x="2039" y="743"/>
                    <a:pt x="2070" y="658"/>
                  </a:cubicBezTo>
                  <a:cubicBezTo>
                    <a:pt x="2067" y="665"/>
                    <a:pt x="2066" y="665"/>
                    <a:pt x="2067" y="658"/>
                  </a:cubicBezTo>
                  <a:close/>
                  <a:moveTo>
                    <a:pt x="1963" y="896"/>
                  </a:move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ubicBezTo>
                    <a:pt x="1955" y="906"/>
                    <a:pt x="1952" y="911"/>
                    <a:pt x="1950" y="917"/>
                  </a:cubicBezTo>
                  <a:cubicBezTo>
                    <a:pt x="1951" y="918"/>
                    <a:pt x="1951" y="918"/>
                    <a:pt x="1951" y="919"/>
                  </a:cubicBezTo>
                  <a:cubicBezTo>
                    <a:pt x="1954" y="914"/>
                    <a:pt x="1956" y="909"/>
                    <a:pt x="1959" y="904"/>
                  </a:cubicBezTo>
                  <a:cubicBezTo>
                    <a:pt x="1960" y="901"/>
                    <a:pt x="1962" y="899"/>
                    <a:pt x="1963" y="896"/>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64" y="893"/>
                  </a:moveTo>
                  <a:cubicBezTo>
                    <a:pt x="1964" y="893"/>
                    <a:pt x="1964" y="893"/>
                    <a:pt x="1964" y="893"/>
                  </a:cubicBezTo>
                  <a:cubicBezTo>
                    <a:pt x="1964" y="893"/>
                    <a:pt x="1964" y="893"/>
                    <a:pt x="1964" y="893"/>
                  </a:cubicBezTo>
                  <a:close/>
                  <a:moveTo>
                    <a:pt x="1964" y="894"/>
                  </a:moveTo>
                  <a:cubicBezTo>
                    <a:pt x="1964" y="894"/>
                    <a:pt x="1964" y="894"/>
                    <a:pt x="1964" y="894"/>
                  </a:cubicBezTo>
                  <a:cubicBezTo>
                    <a:pt x="1964" y="894"/>
                    <a:pt x="1964" y="894"/>
                    <a:pt x="1964" y="894"/>
                  </a:cubicBezTo>
                  <a:cubicBezTo>
                    <a:pt x="1964" y="894"/>
                    <a:pt x="1964" y="894"/>
                    <a:pt x="1964" y="894"/>
                  </a:cubicBezTo>
                  <a:close/>
                  <a:moveTo>
                    <a:pt x="1930" y="871"/>
                  </a:move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ubicBezTo>
                    <a:pt x="1933" y="867"/>
                    <a:pt x="1931" y="869"/>
                    <a:pt x="1930" y="871"/>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02" y="536"/>
                  </a:moveTo>
                  <a:cubicBezTo>
                    <a:pt x="2102" y="539"/>
                    <a:pt x="2102" y="541"/>
                    <a:pt x="2102" y="543"/>
                  </a:cubicBezTo>
                  <a:cubicBezTo>
                    <a:pt x="2105" y="538"/>
                    <a:pt x="2106" y="533"/>
                    <a:pt x="2107" y="527"/>
                  </a:cubicBezTo>
                  <a:cubicBezTo>
                    <a:pt x="2106" y="528"/>
                    <a:pt x="2104" y="532"/>
                    <a:pt x="2102" y="536"/>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065" y="506"/>
                  </a:moveTo>
                  <a:cubicBezTo>
                    <a:pt x="2069" y="499"/>
                    <a:pt x="2071" y="491"/>
                    <a:pt x="2072" y="483"/>
                  </a:cubicBezTo>
                  <a:cubicBezTo>
                    <a:pt x="2070" y="491"/>
                    <a:pt x="2067" y="498"/>
                    <a:pt x="2065" y="506"/>
                  </a:cubicBezTo>
                  <a:close/>
                  <a:moveTo>
                    <a:pt x="2111" y="361"/>
                  </a:moveTo>
                  <a:cubicBezTo>
                    <a:pt x="2111" y="361"/>
                    <a:pt x="2111" y="361"/>
                    <a:pt x="2111" y="362"/>
                  </a:cubicBezTo>
                  <a:cubicBezTo>
                    <a:pt x="2111" y="362"/>
                    <a:pt x="2111" y="362"/>
                    <a:pt x="2111" y="362"/>
                  </a:cubicBezTo>
                  <a:cubicBezTo>
                    <a:pt x="2111" y="362"/>
                    <a:pt x="2111" y="362"/>
                    <a:pt x="2111" y="362"/>
                  </a:cubicBezTo>
                  <a:cubicBezTo>
                    <a:pt x="2111" y="362"/>
                    <a:pt x="2111" y="362"/>
                    <a:pt x="2111" y="361"/>
                  </a:cubicBezTo>
                  <a:close/>
                  <a:moveTo>
                    <a:pt x="2146" y="276"/>
                  </a:moveTo>
                  <a:cubicBezTo>
                    <a:pt x="2146" y="307"/>
                    <a:pt x="2145" y="338"/>
                    <a:pt x="2135" y="368"/>
                  </a:cubicBezTo>
                  <a:cubicBezTo>
                    <a:pt x="2134" y="365"/>
                    <a:pt x="2133" y="362"/>
                    <a:pt x="2133" y="359"/>
                  </a:cubicBezTo>
                  <a:cubicBezTo>
                    <a:pt x="2130" y="372"/>
                    <a:pt x="2128" y="385"/>
                    <a:pt x="2125" y="399"/>
                  </a:cubicBezTo>
                  <a:cubicBezTo>
                    <a:pt x="2123" y="409"/>
                    <a:pt x="2106" y="481"/>
                    <a:pt x="2107" y="486"/>
                  </a:cubicBezTo>
                  <a:cubicBezTo>
                    <a:pt x="2093" y="514"/>
                    <a:pt x="2090" y="548"/>
                    <a:pt x="2084" y="582"/>
                  </a:cubicBezTo>
                  <a:cubicBezTo>
                    <a:pt x="2091" y="563"/>
                    <a:pt x="2098" y="546"/>
                    <a:pt x="2102" y="536"/>
                  </a:cubicBezTo>
                  <a:cubicBezTo>
                    <a:pt x="2102" y="520"/>
                    <a:pt x="2105" y="502"/>
                    <a:pt x="2109" y="483"/>
                  </a:cubicBezTo>
                  <a:cubicBezTo>
                    <a:pt x="2109" y="483"/>
                    <a:pt x="2109" y="483"/>
                    <a:pt x="2109" y="483"/>
                  </a:cubicBezTo>
                  <a:cubicBezTo>
                    <a:pt x="2109" y="483"/>
                    <a:pt x="2109" y="483"/>
                    <a:pt x="2109" y="483"/>
                  </a:cubicBezTo>
                  <a:cubicBezTo>
                    <a:pt x="2109" y="482"/>
                    <a:pt x="2110" y="481"/>
                    <a:pt x="2110" y="480"/>
                  </a:cubicBezTo>
                  <a:cubicBezTo>
                    <a:pt x="2110" y="480"/>
                    <a:pt x="2110" y="481"/>
                    <a:pt x="2109" y="482"/>
                  </a:cubicBezTo>
                  <a:cubicBezTo>
                    <a:pt x="2114" y="459"/>
                    <a:pt x="2121" y="436"/>
                    <a:pt x="2127" y="419"/>
                  </a:cubicBezTo>
                  <a:cubicBezTo>
                    <a:pt x="2124" y="439"/>
                    <a:pt x="2120" y="459"/>
                    <a:pt x="2115" y="480"/>
                  </a:cubicBezTo>
                  <a:cubicBezTo>
                    <a:pt x="2124" y="444"/>
                    <a:pt x="2129" y="408"/>
                    <a:pt x="2135" y="372"/>
                  </a:cubicBezTo>
                  <a:cubicBezTo>
                    <a:pt x="2132" y="389"/>
                    <a:pt x="2134" y="384"/>
                    <a:pt x="2140" y="355"/>
                  </a:cubicBezTo>
                  <a:cubicBezTo>
                    <a:pt x="2146" y="329"/>
                    <a:pt x="2152" y="302"/>
                    <a:pt x="2146" y="276"/>
                  </a:cubicBezTo>
                  <a:close/>
                  <a:moveTo>
                    <a:pt x="2072" y="483"/>
                  </a:moveTo>
                  <a:cubicBezTo>
                    <a:pt x="2070" y="491"/>
                    <a:pt x="2067" y="498"/>
                    <a:pt x="2065" y="506"/>
                  </a:cubicBezTo>
                  <a:cubicBezTo>
                    <a:pt x="2069" y="499"/>
                    <a:pt x="2071" y="491"/>
                    <a:pt x="2072" y="483"/>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5" y="188"/>
                  </a:moveTo>
                  <a:cubicBezTo>
                    <a:pt x="2115" y="188"/>
                    <a:pt x="2115" y="187"/>
                    <a:pt x="2116" y="187"/>
                  </a:cubicBezTo>
                  <a:cubicBezTo>
                    <a:pt x="2116" y="186"/>
                    <a:pt x="2116" y="186"/>
                    <a:pt x="2116" y="185"/>
                  </a:cubicBezTo>
                  <a:cubicBezTo>
                    <a:pt x="2116" y="186"/>
                    <a:pt x="2115" y="187"/>
                    <a:pt x="2115" y="188"/>
                  </a:cubicBezTo>
                  <a:close/>
                  <a:moveTo>
                    <a:pt x="2116" y="185"/>
                  </a:moveTo>
                  <a:cubicBezTo>
                    <a:pt x="2119" y="177"/>
                    <a:pt x="2121" y="170"/>
                    <a:pt x="2122" y="162"/>
                  </a:cubicBezTo>
                  <a:cubicBezTo>
                    <a:pt x="2119" y="169"/>
                    <a:pt x="2117" y="177"/>
                    <a:pt x="2116" y="185"/>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36" y="30"/>
                  </a:moveTo>
                  <a:cubicBezTo>
                    <a:pt x="2132" y="44"/>
                    <a:pt x="2129" y="58"/>
                    <a:pt x="2135" y="70"/>
                  </a:cubicBezTo>
                  <a:cubicBezTo>
                    <a:pt x="2135" y="69"/>
                    <a:pt x="2135" y="69"/>
                    <a:pt x="2135" y="69"/>
                  </a:cubicBezTo>
                  <a:cubicBezTo>
                    <a:pt x="2132" y="61"/>
                    <a:pt x="2133" y="52"/>
                    <a:pt x="2136" y="42"/>
                  </a:cubicBezTo>
                  <a:cubicBezTo>
                    <a:pt x="2136" y="38"/>
                    <a:pt x="2136" y="33"/>
                    <a:pt x="2136" y="30"/>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3"/>
                    <a:pt x="2136" y="2"/>
                    <a:pt x="2136" y="0"/>
                  </a:cubicBezTo>
                  <a:cubicBezTo>
                    <a:pt x="2136" y="1"/>
                    <a:pt x="2136" y="3"/>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19" y="1289"/>
                    <a:pt x="1619" y="1289"/>
                    <a:pt x="1619" y="1289"/>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79" y="1728"/>
                  </a:moveTo>
                  <a:cubicBezTo>
                    <a:pt x="979" y="1728"/>
                    <a:pt x="979" y="1728"/>
                    <a:pt x="979" y="1728"/>
                  </a:cubicBezTo>
                  <a:cubicBezTo>
                    <a:pt x="979" y="1728"/>
                    <a:pt x="979" y="1728"/>
                    <a:pt x="979" y="1728"/>
                  </a:cubicBezTo>
                  <a:close/>
                  <a:moveTo>
                    <a:pt x="977" y="1729"/>
                  </a:moveTo>
                  <a:cubicBezTo>
                    <a:pt x="977" y="1729"/>
                    <a:pt x="977" y="1729"/>
                    <a:pt x="977" y="1729"/>
                  </a:cubicBezTo>
                  <a:cubicBezTo>
                    <a:pt x="977" y="1729"/>
                    <a:pt x="977" y="1729"/>
                    <a:pt x="977" y="1729"/>
                  </a:cubicBezTo>
                  <a:cubicBezTo>
                    <a:pt x="977" y="1729"/>
                    <a:pt x="977" y="1729"/>
                    <a:pt x="977" y="1729"/>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693" y="1520"/>
                  </a:moveTo>
                  <a:cubicBezTo>
                    <a:pt x="694" y="1533"/>
                    <a:pt x="699" y="1546"/>
                    <a:pt x="703" y="1558"/>
                  </a:cubicBezTo>
                  <a:cubicBezTo>
                    <a:pt x="700" y="1546"/>
                    <a:pt x="696" y="1533"/>
                    <a:pt x="693" y="1520"/>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7"/>
                  </a:moveTo>
                  <a:cubicBezTo>
                    <a:pt x="276"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4" y="1808"/>
                    <a:pt x="274" y="1808"/>
                    <a:pt x="274" y="1808"/>
                  </a:cubicBezTo>
                  <a:cubicBezTo>
                    <a:pt x="274" y="1808"/>
                    <a:pt x="274" y="1808"/>
                    <a:pt x="273" y="1808"/>
                  </a:cubicBezTo>
                  <a:cubicBezTo>
                    <a:pt x="273" y="1808"/>
                    <a:pt x="273" y="1808"/>
                    <a:pt x="273" y="1808"/>
                  </a:cubicBezTo>
                  <a:cubicBezTo>
                    <a:pt x="273" y="1809"/>
                    <a:pt x="273" y="1809"/>
                    <a:pt x="273" y="1809"/>
                  </a:cubicBezTo>
                  <a:cubicBezTo>
                    <a:pt x="273" y="1809"/>
                    <a:pt x="273" y="1809"/>
                    <a:pt x="272" y="1809"/>
                  </a:cubicBezTo>
                  <a:cubicBezTo>
                    <a:pt x="272" y="1809"/>
                    <a:pt x="272" y="1809"/>
                    <a:pt x="272" y="1809"/>
                  </a:cubicBezTo>
                  <a:cubicBezTo>
                    <a:pt x="272" y="1810"/>
                    <a:pt x="271" y="1810"/>
                    <a:pt x="271" y="1810"/>
                  </a:cubicBezTo>
                  <a:cubicBezTo>
                    <a:pt x="271" y="1810"/>
                    <a:pt x="271" y="1810"/>
                    <a:pt x="270" y="1811"/>
                  </a:cubicBezTo>
                  <a:cubicBezTo>
                    <a:pt x="270" y="1811"/>
                    <a:pt x="270" y="1811"/>
                    <a:pt x="270" y="1811"/>
                  </a:cubicBezTo>
                  <a:cubicBezTo>
                    <a:pt x="270" y="1811"/>
                    <a:pt x="269" y="1811"/>
                    <a:pt x="269" y="1811"/>
                  </a:cubicBezTo>
                  <a:cubicBezTo>
                    <a:pt x="271" y="1811"/>
                    <a:pt x="282" y="1803"/>
                    <a:pt x="276" y="1807"/>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392" y="1716"/>
                  </a:moveTo>
                  <a:cubicBezTo>
                    <a:pt x="392" y="1716"/>
                    <a:pt x="392" y="1716"/>
                    <a:pt x="392" y="1717"/>
                  </a:cubicBezTo>
                  <a:cubicBezTo>
                    <a:pt x="392" y="1716"/>
                    <a:pt x="392" y="1716"/>
                    <a:pt x="392" y="1716"/>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92" y="1716"/>
                  </a:moveTo>
                  <a:cubicBezTo>
                    <a:pt x="392" y="1716"/>
                    <a:pt x="392" y="1716"/>
                    <a:pt x="392" y="1717"/>
                  </a:cubicBezTo>
                  <a:cubicBezTo>
                    <a:pt x="392" y="1716"/>
                    <a:pt x="392" y="1716"/>
                    <a:pt x="392" y="171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397" y="1567"/>
                  </a:moveTo>
                  <a:cubicBezTo>
                    <a:pt x="1398" y="1566"/>
                    <a:pt x="1400" y="1565"/>
                    <a:pt x="1401" y="1564"/>
                  </a:cubicBezTo>
                  <a:cubicBezTo>
                    <a:pt x="1399" y="1565"/>
                    <a:pt x="1398" y="1566"/>
                    <a:pt x="1397" y="1567"/>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704" y="1288"/>
                  </a:moveTo>
                  <a:cubicBezTo>
                    <a:pt x="1704" y="1288"/>
                    <a:pt x="1704" y="1288"/>
                    <a:pt x="1704" y="1288"/>
                  </a:cubicBezTo>
                  <a:cubicBezTo>
                    <a:pt x="1704" y="1288"/>
                    <a:pt x="1704" y="1288"/>
                    <a:pt x="1704" y="1288"/>
                  </a:cubicBezTo>
                  <a:close/>
                  <a:moveTo>
                    <a:pt x="1849" y="1070"/>
                  </a:moveTo>
                  <a:cubicBezTo>
                    <a:pt x="1851" y="1071"/>
                    <a:pt x="1853" y="1070"/>
                    <a:pt x="1856" y="1069"/>
                  </a:cubicBezTo>
                  <a:cubicBezTo>
                    <a:pt x="1863" y="1058"/>
                    <a:pt x="1861" y="1058"/>
                    <a:pt x="1849" y="1070"/>
                  </a:cubicBezTo>
                  <a:close/>
                  <a:moveTo>
                    <a:pt x="1967" y="806"/>
                  </a:moveTo>
                  <a:cubicBezTo>
                    <a:pt x="1968" y="806"/>
                    <a:pt x="1969" y="804"/>
                    <a:pt x="1972" y="797"/>
                  </a:cubicBezTo>
                  <a:cubicBezTo>
                    <a:pt x="1970" y="800"/>
                    <a:pt x="1969" y="803"/>
                    <a:pt x="1967" y="806"/>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79" y="1728"/>
                  </a:moveTo>
                  <a:cubicBezTo>
                    <a:pt x="979" y="1728"/>
                    <a:pt x="979" y="1728"/>
                    <a:pt x="979" y="1728"/>
                  </a:cubicBezTo>
                  <a:cubicBezTo>
                    <a:pt x="979" y="1728"/>
                    <a:pt x="979" y="1728"/>
                    <a:pt x="979" y="1728"/>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5" y="1729"/>
                  </a:moveTo>
                  <a:cubicBezTo>
                    <a:pt x="975" y="1729"/>
                    <a:pt x="975" y="1729"/>
                    <a:pt x="975" y="1729"/>
                  </a:cubicBezTo>
                  <a:cubicBezTo>
                    <a:pt x="975" y="1729"/>
                    <a:pt x="975" y="1729"/>
                    <a:pt x="975" y="1729"/>
                  </a:cubicBezTo>
                  <a:cubicBezTo>
                    <a:pt x="975" y="1729"/>
                    <a:pt x="975" y="1729"/>
                    <a:pt x="975" y="1729"/>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693" y="1520"/>
                  </a:moveTo>
                  <a:cubicBezTo>
                    <a:pt x="694" y="1533"/>
                    <a:pt x="699" y="1546"/>
                    <a:pt x="703" y="1558"/>
                  </a:cubicBezTo>
                  <a:cubicBezTo>
                    <a:pt x="700" y="1546"/>
                    <a:pt x="696" y="1533"/>
                    <a:pt x="693" y="1520"/>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392" y="1716"/>
                  </a:moveTo>
                  <a:cubicBezTo>
                    <a:pt x="392" y="1716"/>
                    <a:pt x="392" y="1716"/>
                    <a:pt x="392" y="1717"/>
                  </a:cubicBezTo>
                  <a:cubicBezTo>
                    <a:pt x="392" y="1716"/>
                    <a:pt x="392" y="1716"/>
                    <a:pt x="392" y="1716"/>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81" y="1727"/>
                  </a:moveTo>
                  <a:cubicBezTo>
                    <a:pt x="981" y="1727"/>
                    <a:pt x="981" y="1727"/>
                    <a:pt x="981" y="1727"/>
                  </a:cubicBezTo>
                  <a:cubicBezTo>
                    <a:pt x="981" y="1727"/>
                    <a:pt x="981" y="1727"/>
                    <a:pt x="981" y="1727"/>
                  </a:cubicBezTo>
                  <a:cubicBezTo>
                    <a:pt x="981" y="1727"/>
                    <a:pt x="981" y="1727"/>
                    <a:pt x="981" y="1727"/>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397" y="1567"/>
                  </a:moveTo>
                  <a:cubicBezTo>
                    <a:pt x="1398" y="1566"/>
                    <a:pt x="1400" y="1565"/>
                    <a:pt x="1401" y="1564"/>
                  </a:cubicBezTo>
                  <a:cubicBezTo>
                    <a:pt x="1399" y="1565"/>
                    <a:pt x="1398" y="1566"/>
                    <a:pt x="1397" y="1567"/>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704" y="1288"/>
                  </a:moveTo>
                  <a:cubicBezTo>
                    <a:pt x="1704" y="1288"/>
                    <a:pt x="1704" y="1288"/>
                    <a:pt x="1704" y="1288"/>
                  </a:cubicBezTo>
                  <a:cubicBezTo>
                    <a:pt x="1704" y="1288"/>
                    <a:pt x="1704" y="1288"/>
                    <a:pt x="1704" y="1288"/>
                  </a:cubicBezTo>
                  <a:close/>
                  <a:moveTo>
                    <a:pt x="1849" y="1070"/>
                  </a:moveTo>
                  <a:cubicBezTo>
                    <a:pt x="1851" y="1071"/>
                    <a:pt x="1853" y="1070"/>
                    <a:pt x="1856" y="1069"/>
                  </a:cubicBezTo>
                  <a:cubicBezTo>
                    <a:pt x="1863" y="1058"/>
                    <a:pt x="1861" y="1058"/>
                    <a:pt x="1849" y="1070"/>
                  </a:cubicBezTo>
                  <a:close/>
                  <a:moveTo>
                    <a:pt x="1917" y="983"/>
                  </a:moveTo>
                  <a:cubicBezTo>
                    <a:pt x="1917" y="983"/>
                    <a:pt x="1917" y="983"/>
                    <a:pt x="1917" y="983"/>
                  </a:cubicBezTo>
                  <a:cubicBezTo>
                    <a:pt x="1915" y="986"/>
                    <a:pt x="1914" y="989"/>
                    <a:pt x="1912" y="992"/>
                  </a:cubicBezTo>
                  <a:cubicBezTo>
                    <a:pt x="1912" y="993"/>
                    <a:pt x="1912" y="993"/>
                    <a:pt x="1912" y="993"/>
                  </a:cubicBezTo>
                  <a:cubicBezTo>
                    <a:pt x="1912" y="994"/>
                    <a:pt x="1912" y="994"/>
                    <a:pt x="1912" y="995"/>
                  </a:cubicBezTo>
                  <a:cubicBezTo>
                    <a:pt x="1913" y="993"/>
                    <a:pt x="1914" y="991"/>
                    <a:pt x="1915" y="989"/>
                  </a:cubicBezTo>
                  <a:cubicBezTo>
                    <a:pt x="1915" y="989"/>
                    <a:pt x="1915" y="989"/>
                    <a:pt x="1916" y="989"/>
                  </a:cubicBezTo>
                  <a:cubicBezTo>
                    <a:pt x="1916" y="988"/>
                    <a:pt x="1916" y="987"/>
                    <a:pt x="1916" y="987"/>
                  </a:cubicBezTo>
                  <a:cubicBezTo>
                    <a:pt x="1916" y="986"/>
                    <a:pt x="1916" y="986"/>
                    <a:pt x="1916" y="986"/>
                  </a:cubicBezTo>
                  <a:cubicBezTo>
                    <a:pt x="1916" y="986"/>
                    <a:pt x="1917" y="986"/>
                    <a:pt x="1917" y="986"/>
                  </a:cubicBezTo>
                  <a:cubicBezTo>
                    <a:pt x="1917" y="986"/>
                    <a:pt x="1917" y="985"/>
                    <a:pt x="1917" y="985"/>
                  </a:cubicBezTo>
                  <a:cubicBezTo>
                    <a:pt x="1917" y="985"/>
                    <a:pt x="1917" y="985"/>
                    <a:pt x="1917" y="985"/>
                  </a:cubicBezTo>
                  <a:cubicBezTo>
                    <a:pt x="1917" y="985"/>
                    <a:pt x="1917" y="984"/>
                    <a:pt x="1917" y="984"/>
                  </a:cubicBezTo>
                  <a:cubicBezTo>
                    <a:pt x="1917" y="984"/>
                    <a:pt x="1917" y="983"/>
                    <a:pt x="1917" y="983"/>
                  </a:cubicBezTo>
                  <a:cubicBezTo>
                    <a:pt x="1917" y="983"/>
                    <a:pt x="1917" y="983"/>
                    <a:pt x="1917" y="983"/>
                  </a:cubicBezTo>
                  <a:close/>
                  <a:moveTo>
                    <a:pt x="1967" y="806"/>
                  </a:moveTo>
                  <a:cubicBezTo>
                    <a:pt x="1968" y="806"/>
                    <a:pt x="1969" y="804"/>
                    <a:pt x="1972" y="797"/>
                  </a:cubicBezTo>
                  <a:cubicBezTo>
                    <a:pt x="1970" y="800"/>
                    <a:pt x="1969" y="803"/>
                    <a:pt x="1967" y="806"/>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0" y="362"/>
                  </a:move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ubicBezTo>
                    <a:pt x="2111" y="359"/>
                    <a:pt x="2111" y="360"/>
                    <a:pt x="2110" y="362"/>
                  </a:cubicBezTo>
                  <a:close/>
                  <a:moveTo>
                    <a:pt x="2065" y="506"/>
                  </a:moveTo>
                  <a:cubicBezTo>
                    <a:pt x="2069" y="499"/>
                    <a:pt x="2071" y="491"/>
                    <a:pt x="2072" y="483"/>
                  </a:cubicBezTo>
                  <a:cubicBezTo>
                    <a:pt x="2070" y="491"/>
                    <a:pt x="2067" y="498"/>
                    <a:pt x="2065" y="506"/>
                  </a:cubicBezTo>
                  <a:close/>
                  <a:moveTo>
                    <a:pt x="1609" y="1300"/>
                  </a:moveTo>
                  <a:cubicBezTo>
                    <a:pt x="1609" y="1300"/>
                    <a:pt x="1608" y="1300"/>
                    <a:pt x="1608" y="1300"/>
                  </a:cubicBezTo>
                  <a:cubicBezTo>
                    <a:pt x="1608" y="1300"/>
                    <a:pt x="1609" y="1300"/>
                    <a:pt x="1609" y="1300"/>
                  </a:cubicBezTo>
                  <a:cubicBezTo>
                    <a:pt x="1609" y="1300"/>
                    <a:pt x="1609" y="1300"/>
                    <a:pt x="1609" y="13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lose/>
                  <a:moveTo>
                    <a:pt x="1053" y="1689"/>
                  </a:move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3" y="1689"/>
                    <a:pt x="1053" y="1689"/>
                    <a:pt x="1053"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708" y="1615"/>
                  </a:moveTo>
                  <a:cubicBezTo>
                    <a:pt x="708" y="1614"/>
                    <a:pt x="708" y="1614"/>
                    <a:pt x="707" y="1613"/>
                  </a:cubicBezTo>
                  <a:cubicBezTo>
                    <a:pt x="707" y="1613"/>
                    <a:pt x="707" y="1613"/>
                    <a:pt x="707" y="1613"/>
                  </a:cubicBezTo>
                  <a:cubicBezTo>
                    <a:pt x="708" y="1614"/>
                    <a:pt x="708" y="1614"/>
                    <a:pt x="708" y="1615"/>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0"/>
                  </a:moveTo>
                  <a:cubicBezTo>
                    <a:pt x="707" y="1610"/>
                    <a:pt x="707" y="1611"/>
                    <a:pt x="707" y="1611"/>
                  </a:cubicBezTo>
                  <a:cubicBezTo>
                    <a:pt x="707" y="1611"/>
                    <a:pt x="707" y="1611"/>
                    <a:pt x="707" y="1611"/>
                  </a:cubicBezTo>
                  <a:cubicBezTo>
                    <a:pt x="707" y="1611"/>
                    <a:pt x="707" y="1610"/>
                    <a:pt x="707" y="1609"/>
                  </a:cubicBezTo>
                  <a:lnTo>
                    <a:pt x="707" y="1610"/>
                  </a:ln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6"/>
                  </a:moveTo>
                  <a:cubicBezTo>
                    <a:pt x="703" y="1556"/>
                    <a:pt x="703" y="1556"/>
                    <a:pt x="703" y="1556"/>
                  </a:cubicBezTo>
                  <a:cubicBezTo>
                    <a:pt x="703" y="1556"/>
                    <a:pt x="703" y="1556"/>
                    <a:pt x="703" y="1555"/>
                  </a:cubicBezTo>
                  <a:cubicBezTo>
                    <a:pt x="703" y="1556"/>
                    <a:pt x="703" y="1556"/>
                    <a:pt x="703" y="1556"/>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lose/>
                  <a:moveTo>
                    <a:pt x="703" y="1558"/>
                  </a:moveTo>
                  <a:cubicBezTo>
                    <a:pt x="700" y="1546"/>
                    <a:pt x="696" y="1533"/>
                    <a:pt x="693" y="1520"/>
                  </a:cubicBezTo>
                  <a:cubicBezTo>
                    <a:pt x="694" y="1533"/>
                    <a:pt x="699" y="1546"/>
                    <a:pt x="703" y="1558"/>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1" y="1779"/>
                  </a:moveTo>
                  <a:cubicBezTo>
                    <a:pt x="321" y="1779"/>
                    <a:pt x="321" y="1779"/>
                    <a:pt x="321" y="1779"/>
                  </a:cubicBezTo>
                  <a:cubicBezTo>
                    <a:pt x="321" y="1779"/>
                    <a:pt x="320" y="1779"/>
                    <a:pt x="320" y="1779"/>
                  </a:cubicBezTo>
                  <a:cubicBezTo>
                    <a:pt x="320" y="1779"/>
                    <a:pt x="320" y="1779"/>
                    <a:pt x="321" y="1779"/>
                  </a:cubicBezTo>
                  <a:close/>
                  <a:moveTo>
                    <a:pt x="392" y="1717"/>
                  </a:moveTo>
                  <a:cubicBezTo>
                    <a:pt x="392" y="1716"/>
                    <a:pt x="392" y="1716"/>
                    <a:pt x="392" y="1716"/>
                  </a:cubicBezTo>
                  <a:cubicBezTo>
                    <a:pt x="392" y="1716"/>
                    <a:pt x="392" y="1716"/>
                    <a:pt x="392" y="1716"/>
                  </a:cubicBezTo>
                  <a:cubicBezTo>
                    <a:pt x="392" y="1716"/>
                    <a:pt x="392" y="1716"/>
                    <a:pt x="392" y="1717"/>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2150" y="149"/>
                  </a:moveTo>
                  <a:cubicBezTo>
                    <a:pt x="2150" y="149"/>
                    <a:pt x="2150" y="149"/>
                    <a:pt x="2150" y="149"/>
                  </a:cubicBezTo>
                  <a:cubicBezTo>
                    <a:pt x="2150" y="149"/>
                    <a:pt x="2150" y="149"/>
                    <a:pt x="2150" y="149"/>
                  </a:cubicBezTo>
                  <a:cubicBezTo>
                    <a:pt x="2150" y="149"/>
                    <a:pt x="2150" y="149"/>
                    <a:pt x="2150" y="149"/>
                  </a:cubicBezTo>
                  <a:cubicBezTo>
                    <a:pt x="2150" y="148"/>
                    <a:pt x="2150" y="146"/>
                    <a:pt x="2149" y="145"/>
                  </a:cubicBezTo>
                  <a:cubicBezTo>
                    <a:pt x="2149" y="144"/>
                    <a:pt x="2149" y="144"/>
                    <a:pt x="2149" y="144"/>
                  </a:cubicBezTo>
                  <a:cubicBezTo>
                    <a:pt x="2149" y="144"/>
                    <a:pt x="2149" y="144"/>
                    <a:pt x="2149" y="144"/>
                  </a:cubicBezTo>
                  <a:cubicBezTo>
                    <a:pt x="2149" y="144"/>
                    <a:pt x="2149" y="144"/>
                    <a:pt x="2149" y="144"/>
                  </a:cubicBezTo>
                  <a:cubicBezTo>
                    <a:pt x="2149" y="138"/>
                    <a:pt x="2148" y="132"/>
                    <a:pt x="2149" y="126"/>
                  </a:cubicBezTo>
                  <a:cubicBezTo>
                    <a:pt x="2145" y="148"/>
                    <a:pt x="2142" y="170"/>
                    <a:pt x="2138" y="192"/>
                  </a:cubicBezTo>
                  <a:cubicBezTo>
                    <a:pt x="2141" y="153"/>
                    <a:pt x="2149" y="114"/>
                    <a:pt x="2152" y="76"/>
                  </a:cubicBezTo>
                  <a:cubicBezTo>
                    <a:pt x="2133" y="141"/>
                    <a:pt x="2142" y="73"/>
                    <a:pt x="2146" y="57"/>
                  </a:cubicBezTo>
                  <a:cubicBezTo>
                    <a:pt x="2144" y="62"/>
                    <a:pt x="2140" y="71"/>
                    <a:pt x="2141" y="75"/>
                  </a:cubicBezTo>
                  <a:cubicBezTo>
                    <a:pt x="2135" y="53"/>
                    <a:pt x="2144" y="29"/>
                    <a:pt x="2146" y="7"/>
                  </a:cubicBezTo>
                  <a:cubicBezTo>
                    <a:pt x="2144" y="17"/>
                    <a:pt x="2139" y="30"/>
                    <a:pt x="2136" y="42"/>
                  </a:cubicBezTo>
                  <a:cubicBezTo>
                    <a:pt x="2136" y="50"/>
                    <a:pt x="2136" y="60"/>
                    <a:pt x="2135" y="69"/>
                  </a:cubicBezTo>
                  <a:cubicBezTo>
                    <a:pt x="2136" y="71"/>
                    <a:pt x="2137" y="72"/>
                    <a:pt x="2138" y="73"/>
                  </a:cubicBezTo>
                  <a:cubicBezTo>
                    <a:pt x="2137" y="72"/>
                    <a:pt x="2136" y="71"/>
                    <a:pt x="2135" y="70"/>
                  </a:cubicBezTo>
                  <a:cubicBezTo>
                    <a:pt x="2134" y="118"/>
                    <a:pt x="2131" y="175"/>
                    <a:pt x="2116" y="187"/>
                  </a:cubicBezTo>
                  <a:cubicBezTo>
                    <a:pt x="2112" y="208"/>
                    <a:pt x="2112" y="230"/>
                    <a:pt x="2110" y="251"/>
                  </a:cubicBezTo>
                  <a:cubicBezTo>
                    <a:pt x="2111" y="245"/>
                    <a:pt x="2112" y="207"/>
                    <a:pt x="2119" y="207"/>
                  </a:cubicBezTo>
                  <a:cubicBezTo>
                    <a:pt x="2118" y="230"/>
                    <a:pt x="2129" y="304"/>
                    <a:pt x="2101" y="316"/>
                  </a:cubicBezTo>
                  <a:cubicBezTo>
                    <a:pt x="2111" y="296"/>
                    <a:pt x="2088" y="337"/>
                    <a:pt x="2087" y="341"/>
                  </a:cubicBezTo>
                  <a:cubicBezTo>
                    <a:pt x="2079" y="375"/>
                    <a:pt x="2083" y="414"/>
                    <a:pt x="2070" y="447"/>
                  </a:cubicBezTo>
                  <a:cubicBezTo>
                    <a:pt x="2073" y="441"/>
                    <a:pt x="2079" y="430"/>
                    <a:pt x="2080" y="424"/>
                  </a:cubicBezTo>
                  <a:cubicBezTo>
                    <a:pt x="2079" y="429"/>
                    <a:pt x="2079" y="435"/>
                    <a:pt x="2078" y="441"/>
                  </a:cubicBezTo>
                  <a:cubicBezTo>
                    <a:pt x="2078" y="441"/>
                    <a:pt x="2078" y="441"/>
                    <a:pt x="2078" y="441"/>
                  </a:cubicBezTo>
                  <a:cubicBezTo>
                    <a:pt x="2077" y="442"/>
                    <a:pt x="2077" y="442"/>
                    <a:pt x="2078" y="442"/>
                  </a:cubicBezTo>
                  <a:cubicBezTo>
                    <a:pt x="2078" y="442"/>
                    <a:pt x="2078" y="442"/>
                    <a:pt x="2078" y="442"/>
                  </a:cubicBezTo>
                  <a:cubicBezTo>
                    <a:pt x="2078" y="442"/>
                    <a:pt x="2078" y="442"/>
                    <a:pt x="2077" y="442"/>
                  </a:cubicBezTo>
                  <a:cubicBezTo>
                    <a:pt x="2078" y="442"/>
                    <a:pt x="2078" y="442"/>
                    <a:pt x="2078" y="442"/>
                  </a:cubicBezTo>
                  <a:cubicBezTo>
                    <a:pt x="2072" y="474"/>
                    <a:pt x="2057" y="504"/>
                    <a:pt x="2046" y="534"/>
                  </a:cubicBezTo>
                  <a:cubicBezTo>
                    <a:pt x="2036" y="551"/>
                    <a:pt x="2023" y="614"/>
                    <a:pt x="2009" y="644"/>
                  </a:cubicBezTo>
                  <a:cubicBezTo>
                    <a:pt x="1993" y="676"/>
                    <a:pt x="1979" y="709"/>
                    <a:pt x="1964" y="742"/>
                  </a:cubicBezTo>
                  <a:cubicBezTo>
                    <a:pt x="1964" y="742"/>
                    <a:pt x="1964" y="742"/>
                    <a:pt x="1964" y="742"/>
                  </a:cubicBezTo>
                  <a:cubicBezTo>
                    <a:pt x="1964" y="743"/>
                    <a:pt x="1963" y="744"/>
                    <a:pt x="1963" y="745"/>
                  </a:cubicBezTo>
                  <a:cubicBezTo>
                    <a:pt x="1962" y="745"/>
                    <a:pt x="1962" y="746"/>
                    <a:pt x="1962" y="746"/>
                  </a:cubicBezTo>
                  <a:cubicBezTo>
                    <a:pt x="1950" y="774"/>
                    <a:pt x="1937" y="802"/>
                    <a:pt x="1923" y="829"/>
                  </a:cubicBezTo>
                  <a:cubicBezTo>
                    <a:pt x="1932" y="816"/>
                    <a:pt x="1940" y="804"/>
                    <a:pt x="1949" y="791"/>
                  </a:cubicBezTo>
                  <a:cubicBezTo>
                    <a:pt x="1940" y="810"/>
                    <a:pt x="1928" y="826"/>
                    <a:pt x="1916" y="842"/>
                  </a:cubicBezTo>
                  <a:cubicBezTo>
                    <a:pt x="1916" y="842"/>
                    <a:pt x="1916" y="842"/>
                    <a:pt x="1916" y="842"/>
                  </a:cubicBezTo>
                  <a:cubicBezTo>
                    <a:pt x="1915" y="843"/>
                    <a:pt x="1915" y="843"/>
                    <a:pt x="1915" y="844"/>
                  </a:cubicBezTo>
                  <a:cubicBezTo>
                    <a:pt x="1915" y="844"/>
                    <a:pt x="1915" y="844"/>
                    <a:pt x="1915" y="844"/>
                  </a:cubicBezTo>
                  <a:cubicBezTo>
                    <a:pt x="1904" y="858"/>
                    <a:pt x="1895" y="873"/>
                    <a:pt x="1890" y="891"/>
                  </a:cubicBezTo>
                  <a:cubicBezTo>
                    <a:pt x="1896" y="877"/>
                    <a:pt x="1904" y="865"/>
                    <a:pt x="1914" y="855"/>
                  </a:cubicBezTo>
                  <a:cubicBezTo>
                    <a:pt x="1878" y="915"/>
                    <a:pt x="1851" y="983"/>
                    <a:pt x="1802" y="1035"/>
                  </a:cubicBezTo>
                  <a:cubicBezTo>
                    <a:pt x="1808" y="1025"/>
                    <a:pt x="1814" y="1015"/>
                    <a:pt x="1819" y="1006"/>
                  </a:cubicBezTo>
                  <a:cubicBezTo>
                    <a:pt x="1816" y="1011"/>
                    <a:pt x="1788" y="1052"/>
                    <a:pt x="1794" y="1040"/>
                  </a:cubicBezTo>
                  <a:cubicBezTo>
                    <a:pt x="1786" y="1053"/>
                    <a:pt x="1777" y="1069"/>
                    <a:pt x="1766" y="1085"/>
                  </a:cubicBezTo>
                  <a:cubicBezTo>
                    <a:pt x="1770" y="1081"/>
                    <a:pt x="1774" y="1076"/>
                    <a:pt x="1777" y="1071"/>
                  </a:cubicBezTo>
                  <a:cubicBezTo>
                    <a:pt x="1773" y="1078"/>
                    <a:pt x="1769" y="1084"/>
                    <a:pt x="1763" y="1091"/>
                  </a:cubicBezTo>
                  <a:cubicBezTo>
                    <a:pt x="1763" y="1091"/>
                    <a:pt x="1763" y="1092"/>
                    <a:pt x="1762" y="1092"/>
                  </a:cubicBezTo>
                  <a:cubicBezTo>
                    <a:pt x="1762" y="1092"/>
                    <a:pt x="1762" y="1092"/>
                    <a:pt x="1762" y="1093"/>
                  </a:cubicBezTo>
                  <a:cubicBezTo>
                    <a:pt x="1761" y="1093"/>
                    <a:pt x="1761" y="1093"/>
                    <a:pt x="1761" y="1094"/>
                  </a:cubicBezTo>
                  <a:cubicBezTo>
                    <a:pt x="1760" y="1095"/>
                    <a:pt x="1759" y="1096"/>
                    <a:pt x="1759" y="1096"/>
                  </a:cubicBezTo>
                  <a:cubicBezTo>
                    <a:pt x="1759" y="1096"/>
                    <a:pt x="1759" y="1096"/>
                    <a:pt x="1759" y="1096"/>
                  </a:cubicBezTo>
                  <a:cubicBezTo>
                    <a:pt x="1759" y="1097"/>
                    <a:pt x="1758" y="1097"/>
                    <a:pt x="1758" y="1097"/>
                  </a:cubicBezTo>
                  <a:cubicBezTo>
                    <a:pt x="1730" y="1140"/>
                    <a:pt x="1695" y="1186"/>
                    <a:pt x="1661" y="1207"/>
                  </a:cubicBezTo>
                  <a:cubicBezTo>
                    <a:pt x="1658" y="1211"/>
                    <a:pt x="1653" y="1216"/>
                    <a:pt x="1646" y="1223"/>
                  </a:cubicBezTo>
                  <a:cubicBezTo>
                    <a:pt x="1628" y="1241"/>
                    <a:pt x="1608" y="1257"/>
                    <a:pt x="1591" y="1275"/>
                  </a:cubicBezTo>
                  <a:cubicBezTo>
                    <a:pt x="1589" y="1278"/>
                    <a:pt x="1557" y="1320"/>
                    <a:pt x="1552" y="1326"/>
                  </a:cubicBezTo>
                  <a:cubicBezTo>
                    <a:pt x="1523" y="1353"/>
                    <a:pt x="1491" y="1377"/>
                    <a:pt x="1460" y="1403"/>
                  </a:cubicBezTo>
                  <a:cubicBezTo>
                    <a:pt x="1402" y="1450"/>
                    <a:pt x="1323" y="1480"/>
                    <a:pt x="1277" y="1540"/>
                  </a:cubicBezTo>
                  <a:cubicBezTo>
                    <a:pt x="1286" y="1531"/>
                    <a:pt x="1297" y="1526"/>
                    <a:pt x="1309" y="1523"/>
                  </a:cubicBezTo>
                  <a:cubicBezTo>
                    <a:pt x="1289" y="1531"/>
                    <a:pt x="1272" y="1543"/>
                    <a:pt x="1254" y="1556"/>
                  </a:cubicBezTo>
                  <a:cubicBezTo>
                    <a:pt x="1252" y="1560"/>
                    <a:pt x="1247" y="1563"/>
                    <a:pt x="1242" y="1565"/>
                  </a:cubicBezTo>
                  <a:cubicBezTo>
                    <a:pt x="1235" y="1570"/>
                    <a:pt x="1229" y="1574"/>
                    <a:pt x="1222" y="1579"/>
                  </a:cubicBezTo>
                  <a:cubicBezTo>
                    <a:pt x="1225" y="1577"/>
                    <a:pt x="1232" y="1572"/>
                    <a:pt x="1239" y="1566"/>
                  </a:cubicBezTo>
                  <a:cubicBezTo>
                    <a:pt x="1229" y="1570"/>
                    <a:pt x="1216" y="1572"/>
                    <a:pt x="1210" y="1578"/>
                  </a:cubicBezTo>
                  <a:cubicBezTo>
                    <a:pt x="1222" y="1567"/>
                    <a:pt x="1235" y="1559"/>
                    <a:pt x="1250" y="1554"/>
                  </a:cubicBezTo>
                  <a:cubicBezTo>
                    <a:pt x="1227" y="1557"/>
                    <a:pt x="1198" y="1579"/>
                    <a:pt x="1171" y="1598"/>
                  </a:cubicBezTo>
                  <a:cubicBezTo>
                    <a:pt x="1171" y="1598"/>
                    <a:pt x="1171" y="1598"/>
                    <a:pt x="1171" y="1598"/>
                  </a:cubicBezTo>
                  <a:cubicBezTo>
                    <a:pt x="1165" y="1602"/>
                    <a:pt x="1158" y="1606"/>
                    <a:pt x="1151" y="1610"/>
                  </a:cubicBezTo>
                  <a:cubicBezTo>
                    <a:pt x="1138" y="1618"/>
                    <a:pt x="1124" y="1625"/>
                    <a:pt x="1111" y="1633"/>
                  </a:cubicBezTo>
                  <a:cubicBezTo>
                    <a:pt x="1045" y="1669"/>
                    <a:pt x="978" y="1701"/>
                    <a:pt x="911" y="1735"/>
                  </a:cubicBezTo>
                  <a:cubicBezTo>
                    <a:pt x="905" y="1737"/>
                    <a:pt x="900" y="1740"/>
                    <a:pt x="895" y="1743"/>
                  </a:cubicBezTo>
                  <a:cubicBezTo>
                    <a:pt x="887" y="1748"/>
                    <a:pt x="879" y="1752"/>
                    <a:pt x="871" y="1757"/>
                  </a:cubicBezTo>
                  <a:cubicBezTo>
                    <a:pt x="844" y="1772"/>
                    <a:pt x="816" y="1787"/>
                    <a:pt x="788" y="1790"/>
                  </a:cubicBezTo>
                  <a:cubicBezTo>
                    <a:pt x="761" y="1793"/>
                    <a:pt x="758" y="1762"/>
                    <a:pt x="755" y="1741"/>
                  </a:cubicBezTo>
                  <a:cubicBezTo>
                    <a:pt x="751" y="1731"/>
                    <a:pt x="736" y="1684"/>
                    <a:pt x="734" y="1672"/>
                  </a:cubicBezTo>
                  <a:cubicBezTo>
                    <a:pt x="725" y="1616"/>
                    <a:pt x="708" y="1561"/>
                    <a:pt x="692" y="1508"/>
                  </a:cubicBezTo>
                  <a:cubicBezTo>
                    <a:pt x="692" y="1512"/>
                    <a:pt x="692" y="1516"/>
                    <a:pt x="693" y="1520"/>
                  </a:cubicBezTo>
                  <a:cubicBezTo>
                    <a:pt x="691" y="1515"/>
                    <a:pt x="690" y="1509"/>
                    <a:pt x="688" y="1504"/>
                  </a:cubicBezTo>
                  <a:cubicBezTo>
                    <a:pt x="652" y="1529"/>
                    <a:pt x="616" y="1555"/>
                    <a:pt x="580" y="1581"/>
                  </a:cubicBezTo>
                  <a:cubicBezTo>
                    <a:pt x="580" y="1582"/>
                    <a:pt x="580" y="1582"/>
                    <a:pt x="580" y="1582"/>
                  </a:cubicBezTo>
                  <a:cubicBezTo>
                    <a:pt x="546" y="1606"/>
                    <a:pt x="513" y="1630"/>
                    <a:pt x="479" y="1653"/>
                  </a:cubicBezTo>
                  <a:cubicBezTo>
                    <a:pt x="482" y="1651"/>
                    <a:pt x="483" y="1650"/>
                    <a:pt x="483" y="1649"/>
                  </a:cubicBezTo>
                  <a:cubicBezTo>
                    <a:pt x="508" y="1638"/>
                    <a:pt x="524" y="1612"/>
                    <a:pt x="547" y="1596"/>
                  </a:cubicBezTo>
                  <a:cubicBezTo>
                    <a:pt x="438" y="1650"/>
                    <a:pt x="349" y="1734"/>
                    <a:pt x="253" y="1806"/>
                  </a:cubicBezTo>
                  <a:cubicBezTo>
                    <a:pt x="291" y="1782"/>
                    <a:pt x="322" y="1745"/>
                    <a:pt x="366" y="1730"/>
                  </a:cubicBezTo>
                  <a:cubicBezTo>
                    <a:pt x="344" y="1738"/>
                    <a:pt x="327" y="1760"/>
                    <a:pt x="311" y="1775"/>
                  </a:cubicBezTo>
                  <a:cubicBezTo>
                    <a:pt x="283" y="1801"/>
                    <a:pt x="248" y="1817"/>
                    <a:pt x="215" y="1836"/>
                  </a:cubicBezTo>
                  <a:cubicBezTo>
                    <a:pt x="215" y="1836"/>
                    <a:pt x="215" y="1836"/>
                    <a:pt x="215" y="1836"/>
                  </a:cubicBezTo>
                  <a:cubicBezTo>
                    <a:pt x="215" y="1836"/>
                    <a:pt x="215" y="1836"/>
                    <a:pt x="215" y="1836"/>
                  </a:cubicBezTo>
                  <a:cubicBezTo>
                    <a:pt x="215" y="1836"/>
                    <a:pt x="215" y="1836"/>
                    <a:pt x="214" y="1836"/>
                  </a:cubicBezTo>
                  <a:cubicBezTo>
                    <a:pt x="210" y="1839"/>
                    <a:pt x="206" y="1841"/>
                    <a:pt x="202" y="1844"/>
                  </a:cubicBezTo>
                  <a:cubicBezTo>
                    <a:pt x="131" y="1888"/>
                    <a:pt x="67" y="1942"/>
                    <a:pt x="0" y="1992"/>
                  </a:cubicBezTo>
                  <a:cubicBezTo>
                    <a:pt x="6" y="1994"/>
                    <a:pt x="13" y="1996"/>
                    <a:pt x="20" y="1998"/>
                  </a:cubicBezTo>
                  <a:cubicBezTo>
                    <a:pt x="16" y="1995"/>
                    <a:pt x="13" y="1991"/>
                    <a:pt x="11" y="1987"/>
                  </a:cubicBezTo>
                  <a:cubicBezTo>
                    <a:pt x="13" y="1991"/>
                    <a:pt x="17" y="1995"/>
                    <a:pt x="21" y="1998"/>
                  </a:cubicBezTo>
                  <a:cubicBezTo>
                    <a:pt x="35" y="2002"/>
                    <a:pt x="50" y="2007"/>
                    <a:pt x="64" y="2011"/>
                  </a:cubicBezTo>
                  <a:cubicBezTo>
                    <a:pt x="74" y="2013"/>
                    <a:pt x="83" y="2012"/>
                    <a:pt x="89" y="2011"/>
                  </a:cubicBezTo>
                  <a:cubicBezTo>
                    <a:pt x="65" y="2003"/>
                    <a:pt x="41" y="1993"/>
                    <a:pt x="16" y="1989"/>
                  </a:cubicBezTo>
                  <a:cubicBezTo>
                    <a:pt x="56" y="1942"/>
                    <a:pt x="114" y="1919"/>
                    <a:pt x="164" y="1884"/>
                  </a:cubicBezTo>
                  <a:cubicBezTo>
                    <a:pt x="120" y="1922"/>
                    <a:pt x="71" y="1953"/>
                    <a:pt x="24" y="1987"/>
                  </a:cubicBezTo>
                  <a:cubicBezTo>
                    <a:pt x="83" y="2005"/>
                    <a:pt x="138" y="2031"/>
                    <a:pt x="196" y="2049"/>
                  </a:cubicBezTo>
                  <a:cubicBezTo>
                    <a:pt x="198" y="2049"/>
                    <a:pt x="199" y="2049"/>
                    <a:pt x="201" y="2049"/>
                  </a:cubicBezTo>
                  <a:cubicBezTo>
                    <a:pt x="205" y="2051"/>
                    <a:pt x="210" y="2053"/>
                    <a:pt x="215" y="2053"/>
                  </a:cubicBezTo>
                  <a:cubicBezTo>
                    <a:pt x="215" y="2053"/>
                    <a:pt x="216" y="2053"/>
                    <a:pt x="217" y="2054"/>
                  </a:cubicBezTo>
                  <a:cubicBezTo>
                    <a:pt x="222" y="2056"/>
                    <a:pt x="227" y="2058"/>
                    <a:pt x="233" y="2061"/>
                  </a:cubicBezTo>
                  <a:cubicBezTo>
                    <a:pt x="237" y="2060"/>
                    <a:pt x="293" y="2079"/>
                    <a:pt x="317" y="2087"/>
                  </a:cubicBezTo>
                  <a:cubicBezTo>
                    <a:pt x="277" y="2073"/>
                    <a:pt x="347" y="2088"/>
                    <a:pt x="358" y="2092"/>
                  </a:cubicBezTo>
                  <a:cubicBezTo>
                    <a:pt x="391" y="2103"/>
                    <a:pt x="422" y="2115"/>
                    <a:pt x="454" y="2128"/>
                  </a:cubicBezTo>
                  <a:cubicBezTo>
                    <a:pt x="583" y="2177"/>
                    <a:pt x="719" y="2205"/>
                    <a:pt x="850" y="2248"/>
                  </a:cubicBezTo>
                  <a:cubicBezTo>
                    <a:pt x="847" y="2225"/>
                    <a:pt x="844" y="2202"/>
                    <a:pt x="840" y="2179"/>
                  </a:cubicBezTo>
                  <a:cubicBezTo>
                    <a:pt x="841" y="2127"/>
                    <a:pt x="821" y="2061"/>
                    <a:pt x="815" y="2009"/>
                  </a:cubicBezTo>
                  <a:cubicBezTo>
                    <a:pt x="815" y="2015"/>
                    <a:pt x="816" y="2022"/>
                    <a:pt x="817" y="2028"/>
                  </a:cubicBezTo>
                  <a:cubicBezTo>
                    <a:pt x="815" y="2019"/>
                    <a:pt x="812" y="2009"/>
                    <a:pt x="810" y="1999"/>
                  </a:cubicBezTo>
                  <a:cubicBezTo>
                    <a:pt x="811" y="2001"/>
                    <a:pt x="811" y="2002"/>
                    <a:pt x="812" y="2002"/>
                  </a:cubicBezTo>
                  <a:cubicBezTo>
                    <a:pt x="810" y="1997"/>
                    <a:pt x="808" y="1993"/>
                    <a:pt x="807" y="1988"/>
                  </a:cubicBezTo>
                  <a:cubicBezTo>
                    <a:pt x="808" y="1992"/>
                    <a:pt x="809" y="1995"/>
                    <a:pt x="810" y="1999"/>
                  </a:cubicBezTo>
                  <a:cubicBezTo>
                    <a:pt x="809" y="1998"/>
                    <a:pt x="809" y="1996"/>
                    <a:pt x="808" y="1995"/>
                  </a:cubicBezTo>
                  <a:cubicBezTo>
                    <a:pt x="810" y="2014"/>
                    <a:pt x="809" y="2034"/>
                    <a:pt x="812" y="2053"/>
                  </a:cubicBezTo>
                  <a:cubicBezTo>
                    <a:pt x="808" y="2024"/>
                    <a:pt x="802" y="1988"/>
                    <a:pt x="799" y="1964"/>
                  </a:cubicBezTo>
                  <a:cubicBezTo>
                    <a:pt x="799" y="1966"/>
                    <a:pt x="799" y="1966"/>
                    <a:pt x="799" y="1966"/>
                  </a:cubicBezTo>
                  <a:cubicBezTo>
                    <a:pt x="799" y="1969"/>
                    <a:pt x="798" y="1972"/>
                    <a:pt x="798" y="1975"/>
                  </a:cubicBezTo>
                  <a:cubicBezTo>
                    <a:pt x="797" y="1967"/>
                    <a:pt x="796" y="1962"/>
                    <a:pt x="796" y="1960"/>
                  </a:cubicBezTo>
                  <a:cubicBezTo>
                    <a:pt x="796" y="1960"/>
                    <a:pt x="796" y="1960"/>
                    <a:pt x="796" y="1960"/>
                  </a:cubicBezTo>
                  <a:cubicBezTo>
                    <a:pt x="796" y="1960"/>
                    <a:pt x="796" y="1960"/>
                    <a:pt x="796" y="1960"/>
                  </a:cubicBezTo>
                  <a:cubicBezTo>
                    <a:pt x="796" y="1959"/>
                    <a:pt x="796" y="1959"/>
                    <a:pt x="797" y="1959"/>
                  </a:cubicBezTo>
                  <a:cubicBezTo>
                    <a:pt x="797" y="1959"/>
                    <a:pt x="797" y="1959"/>
                    <a:pt x="797" y="1960"/>
                  </a:cubicBezTo>
                  <a:cubicBezTo>
                    <a:pt x="797" y="1960"/>
                    <a:pt x="797" y="1960"/>
                    <a:pt x="797" y="1960"/>
                  </a:cubicBezTo>
                  <a:cubicBezTo>
                    <a:pt x="799" y="1963"/>
                    <a:pt x="803" y="1975"/>
                    <a:pt x="805" y="1984"/>
                  </a:cubicBezTo>
                  <a:cubicBezTo>
                    <a:pt x="801" y="1965"/>
                    <a:pt x="798" y="1937"/>
                    <a:pt x="801" y="1928"/>
                  </a:cubicBezTo>
                  <a:cubicBezTo>
                    <a:pt x="797" y="1933"/>
                    <a:pt x="795" y="1938"/>
                    <a:pt x="794" y="1945"/>
                  </a:cubicBezTo>
                  <a:cubicBezTo>
                    <a:pt x="794" y="1945"/>
                    <a:pt x="794" y="1944"/>
                    <a:pt x="793" y="1944"/>
                  </a:cubicBezTo>
                  <a:cubicBezTo>
                    <a:pt x="793" y="1943"/>
                    <a:pt x="793" y="1942"/>
                    <a:pt x="793" y="1942"/>
                  </a:cubicBezTo>
                  <a:cubicBezTo>
                    <a:pt x="792" y="1941"/>
                    <a:pt x="792" y="1941"/>
                    <a:pt x="792" y="1940"/>
                  </a:cubicBezTo>
                  <a:cubicBezTo>
                    <a:pt x="792" y="1940"/>
                    <a:pt x="791" y="1939"/>
                    <a:pt x="791" y="1938"/>
                  </a:cubicBezTo>
                  <a:cubicBezTo>
                    <a:pt x="791" y="1938"/>
                    <a:pt x="791" y="1938"/>
                    <a:pt x="791" y="1938"/>
                  </a:cubicBezTo>
                  <a:cubicBezTo>
                    <a:pt x="791" y="1938"/>
                    <a:pt x="791" y="1938"/>
                    <a:pt x="791" y="1938"/>
                  </a:cubicBezTo>
                  <a:cubicBezTo>
                    <a:pt x="791" y="1938"/>
                    <a:pt x="791" y="1938"/>
                    <a:pt x="791" y="1938"/>
                  </a:cubicBezTo>
                  <a:cubicBezTo>
                    <a:pt x="791" y="1937"/>
                    <a:pt x="791" y="1936"/>
                    <a:pt x="791" y="1936"/>
                  </a:cubicBezTo>
                  <a:cubicBezTo>
                    <a:pt x="791" y="1936"/>
                    <a:pt x="791" y="1937"/>
                    <a:pt x="792" y="1939"/>
                  </a:cubicBezTo>
                  <a:cubicBezTo>
                    <a:pt x="789" y="1928"/>
                    <a:pt x="790" y="1917"/>
                    <a:pt x="798" y="1912"/>
                  </a:cubicBezTo>
                  <a:cubicBezTo>
                    <a:pt x="797" y="1913"/>
                    <a:pt x="795" y="1913"/>
                    <a:pt x="793" y="1914"/>
                  </a:cubicBezTo>
                  <a:cubicBezTo>
                    <a:pt x="796" y="1906"/>
                    <a:pt x="853" y="1896"/>
                    <a:pt x="863" y="1893"/>
                  </a:cubicBezTo>
                  <a:cubicBezTo>
                    <a:pt x="860" y="1894"/>
                    <a:pt x="858" y="1895"/>
                    <a:pt x="856" y="1896"/>
                  </a:cubicBezTo>
                  <a:cubicBezTo>
                    <a:pt x="860" y="1895"/>
                    <a:pt x="864" y="1894"/>
                    <a:pt x="868" y="1893"/>
                  </a:cubicBezTo>
                  <a:cubicBezTo>
                    <a:pt x="868" y="1893"/>
                    <a:pt x="868" y="1893"/>
                    <a:pt x="869" y="1893"/>
                  </a:cubicBezTo>
                  <a:cubicBezTo>
                    <a:pt x="869" y="1893"/>
                    <a:pt x="869" y="1893"/>
                    <a:pt x="869" y="1893"/>
                  </a:cubicBezTo>
                  <a:cubicBezTo>
                    <a:pt x="876" y="1892"/>
                    <a:pt x="883" y="1890"/>
                    <a:pt x="889" y="1889"/>
                  </a:cubicBezTo>
                  <a:cubicBezTo>
                    <a:pt x="893" y="1889"/>
                    <a:pt x="897" y="1888"/>
                    <a:pt x="900" y="1887"/>
                  </a:cubicBezTo>
                  <a:cubicBezTo>
                    <a:pt x="896" y="1888"/>
                    <a:pt x="893" y="1889"/>
                    <a:pt x="889" y="1890"/>
                  </a:cubicBezTo>
                  <a:cubicBezTo>
                    <a:pt x="882" y="1891"/>
                    <a:pt x="876" y="1893"/>
                    <a:pt x="869" y="1896"/>
                  </a:cubicBezTo>
                  <a:cubicBezTo>
                    <a:pt x="854" y="1900"/>
                    <a:pt x="838" y="1906"/>
                    <a:pt x="823" y="1912"/>
                  </a:cubicBezTo>
                  <a:cubicBezTo>
                    <a:pt x="838" y="1920"/>
                    <a:pt x="855" y="1916"/>
                    <a:pt x="873" y="1907"/>
                  </a:cubicBezTo>
                  <a:cubicBezTo>
                    <a:pt x="878" y="1905"/>
                    <a:pt x="883" y="1902"/>
                    <a:pt x="888" y="1899"/>
                  </a:cubicBezTo>
                  <a:cubicBezTo>
                    <a:pt x="908" y="1886"/>
                    <a:pt x="927" y="1871"/>
                    <a:pt x="941" y="1865"/>
                  </a:cubicBezTo>
                  <a:cubicBezTo>
                    <a:pt x="924" y="1871"/>
                    <a:pt x="907" y="1877"/>
                    <a:pt x="890" y="1883"/>
                  </a:cubicBezTo>
                  <a:cubicBezTo>
                    <a:pt x="883" y="1885"/>
                    <a:pt x="876" y="1887"/>
                    <a:pt x="869" y="1890"/>
                  </a:cubicBezTo>
                  <a:cubicBezTo>
                    <a:pt x="876" y="1887"/>
                    <a:pt x="883" y="1883"/>
                    <a:pt x="890" y="1880"/>
                  </a:cubicBezTo>
                  <a:cubicBezTo>
                    <a:pt x="967" y="1847"/>
                    <a:pt x="1044" y="1814"/>
                    <a:pt x="1118" y="1775"/>
                  </a:cubicBezTo>
                  <a:cubicBezTo>
                    <a:pt x="1118" y="1775"/>
                    <a:pt x="1118" y="1774"/>
                    <a:pt x="1119" y="1774"/>
                  </a:cubicBezTo>
                  <a:cubicBezTo>
                    <a:pt x="1119" y="1774"/>
                    <a:pt x="1119" y="1774"/>
                    <a:pt x="1119" y="1774"/>
                  </a:cubicBezTo>
                  <a:cubicBezTo>
                    <a:pt x="1126" y="1771"/>
                    <a:pt x="1132" y="1767"/>
                    <a:pt x="1139" y="1763"/>
                  </a:cubicBezTo>
                  <a:cubicBezTo>
                    <a:pt x="1178" y="1742"/>
                    <a:pt x="1216" y="1720"/>
                    <a:pt x="1252" y="1696"/>
                  </a:cubicBezTo>
                  <a:cubicBezTo>
                    <a:pt x="1247" y="1699"/>
                    <a:pt x="1242" y="1705"/>
                    <a:pt x="1236" y="1712"/>
                  </a:cubicBezTo>
                  <a:cubicBezTo>
                    <a:pt x="1266" y="1693"/>
                    <a:pt x="1295" y="1673"/>
                    <a:pt x="1324" y="1653"/>
                  </a:cubicBezTo>
                  <a:cubicBezTo>
                    <a:pt x="1334" y="1646"/>
                    <a:pt x="1355" y="1631"/>
                    <a:pt x="1376" y="1615"/>
                  </a:cubicBezTo>
                  <a:cubicBezTo>
                    <a:pt x="1374" y="1616"/>
                    <a:pt x="1373" y="1616"/>
                    <a:pt x="1371" y="1616"/>
                  </a:cubicBezTo>
                  <a:cubicBezTo>
                    <a:pt x="1372" y="1615"/>
                    <a:pt x="1372" y="1615"/>
                    <a:pt x="1373" y="1615"/>
                  </a:cubicBezTo>
                  <a:cubicBezTo>
                    <a:pt x="1372" y="1615"/>
                    <a:pt x="1372" y="1615"/>
                    <a:pt x="1371" y="1616"/>
                  </a:cubicBezTo>
                  <a:cubicBezTo>
                    <a:pt x="1370" y="1616"/>
                    <a:pt x="1370" y="1616"/>
                    <a:pt x="1369" y="1615"/>
                  </a:cubicBezTo>
                  <a:cubicBezTo>
                    <a:pt x="1358" y="1624"/>
                    <a:pt x="1346" y="1633"/>
                    <a:pt x="1333" y="1640"/>
                  </a:cubicBezTo>
                  <a:cubicBezTo>
                    <a:pt x="1336" y="1639"/>
                    <a:pt x="1340" y="1637"/>
                    <a:pt x="1343" y="1635"/>
                  </a:cubicBezTo>
                  <a:cubicBezTo>
                    <a:pt x="1302" y="1664"/>
                    <a:pt x="1235" y="1709"/>
                    <a:pt x="1232" y="1704"/>
                  </a:cubicBezTo>
                  <a:cubicBezTo>
                    <a:pt x="1226" y="1693"/>
                    <a:pt x="1340" y="1628"/>
                    <a:pt x="1352" y="1620"/>
                  </a:cubicBezTo>
                  <a:cubicBezTo>
                    <a:pt x="1371" y="1608"/>
                    <a:pt x="1391" y="1595"/>
                    <a:pt x="1409" y="1582"/>
                  </a:cubicBezTo>
                  <a:cubicBezTo>
                    <a:pt x="1405" y="1586"/>
                    <a:pt x="1400" y="1590"/>
                    <a:pt x="1395" y="1593"/>
                  </a:cubicBezTo>
                  <a:cubicBezTo>
                    <a:pt x="1405" y="1586"/>
                    <a:pt x="1415" y="1578"/>
                    <a:pt x="1424" y="1571"/>
                  </a:cubicBezTo>
                  <a:cubicBezTo>
                    <a:pt x="1440" y="1559"/>
                    <a:pt x="1455" y="1547"/>
                    <a:pt x="1471" y="1534"/>
                  </a:cubicBezTo>
                  <a:cubicBezTo>
                    <a:pt x="1493" y="1516"/>
                    <a:pt x="1514" y="1497"/>
                    <a:pt x="1535" y="1478"/>
                  </a:cubicBezTo>
                  <a:cubicBezTo>
                    <a:pt x="1544" y="1470"/>
                    <a:pt x="1631" y="1395"/>
                    <a:pt x="1576" y="1435"/>
                  </a:cubicBezTo>
                  <a:cubicBezTo>
                    <a:pt x="1586" y="1426"/>
                    <a:pt x="1595" y="1417"/>
                    <a:pt x="1603" y="1407"/>
                  </a:cubicBezTo>
                  <a:cubicBezTo>
                    <a:pt x="1577" y="1430"/>
                    <a:pt x="1550" y="1453"/>
                    <a:pt x="1523" y="1476"/>
                  </a:cubicBezTo>
                  <a:cubicBezTo>
                    <a:pt x="1567" y="1424"/>
                    <a:pt x="1623" y="1384"/>
                    <a:pt x="1669" y="1334"/>
                  </a:cubicBezTo>
                  <a:cubicBezTo>
                    <a:pt x="1661" y="1342"/>
                    <a:pt x="1652" y="1350"/>
                    <a:pt x="1644" y="1358"/>
                  </a:cubicBezTo>
                  <a:cubicBezTo>
                    <a:pt x="1675" y="1323"/>
                    <a:pt x="1709" y="1290"/>
                    <a:pt x="1739" y="1253"/>
                  </a:cubicBezTo>
                  <a:cubicBezTo>
                    <a:pt x="1769" y="1215"/>
                    <a:pt x="1789" y="1165"/>
                    <a:pt x="1828" y="1135"/>
                  </a:cubicBezTo>
                  <a:cubicBezTo>
                    <a:pt x="1835" y="1124"/>
                    <a:pt x="1842" y="1114"/>
                    <a:pt x="1849" y="1103"/>
                  </a:cubicBezTo>
                  <a:cubicBezTo>
                    <a:pt x="1856" y="1093"/>
                    <a:pt x="1909" y="1021"/>
                    <a:pt x="1861" y="1076"/>
                  </a:cubicBezTo>
                  <a:cubicBezTo>
                    <a:pt x="1869" y="1064"/>
                    <a:pt x="1877" y="1051"/>
                    <a:pt x="1884" y="1039"/>
                  </a:cubicBezTo>
                  <a:cubicBezTo>
                    <a:pt x="1873" y="1055"/>
                    <a:pt x="1863" y="1066"/>
                    <a:pt x="1856" y="1069"/>
                  </a:cubicBezTo>
                  <a:cubicBezTo>
                    <a:pt x="1853" y="1073"/>
                    <a:pt x="1849" y="1079"/>
                    <a:pt x="1843" y="1086"/>
                  </a:cubicBezTo>
                  <a:cubicBezTo>
                    <a:pt x="1843" y="1087"/>
                    <a:pt x="1842" y="1088"/>
                    <a:pt x="1841" y="1089"/>
                  </a:cubicBezTo>
                  <a:cubicBezTo>
                    <a:pt x="1811" y="1117"/>
                    <a:pt x="1789" y="1173"/>
                    <a:pt x="1765" y="1202"/>
                  </a:cubicBezTo>
                  <a:cubicBezTo>
                    <a:pt x="1722" y="1255"/>
                    <a:pt x="1676" y="1305"/>
                    <a:pt x="1628" y="1354"/>
                  </a:cubicBezTo>
                  <a:cubicBezTo>
                    <a:pt x="1587" y="1397"/>
                    <a:pt x="1547" y="1441"/>
                    <a:pt x="1505" y="1483"/>
                  </a:cubicBezTo>
                  <a:cubicBezTo>
                    <a:pt x="1475" y="1491"/>
                    <a:pt x="1441" y="1529"/>
                    <a:pt x="1411" y="1563"/>
                  </a:cubicBezTo>
                  <a:cubicBezTo>
                    <a:pt x="1403" y="1566"/>
                    <a:pt x="1395" y="1569"/>
                    <a:pt x="1397" y="1567"/>
                  </a:cubicBezTo>
                  <a:cubicBezTo>
                    <a:pt x="1313" y="1625"/>
                    <a:pt x="1234" y="1692"/>
                    <a:pt x="1145" y="1742"/>
                  </a:cubicBezTo>
                  <a:cubicBezTo>
                    <a:pt x="1194" y="1715"/>
                    <a:pt x="1164" y="1733"/>
                    <a:pt x="1140" y="1746"/>
                  </a:cubicBezTo>
                  <a:cubicBezTo>
                    <a:pt x="1131" y="1752"/>
                    <a:pt x="1123" y="1756"/>
                    <a:pt x="1121" y="1758"/>
                  </a:cubicBezTo>
                  <a:cubicBezTo>
                    <a:pt x="1119" y="1759"/>
                    <a:pt x="1117" y="1760"/>
                    <a:pt x="1115" y="1761"/>
                  </a:cubicBezTo>
                  <a:cubicBezTo>
                    <a:pt x="1092" y="1774"/>
                    <a:pt x="1068" y="1786"/>
                    <a:pt x="1044" y="1798"/>
                  </a:cubicBezTo>
                  <a:cubicBezTo>
                    <a:pt x="1016" y="1812"/>
                    <a:pt x="986" y="1825"/>
                    <a:pt x="956" y="1837"/>
                  </a:cubicBezTo>
                  <a:cubicBezTo>
                    <a:pt x="956" y="1837"/>
                    <a:pt x="956" y="1837"/>
                    <a:pt x="956" y="1837"/>
                  </a:cubicBezTo>
                  <a:cubicBezTo>
                    <a:pt x="955" y="1838"/>
                    <a:pt x="953" y="1838"/>
                    <a:pt x="952" y="1839"/>
                  </a:cubicBezTo>
                  <a:cubicBezTo>
                    <a:pt x="956" y="1838"/>
                    <a:pt x="960" y="1837"/>
                    <a:pt x="964" y="1835"/>
                  </a:cubicBezTo>
                  <a:cubicBezTo>
                    <a:pt x="958" y="1837"/>
                    <a:pt x="953" y="1840"/>
                    <a:pt x="947" y="1842"/>
                  </a:cubicBezTo>
                  <a:cubicBezTo>
                    <a:pt x="947" y="1842"/>
                    <a:pt x="947" y="1842"/>
                    <a:pt x="947" y="1843"/>
                  </a:cubicBezTo>
                  <a:cubicBezTo>
                    <a:pt x="946" y="1843"/>
                    <a:pt x="945" y="1843"/>
                    <a:pt x="945" y="1843"/>
                  </a:cubicBezTo>
                  <a:cubicBezTo>
                    <a:pt x="945" y="1843"/>
                    <a:pt x="944" y="1844"/>
                    <a:pt x="944" y="1844"/>
                  </a:cubicBezTo>
                  <a:cubicBezTo>
                    <a:pt x="944" y="1844"/>
                    <a:pt x="945" y="1843"/>
                    <a:pt x="945" y="1843"/>
                  </a:cubicBezTo>
                  <a:cubicBezTo>
                    <a:pt x="945" y="1843"/>
                    <a:pt x="945" y="1843"/>
                    <a:pt x="946" y="1842"/>
                  </a:cubicBezTo>
                  <a:cubicBezTo>
                    <a:pt x="945" y="1843"/>
                    <a:pt x="942" y="1844"/>
                    <a:pt x="944" y="1843"/>
                  </a:cubicBezTo>
                  <a:cubicBezTo>
                    <a:pt x="938" y="1845"/>
                    <a:pt x="932" y="1847"/>
                    <a:pt x="926" y="1849"/>
                  </a:cubicBezTo>
                  <a:cubicBezTo>
                    <a:pt x="934" y="1846"/>
                    <a:pt x="943" y="1842"/>
                    <a:pt x="952" y="1840"/>
                  </a:cubicBezTo>
                  <a:cubicBezTo>
                    <a:pt x="953" y="1839"/>
                    <a:pt x="955" y="1838"/>
                    <a:pt x="956" y="1837"/>
                  </a:cubicBezTo>
                  <a:cubicBezTo>
                    <a:pt x="936" y="1845"/>
                    <a:pt x="915" y="1853"/>
                    <a:pt x="894" y="1860"/>
                  </a:cubicBezTo>
                  <a:cubicBezTo>
                    <a:pt x="883" y="1864"/>
                    <a:pt x="872" y="1867"/>
                    <a:pt x="861" y="1871"/>
                  </a:cubicBezTo>
                  <a:cubicBezTo>
                    <a:pt x="860" y="1871"/>
                    <a:pt x="859" y="1872"/>
                    <a:pt x="858" y="1872"/>
                  </a:cubicBezTo>
                  <a:cubicBezTo>
                    <a:pt x="859" y="1872"/>
                    <a:pt x="860" y="1871"/>
                    <a:pt x="861" y="1871"/>
                  </a:cubicBezTo>
                  <a:cubicBezTo>
                    <a:pt x="868" y="1869"/>
                    <a:pt x="882" y="1866"/>
                    <a:pt x="883" y="1864"/>
                  </a:cubicBezTo>
                  <a:cubicBezTo>
                    <a:pt x="882" y="1866"/>
                    <a:pt x="881" y="1867"/>
                    <a:pt x="880" y="1869"/>
                  </a:cubicBezTo>
                  <a:cubicBezTo>
                    <a:pt x="885" y="1867"/>
                    <a:pt x="889" y="1866"/>
                    <a:pt x="893" y="1865"/>
                  </a:cubicBezTo>
                  <a:cubicBezTo>
                    <a:pt x="898" y="1864"/>
                    <a:pt x="903" y="1863"/>
                    <a:pt x="908" y="1861"/>
                  </a:cubicBezTo>
                  <a:cubicBezTo>
                    <a:pt x="912" y="1860"/>
                    <a:pt x="917" y="1858"/>
                    <a:pt x="921" y="1856"/>
                  </a:cubicBezTo>
                  <a:cubicBezTo>
                    <a:pt x="921" y="1856"/>
                    <a:pt x="921" y="1856"/>
                    <a:pt x="922" y="1856"/>
                  </a:cubicBezTo>
                  <a:cubicBezTo>
                    <a:pt x="922" y="1856"/>
                    <a:pt x="922" y="1856"/>
                    <a:pt x="922" y="1856"/>
                  </a:cubicBezTo>
                  <a:cubicBezTo>
                    <a:pt x="922" y="1856"/>
                    <a:pt x="922" y="1856"/>
                    <a:pt x="922" y="1855"/>
                  </a:cubicBezTo>
                  <a:cubicBezTo>
                    <a:pt x="922" y="1855"/>
                    <a:pt x="922" y="1855"/>
                    <a:pt x="923" y="1855"/>
                  </a:cubicBezTo>
                  <a:cubicBezTo>
                    <a:pt x="923" y="1855"/>
                    <a:pt x="923" y="1855"/>
                    <a:pt x="923" y="1855"/>
                  </a:cubicBezTo>
                  <a:cubicBezTo>
                    <a:pt x="924" y="1855"/>
                    <a:pt x="924" y="1855"/>
                    <a:pt x="925" y="1854"/>
                  </a:cubicBezTo>
                  <a:cubicBezTo>
                    <a:pt x="926" y="1854"/>
                    <a:pt x="926" y="1854"/>
                    <a:pt x="927" y="1853"/>
                  </a:cubicBezTo>
                  <a:cubicBezTo>
                    <a:pt x="927" y="1853"/>
                    <a:pt x="928" y="1853"/>
                    <a:pt x="928" y="1853"/>
                  </a:cubicBezTo>
                  <a:cubicBezTo>
                    <a:pt x="928" y="1853"/>
                    <a:pt x="928" y="1853"/>
                    <a:pt x="928" y="1853"/>
                  </a:cubicBezTo>
                  <a:cubicBezTo>
                    <a:pt x="928" y="1853"/>
                    <a:pt x="930" y="1852"/>
                    <a:pt x="934" y="1851"/>
                  </a:cubicBezTo>
                  <a:cubicBezTo>
                    <a:pt x="934" y="1851"/>
                    <a:pt x="934" y="1850"/>
                    <a:pt x="935" y="1850"/>
                  </a:cubicBezTo>
                  <a:cubicBezTo>
                    <a:pt x="935" y="1850"/>
                    <a:pt x="935" y="1850"/>
                    <a:pt x="935" y="1850"/>
                  </a:cubicBezTo>
                  <a:cubicBezTo>
                    <a:pt x="934" y="1851"/>
                    <a:pt x="933" y="1852"/>
                    <a:pt x="932" y="1852"/>
                  </a:cubicBezTo>
                  <a:cubicBezTo>
                    <a:pt x="934" y="1852"/>
                    <a:pt x="936" y="1851"/>
                    <a:pt x="938" y="1850"/>
                  </a:cubicBezTo>
                  <a:cubicBezTo>
                    <a:pt x="928" y="1855"/>
                    <a:pt x="918" y="1859"/>
                    <a:pt x="908" y="1861"/>
                  </a:cubicBezTo>
                  <a:cubicBezTo>
                    <a:pt x="903" y="1863"/>
                    <a:pt x="898" y="1865"/>
                    <a:pt x="893" y="1867"/>
                  </a:cubicBezTo>
                  <a:cubicBezTo>
                    <a:pt x="886" y="1870"/>
                    <a:pt x="879" y="1872"/>
                    <a:pt x="873" y="1875"/>
                  </a:cubicBezTo>
                  <a:cubicBezTo>
                    <a:pt x="870" y="1877"/>
                    <a:pt x="866" y="1878"/>
                    <a:pt x="862" y="1879"/>
                  </a:cubicBezTo>
                  <a:cubicBezTo>
                    <a:pt x="866" y="1877"/>
                    <a:pt x="869" y="1876"/>
                    <a:pt x="873" y="1875"/>
                  </a:cubicBezTo>
                  <a:cubicBezTo>
                    <a:pt x="876" y="1873"/>
                    <a:pt x="878" y="1871"/>
                    <a:pt x="880" y="1869"/>
                  </a:cubicBezTo>
                  <a:cubicBezTo>
                    <a:pt x="874" y="1871"/>
                    <a:pt x="868" y="1873"/>
                    <a:pt x="862" y="1877"/>
                  </a:cubicBezTo>
                  <a:cubicBezTo>
                    <a:pt x="860" y="1878"/>
                    <a:pt x="857" y="1879"/>
                    <a:pt x="855" y="1880"/>
                  </a:cubicBezTo>
                  <a:cubicBezTo>
                    <a:pt x="858" y="1880"/>
                    <a:pt x="860" y="1879"/>
                    <a:pt x="862" y="1879"/>
                  </a:cubicBezTo>
                  <a:cubicBezTo>
                    <a:pt x="859" y="1880"/>
                    <a:pt x="855" y="1881"/>
                    <a:pt x="852" y="1883"/>
                  </a:cubicBezTo>
                  <a:cubicBezTo>
                    <a:pt x="853" y="1882"/>
                    <a:pt x="854" y="1881"/>
                    <a:pt x="855" y="1880"/>
                  </a:cubicBezTo>
                  <a:cubicBezTo>
                    <a:pt x="822" y="1887"/>
                    <a:pt x="770" y="1882"/>
                    <a:pt x="774" y="1923"/>
                  </a:cubicBezTo>
                  <a:cubicBezTo>
                    <a:pt x="777" y="1944"/>
                    <a:pt x="779" y="1965"/>
                    <a:pt x="783" y="1986"/>
                  </a:cubicBezTo>
                  <a:cubicBezTo>
                    <a:pt x="787" y="2012"/>
                    <a:pt x="792" y="2038"/>
                    <a:pt x="797" y="2064"/>
                  </a:cubicBezTo>
                  <a:cubicBezTo>
                    <a:pt x="797" y="2066"/>
                    <a:pt x="798" y="2069"/>
                    <a:pt x="798" y="2071"/>
                  </a:cubicBezTo>
                  <a:cubicBezTo>
                    <a:pt x="799" y="2074"/>
                    <a:pt x="799" y="2076"/>
                    <a:pt x="800" y="2078"/>
                  </a:cubicBezTo>
                  <a:cubicBezTo>
                    <a:pt x="801" y="2084"/>
                    <a:pt x="801" y="2089"/>
                    <a:pt x="802" y="2094"/>
                  </a:cubicBezTo>
                  <a:cubicBezTo>
                    <a:pt x="803" y="2095"/>
                    <a:pt x="803" y="2096"/>
                    <a:pt x="803" y="2097"/>
                  </a:cubicBezTo>
                  <a:cubicBezTo>
                    <a:pt x="808" y="2126"/>
                    <a:pt x="813" y="2154"/>
                    <a:pt x="817" y="2183"/>
                  </a:cubicBezTo>
                  <a:cubicBezTo>
                    <a:pt x="816" y="2181"/>
                    <a:pt x="816" y="2180"/>
                    <a:pt x="816" y="2179"/>
                  </a:cubicBezTo>
                  <a:cubicBezTo>
                    <a:pt x="816" y="2182"/>
                    <a:pt x="817" y="2186"/>
                    <a:pt x="818" y="2190"/>
                  </a:cubicBezTo>
                  <a:cubicBezTo>
                    <a:pt x="817" y="2187"/>
                    <a:pt x="817" y="2185"/>
                    <a:pt x="817" y="2183"/>
                  </a:cubicBezTo>
                  <a:cubicBezTo>
                    <a:pt x="817" y="2184"/>
                    <a:pt x="818" y="2186"/>
                    <a:pt x="818" y="2187"/>
                  </a:cubicBezTo>
                  <a:cubicBezTo>
                    <a:pt x="818" y="2174"/>
                    <a:pt x="819" y="2160"/>
                    <a:pt x="819" y="2155"/>
                  </a:cubicBezTo>
                  <a:cubicBezTo>
                    <a:pt x="819" y="2147"/>
                    <a:pt x="819" y="2139"/>
                    <a:pt x="818" y="2131"/>
                  </a:cubicBezTo>
                  <a:cubicBezTo>
                    <a:pt x="824" y="2141"/>
                    <a:pt x="827" y="2146"/>
                    <a:pt x="828" y="2149"/>
                  </a:cubicBezTo>
                  <a:cubicBezTo>
                    <a:pt x="827" y="2146"/>
                    <a:pt x="823" y="2144"/>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4"/>
                  </a:cubicBezTo>
                  <a:cubicBezTo>
                    <a:pt x="824" y="2154"/>
                    <a:pt x="824" y="2154"/>
                    <a:pt x="824" y="2154"/>
                  </a:cubicBezTo>
                  <a:cubicBezTo>
                    <a:pt x="824" y="2154"/>
                    <a:pt x="824" y="2154"/>
                    <a:pt x="824" y="2154"/>
                  </a:cubicBezTo>
                  <a:cubicBezTo>
                    <a:pt x="824" y="2154"/>
                    <a:pt x="824" y="2154"/>
                    <a:pt x="824" y="2154"/>
                  </a:cubicBezTo>
                  <a:cubicBezTo>
                    <a:pt x="824" y="2154"/>
                    <a:pt x="824" y="2154"/>
                    <a:pt x="824" y="2154"/>
                  </a:cubicBezTo>
                  <a:cubicBezTo>
                    <a:pt x="824" y="2154"/>
                    <a:pt x="824" y="2154"/>
                    <a:pt x="824" y="2154"/>
                  </a:cubicBezTo>
                  <a:cubicBezTo>
                    <a:pt x="827" y="2178"/>
                    <a:pt x="829" y="2201"/>
                    <a:pt x="829" y="2225"/>
                  </a:cubicBezTo>
                  <a:cubicBezTo>
                    <a:pt x="828" y="2224"/>
                    <a:pt x="826" y="2223"/>
                    <a:pt x="825" y="2221"/>
                  </a:cubicBezTo>
                  <a:cubicBezTo>
                    <a:pt x="812" y="2220"/>
                    <a:pt x="801" y="2216"/>
                    <a:pt x="790" y="2210"/>
                  </a:cubicBezTo>
                  <a:cubicBezTo>
                    <a:pt x="801" y="2214"/>
                    <a:pt x="812" y="2217"/>
                    <a:pt x="824" y="2220"/>
                  </a:cubicBezTo>
                  <a:cubicBezTo>
                    <a:pt x="820" y="2214"/>
                    <a:pt x="819" y="2204"/>
                    <a:pt x="818" y="2194"/>
                  </a:cubicBezTo>
                  <a:cubicBezTo>
                    <a:pt x="818" y="2193"/>
                    <a:pt x="818" y="2191"/>
                    <a:pt x="818" y="2190"/>
                  </a:cubicBezTo>
                  <a:cubicBezTo>
                    <a:pt x="819" y="2198"/>
                    <a:pt x="819" y="2206"/>
                    <a:pt x="820" y="2214"/>
                  </a:cubicBezTo>
                  <a:cubicBezTo>
                    <a:pt x="814" y="2212"/>
                    <a:pt x="808" y="2210"/>
                    <a:pt x="802" y="2208"/>
                  </a:cubicBezTo>
                  <a:cubicBezTo>
                    <a:pt x="802" y="2208"/>
                    <a:pt x="802" y="2208"/>
                    <a:pt x="802" y="2208"/>
                  </a:cubicBezTo>
                  <a:cubicBezTo>
                    <a:pt x="796" y="2205"/>
                    <a:pt x="789" y="2203"/>
                    <a:pt x="783" y="2201"/>
                  </a:cubicBezTo>
                  <a:cubicBezTo>
                    <a:pt x="771" y="2197"/>
                    <a:pt x="758" y="2194"/>
                    <a:pt x="746" y="2190"/>
                  </a:cubicBezTo>
                  <a:cubicBezTo>
                    <a:pt x="753" y="2193"/>
                    <a:pt x="760" y="2196"/>
                    <a:pt x="767" y="2201"/>
                  </a:cubicBezTo>
                  <a:cubicBezTo>
                    <a:pt x="743" y="2194"/>
                    <a:pt x="719" y="2186"/>
                    <a:pt x="695" y="2180"/>
                  </a:cubicBezTo>
                  <a:cubicBezTo>
                    <a:pt x="688" y="2178"/>
                    <a:pt x="682" y="2176"/>
                    <a:pt x="676" y="2174"/>
                  </a:cubicBezTo>
                  <a:cubicBezTo>
                    <a:pt x="675" y="2174"/>
                    <a:pt x="674" y="2174"/>
                    <a:pt x="673" y="2173"/>
                  </a:cubicBezTo>
                  <a:cubicBezTo>
                    <a:pt x="656" y="2161"/>
                    <a:pt x="635" y="2157"/>
                    <a:pt x="615" y="2154"/>
                  </a:cubicBezTo>
                  <a:cubicBezTo>
                    <a:pt x="614" y="2154"/>
                    <a:pt x="602" y="2150"/>
                    <a:pt x="590" y="2147"/>
                  </a:cubicBezTo>
                  <a:cubicBezTo>
                    <a:pt x="579" y="2144"/>
                    <a:pt x="568" y="2142"/>
                    <a:pt x="570" y="2143"/>
                  </a:cubicBezTo>
                  <a:cubicBezTo>
                    <a:pt x="570" y="2143"/>
                    <a:pt x="570" y="2143"/>
                    <a:pt x="570" y="2143"/>
                  </a:cubicBezTo>
                  <a:cubicBezTo>
                    <a:pt x="570" y="2143"/>
                    <a:pt x="570" y="2143"/>
                    <a:pt x="570" y="2143"/>
                  </a:cubicBezTo>
                  <a:cubicBezTo>
                    <a:pt x="570" y="2144"/>
                    <a:pt x="570" y="2144"/>
                    <a:pt x="570" y="2144"/>
                  </a:cubicBezTo>
                  <a:cubicBezTo>
                    <a:pt x="570" y="2144"/>
                    <a:pt x="570" y="2144"/>
                    <a:pt x="570" y="2144"/>
                  </a:cubicBezTo>
                  <a:cubicBezTo>
                    <a:pt x="570" y="2144"/>
                    <a:pt x="570" y="2144"/>
                    <a:pt x="571" y="2144"/>
                  </a:cubicBezTo>
                  <a:cubicBezTo>
                    <a:pt x="571" y="2144"/>
                    <a:pt x="571" y="2144"/>
                    <a:pt x="571" y="2144"/>
                  </a:cubicBezTo>
                  <a:cubicBezTo>
                    <a:pt x="571" y="2144"/>
                    <a:pt x="571" y="2144"/>
                    <a:pt x="571" y="2144"/>
                  </a:cubicBezTo>
                  <a:cubicBezTo>
                    <a:pt x="571" y="2144"/>
                    <a:pt x="571" y="2144"/>
                    <a:pt x="571" y="2144"/>
                  </a:cubicBezTo>
                  <a:cubicBezTo>
                    <a:pt x="571" y="2144"/>
                    <a:pt x="571" y="2144"/>
                    <a:pt x="571" y="2144"/>
                  </a:cubicBezTo>
                  <a:cubicBezTo>
                    <a:pt x="569" y="2143"/>
                    <a:pt x="566" y="2143"/>
                    <a:pt x="563" y="2142"/>
                  </a:cubicBezTo>
                  <a:cubicBezTo>
                    <a:pt x="509" y="2125"/>
                    <a:pt x="454" y="2107"/>
                    <a:pt x="402" y="2085"/>
                  </a:cubicBezTo>
                  <a:cubicBezTo>
                    <a:pt x="367" y="2071"/>
                    <a:pt x="332" y="2056"/>
                    <a:pt x="297" y="2043"/>
                  </a:cubicBezTo>
                  <a:cubicBezTo>
                    <a:pt x="286" y="2039"/>
                    <a:pt x="229" y="2030"/>
                    <a:pt x="225" y="2033"/>
                  </a:cubicBezTo>
                  <a:cubicBezTo>
                    <a:pt x="177" y="2002"/>
                    <a:pt x="116" y="2006"/>
                    <a:pt x="65" y="1981"/>
                  </a:cubicBezTo>
                  <a:cubicBezTo>
                    <a:pt x="81" y="1971"/>
                    <a:pt x="98" y="1956"/>
                    <a:pt x="116" y="1951"/>
                  </a:cubicBezTo>
                  <a:cubicBezTo>
                    <a:pt x="125" y="1949"/>
                    <a:pt x="143" y="1931"/>
                    <a:pt x="135" y="1936"/>
                  </a:cubicBezTo>
                  <a:cubicBezTo>
                    <a:pt x="162" y="1916"/>
                    <a:pt x="193" y="1901"/>
                    <a:pt x="217" y="1877"/>
                  </a:cubicBezTo>
                  <a:cubicBezTo>
                    <a:pt x="199" y="1893"/>
                    <a:pt x="177" y="1904"/>
                    <a:pt x="156" y="1917"/>
                  </a:cubicBezTo>
                  <a:cubicBezTo>
                    <a:pt x="163" y="1875"/>
                    <a:pt x="230" y="1858"/>
                    <a:pt x="261" y="1839"/>
                  </a:cubicBezTo>
                  <a:cubicBezTo>
                    <a:pt x="295" y="1818"/>
                    <a:pt x="328" y="1795"/>
                    <a:pt x="361" y="1772"/>
                  </a:cubicBezTo>
                  <a:cubicBezTo>
                    <a:pt x="368" y="1767"/>
                    <a:pt x="375" y="1762"/>
                    <a:pt x="382" y="1757"/>
                  </a:cubicBezTo>
                  <a:cubicBezTo>
                    <a:pt x="382" y="1757"/>
                    <a:pt x="382" y="1757"/>
                    <a:pt x="382" y="1757"/>
                  </a:cubicBezTo>
                  <a:cubicBezTo>
                    <a:pt x="382" y="1757"/>
                    <a:pt x="382" y="1757"/>
                    <a:pt x="382" y="1757"/>
                  </a:cubicBezTo>
                  <a:cubicBezTo>
                    <a:pt x="384" y="1755"/>
                    <a:pt x="387" y="1753"/>
                    <a:pt x="389" y="1752"/>
                  </a:cubicBezTo>
                  <a:cubicBezTo>
                    <a:pt x="389" y="1752"/>
                    <a:pt x="389" y="1752"/>
                    <a:pt x="389" y="1752"/>
                  </a:cubicBezTo>
                  <a:cubicBezTo>
                    <a:pt x="389" y="1752"/>
                    <a:pt x="389" y="1752"/>
                    <a:pt x="389" y="1752"/>
                  </a:cubicBezTo>
                  <a:cubicBezTo>
                    <a:pt x="389" y="1752"/>
                    <a:pt x="389" y="1752"/>
                    <a:pt x="389" y="1752"/>
                  </a:cubicBezTo>
                  <a:cubicBezTo>
                    <a:pt x="396" y="1747"/>
                    <a:pt x="403" y="1742"/>
                    <a:pt x="410" y="1737"/>
                  </a:cubicBezTo>
                  <a:cubicBezTo>
                    <a:pt x="421" y="1729"/>
                    <a:pt x="503" y="1679"/>
                    <a:pt x="429" y="1716"/>
                  </a:cubicBezTo>
                  <a:cubicBezTo>
                    <a:pt x="434" y="1713"/>
                    <a:pt x="444" y="1705"/>
                    <a:pt x="459" y="1694"/>
                  </a:cubicBezTo>
                  <a:cubicBezTo>
                    <a:pt x="457" y="1695"/>
                    <a:pt x="456" y="1694"/>
                    <a:pt x="455" y="1694"/>
                  </a:cubicBezTo>
                  <a:cubicBezTo>
                    <a:pt x="476" y="1680"/>
                    <a:pt x="490" y="1652"/>
                    <a:pt x="518" y="1648"/>
                  </a:cubicBezTo>
                  <a:cubicBezTo>
                    <a:pt x="518" y="1648"/>
                    <a:pt x="518" y="1648"/>
                    <a:pt x="519" y="1648"/>
                  </a:cubicBezTo>
                  <a:cubicBezTo>
                    <a:pt x="519" y="1648"/>
                    <a:pt x="519" y="1648"/>
                    <a:pt x="519" y="1648"/>
                  </a:cubicBezTo>
                  <a:cubicBezTo>
                    <a:pt x="511" y="1654"/>
                    <a:pt x="502" y="1660"/>
                    <a:pt x="494" y="1666"/>
                  </a:cubicBezTo>
                  <a:cubicBezTo>
                    <a:pt x="496" y="1665"/>
                    <a:pt x="497" y="1665"/>
                    <a:pt x="498" y="1664"/>
                  </a:cubicBezTo>
                  <a:cubicBezTo>
                    <a:pt x="522" y="1647"/>
                    <a:pt x="549" y="1626"/>
                    <a:pt x="575" y="1608"/>
                  </a:cubicBezTo>
                  <a:cubicBezTo>
                    <a:pt x="578" y="1605"/>
                    <a:pt x="581" y="1603"/>
                    <a:pt x="584" y="1601"/>
                  </a:cubicBezTo>
                  <a:cubicBezTo>
                    <a:pt x="631" y="1567"/>
                    <a:pt x="670" y="1540"/>
                    <a:pt x="673" y="1542"/>
                  </a:cubicBezTo>
                  <a:cubicBezTo>
                    <a:pt x="676" y="1545"/>
                    <a:pt x="679" y="1549"/>
                    <a:pt x="682" y="1552"/>
                  </a:cubicBezTo>
                  <a:cubicBezTo>
                    <a:pt x="683" y="1553"/>
                    <a:pt x="683" y="1554"/>
                    <a:pt x="684" y="1556"/>
                  </a:cubicBezTo>
                  <a:cubicBezTo>
                    <a:pt x="685" y="1557"/>
                    <a:pt x="687" y="1559"/>
                    <a:pt x="688" y="1561"/>
                  </a:cubicBezTo>
                  <a:cubicBezTo>
                    <a:pt x="687" y="1560"/>
                    <a:pt x="685" y="1559"/>
                    <a:pt x="684" y="1557"/>
                  </a:cubicBezTo>
                  <a:cubicBezTo>
                    <a:pt x="683" y="1556"/>
                    <a:pt x="682" y="1555"/>
                    <a:pt x="681" y="1555"/>
                  </a:cubicBezTo>
                  <a:cubicBezTo>
                    <a:pt x="679" y="1552"/>
                    <a:pt x="676" y="1550"/>
                    <a:pt x="673" y="1548"/>
                  </a:cubicBezTo>
                  <a:cubicBezTo>
                    <a:pt x="675" y="1551"/>
                    <a:pt x="677" y="1557"/>
                    <a:pt x="679" y="1565"/>
                  </a:cubicBezTo>
                  <a:cubicBezTo>
                    <a:pt x="682" y="1574"/>
                    <a:pt x="684" y="1584"/>
                    <a:pt x="687" y="1597"/>
                  </a:cubicBezTo>
                  <a:cubicBezTo>
                    <a:pt x="707" y="1680"/>
                    <a:pt x="739" y="1837"/>
                    <a:pt x="779" y="1824"/>
                  </a:cubicBezTo>
                  <a:cubicBezTo>
                    <a:pt x="776" y="1825"/>
                    <a:pt x="772" y="1827"/>
                    <a:pt x="769" y="1829"/>
                  </a:cubicBezTo>
                  <a:cubicBezTo>
                    <a:pt x="788" y="1828"/>
                    <a:pt x="826" y="1813"/>
                    <a:pt x="865" y="1795"/>
                  </a:cubicBezTo>
                  <a:cubicBezTo>
                    <a:pt x="876" y="1790"/>
                    <a:pt x="888" y="1784"/>
                    <a:pt x="900" y="1778"/>
                  </a:cubicBezTo>
                  <a:cubicBezTo>
                    <a:pt x="947" y="1755"/>
                    <a:pt x="990" y="1731"/>
                    <a:pt x="1001" y="1725"/>
                  </a:cubicBezTo>
                  <a:cubicBezTo>
                    <a:pt x="1038" y="1706"/>
                    <a:pt x="1074" y="1687"/>
                    <a:pt x="1110" y="1666"/>
                  </a:cubicBezTo>
                  <a:cubicBezTo>
                    <a:pt x="1123" y="1659"/>
                    <a:pt x="1136" y="1652"/>
                    <a:pt x="1148" y="1645"/>
                  </a:cubicBezTo>
                  <a:cubicBezTo>
                    <a:pt x="1279" y="1569"/>
                    <a:pt x="1403" y="1484"/>
                    <a:pt x="1522" y="1388"/>
                  </a:cubicBezTo>
                  <a:cubicBezTo>
                    <a:pt x="1521" y="1388"/>
                    <a:pt x="1521" y="1388"/>
                    <a:pt x="1521" y="1387"/>
                  </a:cubicBezTo>
                  <a:cubicBezTo>
                    <a:pt x="1538" y="1352"/>
                    <a:pt x="1575" y="1329"/>
                    <a:pt x="1606" y="1304"/>
                  </a:cubicBezTo>
                  <a:cubicBezTo>
                    <a:pt x="1595" y="1319"/>
                    <a:pt x="1633" y="1284"/>
                    <a:pt x="1634" y="1281"/>
                  </a:cubicBezTo>
                  <a:cubicBezTo>
                    <a:pt x="1626" y="1289"/>
                    <a:pt x="1616" y="1297"/>
                    <a:pt x="1607" y="1304"/>
                  </a:cubicBezTo>
                  <a:cubicBezTo>
                    <a:pt x="1609" y="1301"/>
                    <a:pt x="1613" y="1296"/>
                    <a:pt x="1620" y="1288"/>
                  </a:cubicBezTo>
                  <a:cubicBezTo>
                    <a:pt x="1620" y="1288"/>
                    <a:pt x="1620" y="1288"/>
                    <a:pt x="1620" y="1288"/>
                  </a:cubicBezTo>
                  <a:cubicBezTo>
                    <a:pt x="1648" y="1259"/>
                    <a:pt x="1676" y="1232"/>
                    <a:pt x="1702" y="1203"/>
                  </a:cubicBezTo>
                  <a:cubicBezTo>
                    <a:pt x="1673" y="1230"/>
                    <a:pt x="1720" y="1180"/>
                    <a:pt x="1720" y="1179"/>
                  </a:cubicBezTo>
                  <a:cubicBezTo>
                    <a:pt x="1757" y="1133"/>
                    <a:pt x="1789" y="1082"/>
                    <a:pt x="1830" y="1038"/>
                  </a:cubicBezTo>
                  <a:cubicBezTo>
                    <a:pt x="1822" y="1052"/>
                    <a:pt x="1858" y="995"/>
                    <a:pt x="1866" y="984"/>
                  </a:cubicBezTo>
                  <a:cubicBezTo>
                    <a:pt x="1858" y="995"/>
                    <a:pt x="1849" y="1006"/>
                    <a:pt x="1841" y="1017"/>
                  </a:cubicBezTo>
                  <a:cubicBezTo>
                    <a:pt x="1856" y="995"/>
                    <a:pt x="1870" y="972"/>
                    <a:pt x="1884" y="949"/>
                  </a:cubicBezTo>
                  <a:cubicBezTo>
                    <a:pt x="1888" y="942"/>
                    <a:pt x="1893" y="935"/>
                    <a:pt x="1897" y="927"/>
                  </a:cubicBezTo>
                  <a:cubicBezTo>
                    <a:pt x="1905" y="914"/>
                    <a:pt x="1913" y="901"/>
                    <a:pt x="1920" y="888"/>
                  </a:cubicBezTo>
                  <a:cubicBezTo>
                    <a:pt x="1913" y="898"/>
                    <a:pt x="1906" y="908"/>
                    <a:pt x="1899" y="919"/>
                  </a:cubicBezTo>
                  <a:cubicBezTo>
                    <a:pt x="1899" y="919"/>
                    <a:pt x="1899" y="919"/>
                    <a:pt x="1899" y="919"/>
                  </a:cubicBezTo>
                  <a:cubicBezTo>
                    <a:pt x="1899" y="920"/>
                    <a:pt x="1899" y="920"/>
                    <a:pt x="1899" y="920"/>
                  </a:cubicBezTo>
                  <a:cubicBezTo>
                    <a:pt x="1899" y="919"/>
                    <a:pt x="1899" y="917"/>
                    <a:pt x="1899" y="916"/>
                  </a:cubicBezTo>
                  <a:cubicBezTo>
                    <a:pt x="1898" y="918"/>
                    <a:pt x="1897" y="920"/>
                    <a:pt x="1895" y="923"/>
                  </a:cubicBezTo>
                  <a:cubicBezTo>
                    <a:pt x="1892" y="929"/>
                    <a:pt x="1888" y="936"/>
                    <a:pt x="1883" y="943"/>
                  </a:cubicBezTo>
                  <a:cubicBezTo>
                    <a:pt x="1879" y="949"/>
                    <a:pt x="1875" y="955"/>
                    <a:pt x="1872" y="961"/>
                  </a:cubicBezTo>
                  <a:cubicBezTo>
                    <a:pt x="1876" y="952"/>
                    <a:pt x="1880" y="946"/>
                    <a:pt x="1883" y="941"/>
                  </a:cubicBezTo>
                  <a:cubicBezTo>
                    <a:pt x="1887" y="933"/>
                    <a:pt x="1890" y="928"/>
                    <a:pt x="1895" y="922"/>
                  </a:cubicBezTo>
                  <a:cubicBezTo>
                    <a:pt x="1896" y="920"/>
                    <a:pt x="1898" y="917"/>
                    <a:pt x="1899" y="915"/>
                  </a:cubicBezTo>
                  <a:cubicBezTo>
                    <a:pt x="1899" y="915"/>
                    <a:pt x="1899" y="915"/>
                    <a:pt x="1899" y="916"/>
                  </a:cubicBezTo>
                  <a:cubicBezTo>
                    <a:pt x="1900" y="915"/>
                    <a:pt x="1900" y="914"/>
                    <a:pt x="1900" y="914"/>
                  </a:cubicBezTo>
                  <a:cubicBezTo>
                    <a:pt x="1900" y="914"/>
                    <a:pt x="1900" y="914"/>
                    <a:pt x="1899" y="915"/>
                  </a:cubicBezTo>
                  <a:cubicBezTo>
                    <a:pt x="1900" y="911"/>
                    <a:pt x="1903" y="908"/>
                    <a:pt x="1906" y="907"/>
                  </a:cubicBezTo>
                  <a:cubicBezTo>
                    <a:pt x="1906" y="907"/>
                    <a:pt x="1906" y="907"/>
                    <a:pt x="1906" y="907"/>
                  </a:cubicBezTo>
                  <a:cubicBezTo>
                    <a:pt x="1906" y="907"/>
                    <a:pt x="1906" y="907"/>
                    <a:pt x="1906" y="907"/>
                  </a:cubicBezTo>
                  <a:cubicBezTo>
                    <a:pt x="1906" y="906"/>
                    <a:pt x="1906" y="906"/>
                    <a:pt x="1906" y="906"/>
                  </a:cubicBezTo>
                  <a:cubicBezTo>
                    <a:pt x="1906" y="906"/>
                    <a:pt x="1906" y="906"/>
                    <a:pt x="1906" y="906"/>
                  </a:cubicBezTo>
                  <a:cubicBezTo>
                    <a:pt x="1906" y="906"/>
                    <a:pt x="1906" y="906"/>
                    <a:pt x="1906" y="906"/>
                  </a:cubicBezTo>
                  <a:cubicBezTo>
                    <a:pt x="1906" y="906"/>
                    <a:pt x="1906" y="906"/>
                    <a:pt x="1906" y="906"/>
                  </a:cubicBezTo>
                  <a:cubicBezTo>
                    <a:pt x="1906" y="906"/>
                    <a:pt x="1906" y="906"/>
                    <a:pt x="1906" y="906"/>
                  </a:cubicBezTo>
                  <a:cubicBezTo>
                    <a:pt x="1906" y="906"/>
                    <a:pt x="1906" y="907"/>
                    <a:pt x="1906" y="907"/>
                  </a:cubicBezTo>
                  <a:cubicBezTo>
                    <a:pt x="1906" y="907"/>
                    <a:pt x="1906" y="907"/>
                    <a:pt x="1906" y="907"/>
                  </a:cubicBezTo>
                  <a:cubicBezTo>
                    <a:pt x="1906" y="907"/>
                    <a:pt x="1906" y="907"/>
                    <a:pt x="1906" y="907"/>
                  </a:cubicBezTo>
                  <a:cubicBezTo>
                    <a:pt x="1907" y="905"/>
                    <a:pt x="1907" y="905"/>
                    <a:pt x="1906" y="907"/>
                  </a:cubicBezTo>
                  <a:cubicBezTo>
                    <a:pt x="1914" y="895"/>
                    <a:pt x="1922" y="883"/>
                    <a:pt x="1930" y="871"/>
                  </a:cubicBezTo>
                  <a:cubicBezTo>
                    <a:pt x="1931" y="868"/>
                    <a:pt x="1932" y="866"/>
                    <a:pt x="1934" y="864"/>
                  </a:cubicBezTo>
                  <a:cubicBezTo>
                    <a:pt x="1937" y="858"/>
                    <a:pt x="1940" y="852"/>
                    <a:pt x="1944" y="846"/>
                  </a:cubicBezTo>
                  <a:cubicBezTo>
                    <a:pt x="1952" y="833"/>
                    <a:pt x="1959" y="819"/>
                    <a:pt x="1967" y="806"/>
                  </a:cubicBezTo>
                  <a:cubicBezTo>
                    <a:pt x="1965" y="805"/>
                    <a:pt x="1970" y="785"/>
                    <a:pt x="1971" y="784"/>
                  </a:cubicBezTo>
                  <a:cubicBezTo>
                    <a:pt x="1980" y="764"/>
                    <a:pt x="1991" y="745"/>
                    <a:pt x="2001" y="726"/>
                  </a:cubicBezTo>
                  <a:cubicBezTo>
                    <a:pt x="2031" y="670"/>
                    <a:pt x="2048" y="605"/>
                    <a:pt x="2071" y="545"/>
                  </a:cubicBezTo>
                  <a:cubicBezTo>
                    <a:pt x="2074" y="534"/>
                    <a:pt x="2077" y="522"/>
                    <a:pt x="2081" y="511"/>
                  </a:cubicBezTo>
                  <a:cubicBezTo>
                    <a:pt x="2104" y="486"/>
                    <a:pt x="2115" y="408"/>
                    <a:pt x="2116" y="378"/>
                  </a:cubicBezTo>
                  <a:cubicBezTo>
                    <a:pt x="2118" y="438"/>
                    <a:pt x="2125" y="371"/>
                    <a:pt x="2128" y="355"/>
                  </a:cubicBezTo>
                  <a:cubicBezTo>
                    <a:pt x="2129" y="347"/>
                    <a:pt x="2130" y="339"/>
                    <a:pt x="2131" y="332"/>
                  </a:cubicBezTo>
                  <a:cubicBezTo>
                    <a:pt x="2134" y="305"/>
                    <a:pt x="2135" y="279"/>
                    <a:pt x="2135" y="252"/>
                  </a:cubicBezTo>
                  <a:cubicBezTo>
                    <a:pt x="2135" y="232"/>
                    <a:pt x="2144" y="171"/>
                    <a:pt x="2144" y="172"/>
                  </a:cubicBezTo>
                  <a:cubicBezTo>
                    <a:pt x="2146" y="170"/>
                    <a:pt x="2147" y="168"/>
                    <a:pt x="2148" y="165"/>
                  </a:cubicBezTo>
                  <a:cubicBezTo>
                    <a:pt x="2148" y="165"/>
                    <a:pt x="2148" y="165"/>
                    <a:pt x="2148" y="165"/>
                  </a:cubicBezTo>
                  <a:cubicBezTo>
                    <a:pt x="2148" y="165"/>
                    <a:pt x="2148" y="165"/>
                    <a:pt x="2148" y="165"/>
                  </a:cubicBezTo>
                  <a:cubicBezTo>
                    <a:pt x="2149" y="165"/>
                    <a:pt x="2149" y="164"/>
                    <a:pt x="2149" y="163"/>
                  </a:cubicBezTo>
                  <a:cubicBezTo>
                    <a:pt x="2149" y="163"/>
                    <a:pt x="2149" y="163"/>
                    <a:pt x="2149" y="163"/>
                  </a:cubicBezTo>
                  <a:cubicBezTo>
                    <a:pt x="2150" y="159"/>
                    <a:pt x="2150" y="154"/>
                    <a:pt x="2150" y="150"/>
                  </a:cubicBezTo>
                  <a:lnTo>
                    <a:pt x="2150" y="149"/>
                  </a:lnTo>
                  <a:close/>
                  <a:moveTo>
                    <a:pt x="1839" y="1094"/>
                  </a:moveTo>
                  <a:cubicBezTo>
                    <a:pt x="1835" y="1100"/>
                    <a:pt x="1831" y="1106"/>
                    <a:pt x="1827" y="1112"/>
                  </a:cubicBezTo>
                  <a:cubicBezTo>
                    <a:pt x="1831" y="1106"/>
                    <a:pt x="1834" y="1099"/>
                    <a:pt x="1839" y="1094"/>
                  </a:cubicBezTo>
                  <a:close/>
                  <a:moveTo>
                    <a:pt x="1702" y="1291"/>
                  </a:moveTo>
                  <a:cubicBezTo>
                    <a:pt x="1702" y="1290"/>
                    <a:pt x="1702" y="1289"/>
                    <a:pt x="1703" y="1289"/>
                  </a:cubicBezTo>
                  <a:cubicBezTo>
                    <a:pt x="1703" y="1288"/>
                    <a:pt x="1703" y="1288"/>
                    <a:pt x="1704" y="1288"/>
                  </a:cubicBezTo>
                  <a:cubicBezTo>
                    <a:pt x="1709" y="1279"/>
                    <a:pt x="1716" y="1271"/>
                    <a:pt x="1723" y="1264"/>
                  </a:cubicBezTo>
                  <a:cubicBezTo>
                    <a:pt x="1717" y="1271"/>
                    <a:pt x="1711" y="1279"/>
                    <a:pt x="1705" y="1286"/>
                  </a:cubicBezTo>
                  <a:cubicBezTo>
                    <a:pt x="1706" y="1285"/>
                    <a:pt x="1707" y="1284"/>
                    <a:pt x="1707" y="1284"/>
                  </a:cubicBezTo>
                  <a:cubicBezTo>
                    <a:pt x="1706" y="1285"/>
                    <a:pt x="1699" y="1295"/>
                    <a:pt x="1702" y="1290"/>
                  </a:cubicBezTo>
                  <a:cubicBezTo>
                    <a:pt x="1702" y="1290"/>
                    <a:pt x="1702" y="1290"/>
                    <a:pt x="1702" y="1291"/>
                  </a:cubicBezTo>
                  <a:close/>
                  <a:moveTo>
                    <a:pt x="1505" y="1483"/>
                  </a:moveTo>
                  <a:cubicBezTo>
                    <a:pt x="1501" y="1488"/>
                    <a:pt x="1496" y="1492"/>
                    <a:pt x="1492" y="1497"/>
                  </a:cubicBezTo>
                  <a:cubicBezTo>
                    <a:pt x="1484" y="1505"/>
                    <a:pt x="1475" y="1513"/>
                    <a:pt x="1467" y="1521"/>
                  </a:cubicBezTo>
                  <a:cubicBezTo>
                    <a:pt x="1477" y="1507"/>
                    <a:pt x="1488" y="1489"/>
                    <a:pt x="1505" y="1483"/>
                  </a:cubicBezTo>
                  <a:close/>
                  <a:moveTo>
                    <a:pt x="834" y="2146"/>
                  </a:moveTo>
                  <a:cubicBezTo>
                    <a:pt x="837" y="2155"/>
                    <a:pt x="838" y="2163"/>
                    <a:pt x="839" y="2172"/>
                  </a:cubicBezTo>
                  <a:cubicBezTo>
                    <a:pt x="838" y="2163"/>
                    <a:pt x="836" y="2155"/>
                    <a:pt x="834" y="2146"/>
                  </a:cubicBezTo>
                  <a:close/>
                  <a:moveTo>
                    <a:pt x="829" y="2149"/>
                  </a:moveTo>
                  <a:cubicBezTo>
                    <a:pt x="829" y="2150"/>
                    <a:pt x="830" y="2151"/>
                    <a:pt x="830" y="2151"/>
                  </a:cubicBezTo>
                  <a:cubicBezTo>
                    <a:pt x="830" y="2151"/>
                    <a:pt x="829" y="2150"/>
                    <a:pt x="829" y="2149"/>
                  </a:cubicBezTo>
                  <a:close/>
                  <a:moveTo>
                    <a:pt x="671" y="2173"/>
                  </a:moveTo>
                  <a:cubicBezTo>
                    <a:pt x="648" y="2166"/>
                    <a:pt x="624" y="2159"/>
                    <a:pt x="600" y="2153"/>
                  </a:cubicBezTo>
                  <a:cubicBezTo>
                    <a:pt x="625" y="2158"/>
                    <a:pt x="654" y="2163"/>
                    <a:pt x="671" y="2173"/>
                  </a:cubicBezTo>
                  <a:close/>
                  <a:moveTo>
                    <a:pt x="389" y="1720"/>
                  </a:moveTo>
                  <a:cubicBezTo>
                    <a:pt x="389" y="1720"/>
                    <a:pt x="390" y="1718"/>
                    <a:pt x="392" y="1717"/>
                  </a:cubicBezTo>
                  <a:cubicBezTo>
                    <a:pt x="392" y="1716"/>
                    <a:pt x="392" y="1716"/>
                    <a:pt x="392" y="1716"/>
                  </a:cubicBezTo>
                  <a:cubicBezTo>
                    <a:pt x="392" y="1716"/>
                    <a:pt x="392" y="1716"/>
                    <a:pt x="392" y="1716"/>
                  </a:cubicBezTo>
                  <a:cubicBezTo>
                    <a:pt x="392" y="1716"/>
                    <a:pt x="393" y="1716"/>
                    <a:pt x="393" y="1715"/>
                  </a:cubicBezTo>
                  <a:cubicBezTo>
                    <a:pt x="393" y="1716"/>
                    <a:pt x="392" y="1716"/>
                    <a:pt x="392" y="1716"/>
                  </a:cubicBezTo>
                  <a:cubicBezTo>
                    <a:pt x="400" y="1709"/>
                    <a:pt x="409" y="1703"/>
                    <a:pt x="419" y="1698"/>
                  </a:cubicBezTo>
                  <a:cubicBezTo>
                    <a:pt x="409" y="1705"/>
                    <a:pt x="399" y="1713"/>
                    <a:pt x="389" y="1720"/>
                  </a:cubicBezTo>
                  <a:cubicBezTo>
                    <a:pt x="389" y="1720"/>
                    <a:pt x="389" y="1720"/>
                    <a:pt x="389" y="1720"/>
                  </a:cubicBezTo>
                  <a:cubicBezTo>
                    <a:pt x="389" y="1720"/>
                    <a:pt x="389" y="1720"/>
                    <a:pt x="388" y="1720"/>
                  </a:cubicBezTo>
                  <a:cubicBezTo>
                    <a:pt x="389" y="1720"/>
                    <a:pt x="389" y="1720"/>
                    <a:pt x="389" y="1720"/>
                  </a:cubicBezTo>
                  <a:close/>
                  <a:moveTo>
                    <a:pt x="325" y="1776"/>
                  </a:moveTo>
                  <a:cubicBezTo>
                    <a:pt x="325" y="1776"/>
                    <a:pt x="325" y="1776"/>
                    <a:pt x="325" y="1776"/>
                  </a:cubicBezTo>
                  <a:cubicBezTo>
                    <a:pt x="325" y="1776"/>
                    <a:pt x="325" y="1776"/>
                    <a:pt x="325" y="1776"/>
                  </a:cubicBezTo>
                  <a:cubicBezTo>
                    <a:pt x="325" y="1776"/>
                    <a:pt x="325" y="1776"/>
                    <a:pt x="325" y="1776"/>
                  </a:cubicBezTo>
                  <a:cubicBezTo>
                    <a:pt x="325" y="1776"/>
                    <a:pt x="325" y="1776"/>
                    <a:pt x="325" y="1776"/>
                  </a:cubicBezTo>
                  <a:cubicBezTo>
                    <a:pt x="325" y="1776"/>
                    <a:pt x="325" y="1776"/>
                    <a:pt x="325" y="1776"/>
                  </a:cubicBezTo>
                  <a:cubicBezTo>
                    <a:pt x="325" y="1776"/>
                    <a:pt x="325" y="1776"/>
                    <a:pt x="326" y="1776"/>
                  </a:cubicBezTo>
                  <a:cubicBezTo>
                    <a:pt x="326" y="1776"/>
                    <a:pt x="326" y="1776"/>
                    <a:pt x="326" y="1776"/>
                  </a:cubicBezTo>
                  <a:cubicBezTo>
                    <a:pt x="326" y="1776"/>
                    <a:pt x="326" y="1776"/>
                    <a:pt x="326" y="1776"/>
                  </a:cubicBezTo>
                  <a:cubicBezTo>
                    <a:pt x="326" y="1776"/>
                    <a:pt x="326" y="1776"/>
                    <a:pt x="326" y="1776"/>
                  </a:cubicBezTo>
                  <a:cubicBezTo>
                    <a:pt x="326" y="1776"/>
                    <a:pt x="326" y="1776"/>
                    <a:pt x="326" y="1776"/>
                  </a:cubicBezTo>
                  <a:cubicBezTo>
                    <a:pt x="326" y="1775"/>
                    <a:pt x="326" y="1775"/>
                    <a:pt x="326" y="1775"/>
                  </a:cubicBezTo>
                  <a:cubicBezTo>
                    <a:pt x="326" y="1776"/>
                    <a:pt x="323" y="1778"/>
                    <a:pt x="321" y="1779"/>
                  </a:cubicBezTo>
                  <a:cubicBezTo>
                    <a:pt x="321" y="1779"/>
                    <a:pt x="321" y="1779"/>
                    <a:pt x="321" y="1779"/>
                  </a:cubicBezTo>
                  <a:cubicBezTo>
                    <a:pt x="321" y="1779"/>
                    <a:pt x="321" y="1779"/>
                    <a:pt x="321" y="1779"/>
                  </a:cubicBezTo>
                  <a:cubicBezTo>
                    <a:pt x="321" y="1779"/>
                    <a:pt x="321" y="1779"/>
                    <a:pt x="321" y="1779"/>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19" y="1780"/>
                  </a:cubicBezTo>
                  <a:cubicBezTo>
                    <a:pt x="319" y="1780"/>
                    <a:pt x="319" y="1780"/>
                    <a:pt x="319" y="1781"/>
                  </a:cubicBezTo>
                  <a:cubicBezTo>
                    <a:pt x="319" y="1781"/>
                    <a:pt x="319" y="1781"/>
                    <a:pt x="319" y="1781"/>
                  </a:cubicBezTo>
                  <a:cubicBezTo>
                    <a:pt x="319" y="1781"/>
                    <a:pt x="319" y="1781"/>
                    <a:pt x="319" y="1781"/>
                  </a:cubicBezTo>
                  <a:cubicBezTo>
                    <a:pt x="319" y="1781"/>
                    <a:pt x="319" y="1781"/>
                    <a:pt x="319" y="1781"/>
                  </a:cubicBezTo>
                  <a:cubicBezTo>
                    <a:pt x="318" y="1781"/>
                    <a:pt x="318" y="1781"/>
                    <a:pt x="318" y="1781"/>
                  </a:cubicBezTo>
                  <a:cubicBezTo>
                    <a:pt x="304" y="1791"/>
                    <a:pt x="289" y="1801"/>
                    <a:pt x="273" y="1811"/>
                  </a:cubicBezTo>
                  <a:cubicBezTo>
                    <a:pt x="288" y="1799"/>
                    <a:pt x="305" y="1789"/>
                    <a:pt x="322" y="1778"/>
                  </a:cubicBezTo>
                  <a:cubicBezTo>
                    <a:pt x="322" y="1778"/>
                    <a:pt x="322" y="1778"/>
                    <a:pt x="322" y="1778"/>
                  </a:cubicBezTo>
                  <a:cubicBezTo>
                    <a:pt x="322" y="1778"/>
                    <a:pt x="322" y="1778"/>
                    <a:pt x="322" y="1778"/>
                  </a:cubicBezTo>
                  <a:cubicBezTo>
                    <a:pt x="322" y="1778"/>
                    <a:pt x="322" y="1778"/>
                    <a:pt x="323" y="1778"/>
                  </a:cubicBezTo>
                  <a:cubicBezTo>
                    <a:pt x="323" y="1778"/>
                    <a:pt x="323" y="1778"/>
                    <a:pt x="323" y="1778"/>
                  </a:cubicBezTo>
                  <a:cubicBezTo>
                    <a:pt x="323" y="1778"/>
                    <a:pt x="323" y="1778"/>
                    <a:pt x="323" y="1777"/>
                  </a:cubicBezTo>
                  <a:cubicBezTo>
                    <a:pt x="323" y="1777"/>
                    <a:pt x="323" y="1777"/>
                    <a:pt x="323" y="1777"/>
                  </a:cubicBezTo>
                  <a:cubicBezTo>
                    <a:pt x="323" y="1777"/>
                    <a:pt x="323" y="1777"/>
                    <a:pt x="323" y="1777"/>
                  </a:cubicBezTo>
                  <a:cubicBezTo>
                    <a:pt x="328" y="1774"/>
                    <a:pt x="338" y="1767"/>
                    <a:pt x="341" y="1765"/>
                  </a:cubicBezTo>
                  <a:cubicBezTo>
                    <a:pt x="336" y="1769"/>
                    <a:pt x="331" y="1772"/>
                    <a:pt x="325" y="1776"/>
                  </a:cubicBezTo>
                  <a:cubicBezTo>
                    <a:pt x="325" y="1776"/>
                    <a:pt x="325" y="1776"/>
                    <a:pt x="325" y="1776"/>
                  </a:cubicBezTo>
                  <a:cubicBezTo>
                    <a:pt x="325" y="1776"/>
                    <a:pt x="325" y="1776"/>
                    <a:pt x="325" y="1776"/>
                  </a:cubicBezTo>
                  <a:close/>
                  <a:moveTo>
                    <a:pt x="402" y="1738"/>
                  </a:moveTo>
                  <a:cubicBezTo>
                    <a:pt x="401" y="1738"/>
                    <a:pt x="401" y="1738"/>
                    <a:pt x="401" y="1738"/>
                  </a:cubicBezTo>
                  <a:cubicBezTo>
                    <a:pt x="400" y="1739"/>
                    <a:pt x="400" y="1739"/>
                    <a:pt x="400" y="1739"/>
                  </a:cubicBezTo>
                  <a:cubicBezTo>
                    <a:pt x="388" y="1748"/>
                    <a:pt x="376" y="1756"/>
                    <a:pt x="364" y="1765"/>
                  </a:cubicBezTo>
                  <a:cubicBezTo>
                    <a:pt x="376" y="1756"/>
                    <a:pt x="386" y="1738"/>
                    <a:pt x="402" y="1737"/>
                  </a:cubicBezTo>
                  <a:cubicBezTo>
                    <a:pt x="402" y="1737"/>
                    <a:pt x="403" y="1737"/>
                    <a:pt x="403" y="1737"/>
                  </a:cubicBezTo>
                  <a:cubicBezTo>
                    <a:pt x="402" y="1737"/>
                    <a:pt x="402" y="1737"/>
                    <a:pt x="402" y="1738"/>
                  </a:cubicBezTo>
                  <a:close/>
                  <a:moveTo>
                    <a:pt x="435" y="1695"/>
                  </a:moveTo>
                  <a:cubicBezTo>
                    <a:pt x="424" y="1698"/>
                    <a:pt x="362" y="1746"/>
                    <a:pt x="347" y="1755"/>
                  </a:cubicBezTo>
                  <a:cubicBezTo>
                    <a:pt x="379" y="1730"/>
                    <a:pt x="454" y="1675"/>
                    <a:pt x="435" y="1695"/>
                  </a:cubicBezTo>
                  <a:close/>
                  <a:moveTo>
                    <a:pt x="705" y="1563"/>
                  </a:moveTo>
                  <a:cubicBezTo>
                    <a:pt x="705" y="1563"/>
                    <a:pt x="705" y="1561"/>
                    <a:pt x="704" y="1559"/>
                  </a:cubicBezTo>
                  <a:cubicBezTo>
                    <a:pt x="704" y="1559"/>
                    <a:pt x="704" y="1559"/>
                    <a:pt x="704" y="1559"/>
                  </a:cubicBezTo>
                  <a:cubicBezTo>
                    <a:pt x="704" y="1558"/>
                    <a:pt x="704" y="1557"/>
                    <a:pt x="704" y="1557"/>
                  </a:cubicBezTo>
                  <a:cubicBezTo>
                    <a:pt x="703" y="1556"/>
                    <a:pt x="703" y="1556"/>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0" y="1543"/>
                    <a:pt x="697" y="1530"/>
                    <a:pt x="694" y="1518"/>
                  </a:cubicBezTo>
                  <a:cubicBezTo>
                    <a:pt x="699" y="1533"/>
                    <a:pt x="703" y="1548"/>
                    <a:pt x="705" y="1563"/>
                  </a:cubicBezTo>
                  <a:close/>
                  <a:moveTo>
                    <a:pt x="708" y="1581"/>
                  </a:moveTo>
                  <a:cubicBezTo>
                    <a:pt x="707" y="1574"/>
                    <a:pt x="705" y="1568"/>
                    <a:pt x="703" y="1561"/>
                  </a:cubicBezTo>
                  <a:cubicBezTo>
                    <a:pt x="705" y="1568"/>
                    <a:pt x="707" y="1574"/>
                    <a:pt x="708" y="1581"/>
                  </a:cubicBezTo>
                  <a:close/>
                  <a:moveTo>
                    <a:pt x="720" y="1686"/>
                  </a:moveTo>
                  <a:cubicBezTo>
                    <a:pt x="722" y="1695"/>
                    <a:pt x="723" y="1704"/>
                    <a:pt x="726" y="1712"/>
                  </a:cubicBezTo>
                  <a:cubicBezTo>
                    <a:pt x="723" y="1704"/>
                    <a:pt x="721" y="1695"/>
                    <a:pt x="720" y="1686"/>
                  </a:cubicBezTo>
                  <a:close/>
                  <a:moveTo>
                    <a:pt x="717" y="1664"/>
                  </a:moveTo>
                  <a:cubicBezTo>
                    <a:pt x="717" y="1663"/>
                    <a:pt x="717" y="1662"/>
                    <a:pt x="716" y="1661"/>
                  </a:cubicBezTo>
                  <a:cubicBezTo>
                    <a:pt x="711" y="1649"/>
                    <a:pt x="707" y="1637"/>
                    <a:pt x="707" y="1625"/>
                  </a:cubicBezTo>
                  <a:cubicBezTo>
                    <a:pt x="708" y="1621"/>
                    <a:pt x="708" y="1616"/>
                    <a:pt x="707" y="1613"/>
                  </a:cubicBezTo>
                  <a:cubicBezTo>
                    <a:pt x="707" y="1613"/>
                    <a:pt x="707" y="1613"/>
                    <a:pt x="707" y="1613"/>
                  </a:cubicBezTo>
                  <a:cubicBezTo>
                    <a:pt x="707" y="1612"/>
                    <a:pt x="707" y="1612"/>
                    <a:pt x="707" y="1611"/>
                  </a:cubicBezTo>
                  <a:cubicBezTo>
                    <a:pt x="707" y="1612"/>
                    <a:pt x="706" y="1613"/>
                    <a:pt x="706" y="1616"/>
                  </a:cubicBezTo>
                  <a:cubicBezTo>
                    <a:pt x="706" y="1616"/>
                    <a:pt x="706" y="1615"/>
                    <a:pt x="706" y="1615"/>
                  </a:cubicBezTo>
                  <a:cubicBezTo>
                    <a:pt x="704" y="1606"/>
                    <a:pt x="704" y="1604"/>
                    <a:pt x="706" y="1607"/>
                  </a:cubicBezTo>
                  <a:cubicBezTo>
                    <a:pt x="706" y="1607"/>
                    <a:pt x="706" y="1607"/>
                    <a:pt x="706" y="1607"/>
                  </a:cubicBezTo>
                  <a:cubicBezTo>
                    <a:pt x="706" y="1607"/>
                    <a:pt x="706" y="1606"/>
                    <a:pt x="706" y="1606"/>
                  </a:cubicBezTo>
                  <a:cubicBezTo>
                    <a:pt x="705" y="1603"/>
                    <a:pt x="704" y="1599"/>
                    <a:pt x="703" y="1596"/>
                  </a:cubicBezTo>
                  <a:cubicBezTo>
                    <a:pt x="703" y="1596"/>
                    <a:pt x="703" y="1596"/>
                    <a:pt x="703" y="1595"/>
                  </a:cubicBezTo>
                  <a:cubicBezTo>
                    <a:pt x="701" y="1589"/>
                    <a:pt x="700" y="1583"/>
                    <a:pt x="698" y="1576"/>
                  </a:cubicBezTo>
                  <a:cubicBezTo>
                    <a:pt x="698" y="1576"/>
                    <a:pt x="698" y="1575"/>
                    <a:pt x="698" y="1575"/>
                  </a:cubicBezTo>
                  <a:cubicBezTo>
                    <a:pt x="698" y="1576"/>
                    <a:pt x="698" y="1576"/>
                    <a:pt x="699" y="1577"/>
                  </a:cubicBezTo>
                  <a:cubicBezTo>
                    <a:pt x="705" y="1595"/>
                    <a:pt x="709" y="1613"/>
                    <a:pt x="714" y="1631"/>
                  </a:cubicBezTo>
                  <a:cubicBezTo>
                    <a:pt x="719" y="1652"/>
                    <a:pt x="723" y="1672"/>
                    <a:pt x="728" y="1692"/>
                  </a:cubicBezTo>
                  <a:cubicBezTo>
                    <a:pt x="725" y="1683"/>
                    <a:pt x="721" y="1674"/>
                    <a:pt x="717" y="1664"/>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1" y="1727"/>
                    <a:pt x="981" y="1727"/>
                  </a:cubicBezTo>
                  <a:cubicBezTo>
                    <a:pt x="981" y="1727"/>
                    <a:pt x="980" y="1728"/>
                    <a:pt x="980"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8" y="1728"/>
                    <a:pt x="978" y="1728"/>
                    <a:pt x="978" y="1728"/>
                  </a:cubicBezTo>
                  <a:cubicBezTo>
                    <a:pt x="978" y="1728"/>
                    <a:pt x="978" y="1728"/>
                    <a:pt x="978" y="1729"/>
                  </a:cubicBezTo>
                  <a:cubicBezTo>
                    <a:pt x="978" y="1729"/>
                    <a:pt x="978" y="1729"/>
                    <a:pt x="978" y="1729"/>
                  </a:cubicBezTo>
                  <a:cubicBezTo>
                    <a:pt x="978"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30"/>
                    <a:pt x="975" y="1730"/>
                    <a:pt x="975" y="1730"/>
                  </a:cubicBezTo>
                  <a:cubicBezTo>
                    <a:pt x="975" y="1730"/>
                    <a:pt x="975" y="1730"/>
                    <a:pt x="975" y="1730"/>
                  </a:cubicBezTo>
                  <a:cubicBezTo>
                    <a:pt x="975" y="1730"/>
                    <a:pt x="975" y="1730"/>
                    <a:pt x="975" y="1730"/>
                  </a:cubicBezTo>
                  <a:cubicBezTo>
                    <a:pt x="975" y="1730"/>
                    <a:pt x="975" y="1730"/>
                    <a:pt x="975" y="1730"/>
                  </a:cubicBezTo>
                  <a:cubicBezTo>
                    <a:pt x="975" y="1730"/>
                    <a:pt x="975" y="1730"/>
                    <a:pt x="975" y="1730"/>
                  </a:cubicBezTo>
                  <a:cubicBezTo>
                    <a:pt x="975" y="1730"/>
                    <a:pt x="975" y="1730"/>
                    <a:pt x="974" y="1730"/>
                  </a:cubicBezTo>
                  <a:cubicBezTo>
                    <a:pt x="974" y="1730"/>
                    <a:pt x="974" y="1730"/>
                    <a:pt x="974" y="1730"/>
                  </a:cubicBezTo>
                  <a:cubicBezTo>
                    <a:pt x="974" y="1730"/>
                    <a:pt x="974" y="1730"/>
                    <a:pt x="973" y="1730"/>
                  </a:cubicBezTo>
                  <a:cubicBezTo>
                    <a:pt x="973" y="1730"/>
                    <a:pt x="973" y="1730"/>
                    <a:pt x="973" y="1730"/>
                  </a:cubicBezTo>
                  <a:cubicBezTo>
                    <a:pt x="975" y="1729"/>
                    <a:pt x="1029" y="1703"/>
                    <a:pt x="1040" y="1699"/>
                  </a:cubicBezTo>
                  <a:cubicBezTo>
                    <a:pt x="1022" y="1711"/>
                    <a:pt x="1002" y="1719"/>
                    <a:pt x="982" y="1727"/>
                  </a:cubicBezTo>
                  <a:close/>
                  <a:moveTo>
                    <a:pt x="1053" y="1690"/>
                  </a:moveTo>
                  <a:cubicBezTo>
                    <a:pt x="1053" y="1690"/>
                    <a:pt x="1053" y="1690"/>
                    <a:pt x="1053" y="1690"/>
                  </a:cubicBezTo>
                  <a:cubicBezTo>
                    <a:pt x="1053" y="1690"/>
                    <a:pt x="1053" y="1690"/>
                    <a:pt x="1053" y="1690"/>
                  </a:cubicBezTo>
                  <a:cubicBezTo>
                    <a:pt x="1053" y="1690"/>
                    <a:pt x="1053" y="1690"/>
                    <a:pt x="1053" y="1690"/>
                  </a:cubicBezTo>
                  <a:cubicBezTo>
                    <a:pt x="1053" y="1690"/>
                    <a:pt x="1053" y="1690"/>
                    <a:pt x="1053" y="1690"/>
                  </a:cubicBezTo>
                  <a:close/>
                  <a:moveTo>
                    <a:pt x="1053" y="1689"/>
                  </a:moveTo>
                  <a:cubicBezTo>
                    <a:pt x="1053" y="1689"/>
                    <a:pt x="1053" y="1689"/>
                    <a:pt x="1053" y="1689"/>
                  </a:cubicBezTo>
                  <a:cubicBezTo>
                    <a:pt x="1053" y="1689"/>
                    <a:pt x="1053" y="1689"/>
                    <a:pt x="1053" y="1689"/>
                  </a:cubicBezTo>
                  <a:cubicBezTo>
                    <a:pt x="1053" y="1689"/>
                    <a:pt x="1053" y="1689"/>
                    <a:pt x="1053"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4" y="1689"/>
                    <a:pt x="1054" y="1689"/>
                    <a:pt x="1054" y="1689"/>
                  </a:cubicBezTo>
                  <a:cubicBezTo>
                    <a:pt x="1053" y="1689"/>
                    <a:pt x="1053" y="1689"/>
                    <a:pt x="1053" y="1689"/>
                  </a:cubicBezTo>
                  <a:close/>
                  <a:moveTo>
                    <a:pt x="1059" y="1686"/>
                  </a:moveTo>
                  <a:cubicBezTo>
                    <a:pt x="1059" y="1686"/>
                    <a:pt x="1059" y="1686"/>
                    <a:pt x="1059" y="1686"/>
                  </a:cubicBezTo>
                  <a:cubicBezTo>
                    <a:pt x="1059" y="1686"/>
                    <a:pt x="1059" y="1686"/>
                    <a:pt x="1059" y="1687"/>
                  </a:cubicBezTo>
                  <a:cubicBezTo>
                    <a:pt x="1059" y="1687"/>
                    <a:pt x="1059" y="1687"/>
                    <a:pt x="1059" y="1687"/>
                  </a:cubicBezTo>
                  <a:cubicBezTo>
                    <a:pt x="1059" y="1687"/>
                    <a:pt x="1059" y="1687"/>
                    <a:pt x="1059" y="1687"/>
                  </a:cubicBezTo>
                  <a:cubicBezTo>
                    <a:pt x="1059"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7" y="1687"/>
                    <a:pt x="1057" y="1688"/>
                    <a:pt x="1056" y="1688"/>
                  </a:cubicBezTo>
                  <a:cubicBezTo>
                    <a:pt x="1056" y="1688"/>
                    <a:pt x="1056" y="1688"/>
                    <a:pt x="1056" y="1688"/>
                  </a:cubicBezTo>
                  <a:cubicBezTo>
                    <a:pt x="1056" y="1688"/>
                    <a:pt x="1056" y="1688"/>
                    <a:pt x="1056" y="1688"/>
                  </a:cubicBezTo>
                  <a:cubicBezTo>
                    <a:pt x="1056" y="1688"/>
                    <a:pt x="1056" y="1688"/>
                    <a:pt x="1056" y="1688"/>
                  </a:cubicBezTo>
                  <a:cubicBezTo>
                    <a:pt x="1055" y="1688"/>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5" y="1689"/>
                    <a:pt x="1055" y="1688"/>
                    <a:pt x="1055" y="1688"/>
                  </a:cubicBezTo>
                  <a:cubicBezTo>
                    <a:pt x="1056" y="1688"/>
                    <a:pt x="1056" y="1688"/>
                    <a:pt x="1056" y="1688"/>
                  </a:cubicBezTo>
                  <a:cubicBezTo>
                    <a:pt x="1056" y="1688"/>
                    <a:pt x="1056" y="1688"/>
                    <a:pt x="1056" y="1688"/>
                  </a:cubicBezTo>
                  <a:cubicBezTo>
                    <a:pt x="1057" y="1688"/>
                    <a:pt x="1057" y="1687"/>
                    <a:pt x="1057" y="1687"/>
                  </a:cubicBezTo>
                  <a:cubicBezTo>
                    <a:pt x="1057" y="1687"/>
                    <a:pt x="1058" y="1687"/>
                    <a:pt x="1058" y="1687"/>
                  </a:cubicBezTo>
                  <a:cubicBezTo>
                    <a:pt x="1058" y="1687"/>
                    <a:pt x="1059" y="1686"/>
                    <a:pt x="1059" y="1686"/>
                  </a:cubicBezTo>
                  <a:cubicBezTo>
                    <a:pt x="1060" y="1686"/>
                    <a:pt x="1060" y="1686"/>
                    <a:pt x="1060" y="1686"/>
                  </a:cubicBezTo>
                  <a:cubicBezTo>
                    <a:pt x="1060" y="1686"/>
                    <a:pt x="1060" y="1686"/>
                    <a:pt x="1060" y="1686"/>
                  </a:cubicBezTo>
                  <a:cubicBezTo>
                    <a:pt x="1060" y="1686"/>
                    <a:pt x="1060" y="1686"/>
                    <a:pt x="1060" y="1686"/>
                  </a:cubicBezTo>
                  <a:cubicBezTo>
                    <a:pt x="1061" y="1685"/>
                    <a:pt x="1062" y="1685"/>
                    <a:pt x="1062" y="1684"/>
                  </a:cubicBezTo>
                  <a:cubicBezTo>
                    <a:pt x="1062" y="1685"/>
                    <a:pt x="1061" y="1685"/>
                    <a:pt x="1060" y="1686"/>
                  </a:cubicBezTo>
                  <a:cubicBezTo>
                    <a:pt x="1060" y="1686"/>
                    <a:pt x="1060" y="1686"/>
                    <a:pt x="1060" y="1686"/>
                  </a:cubicBezTo>
                  <a:cubicBezTo>
                    <a:pt x="1060" y="1686"/>
                    <a:pt x="1060" y="1686"/>
                    <a:pt x="1060" y="1686"/>
                  </a:cubicBezTo>
                  <a:cubicBezTo>
                    <a:pt x="1060" y="1686"/>
                    <a:pt x="1060" y="1686"/>
                    <a:pt x="1060" y="1686"/>
                  </a:cubicBezTo>
                  <a:cubicBezTo>
                    <a:pt x="1060" y="1686"/>
                    <a:pt x="1060" y="1686"/>
                    <a:pt x="1060" y="1686"/>
                  </a:cubicBezTo>
                  <a:cubicBezTo>
                    <a:pt x="1060" y="1686"/>
                    <a:pt x="1059" y="1686"/>
                    <a:pt x="1059" y="1686"/>
                  </a:cubicBezTo>
                  <a:close/>
                  <a:moveTo>
                    <a:pt x="1110" y="1661"/>
                  </a:moveTo>
                  <a:cubicBezTo>
                    <a:pt x="1106" y="1663"/>
                    <a:pt x="1095" y="1669"/>
                    <a:pt x="1085" y="1674"/>
                  </a:cubicBezTo>
                  <a:cubicBezTo>
                    <a:pt x="1083" y="1675"/>
                    <a:pt x="1081" y="1677"/>
                    <a:pt x="1079" y="1678"/>
                  </a:cubicBezTo>
                  <a:cubicBezTo>
                    <a:pt x="1080" y="1677"/>
                    <a:pt x="1082" y="1676"/>
                    <a:pt x="1083" y="1675"/>
                  </a:cubicBezTo>
                  <a:cubicBezTo>
                    <a:pt x="1078" y="1677"/>
                    <a:pt x="1073" y="1680"/>
                    <a:pt x="1069" y="1682"/>
                  </a:cubicBezTo>
                  <a:cubicBezTo>
                    <a:pt x="1068" y="1683"/>
                    <a:pt x="1067" y="1683"/>
                    <a:pt x="1066" y="1683"/>
                  </a:cubicBezTo>
                  <a:cubicBezTo>
                    <a:pt x="1066" y="1683"/>
                    <a:pt x="1066" y="1683"/>
                    <a:pt x="1066" y="1683"/>
                  </a:cubicBezTo>
                  <a:cubicBezTo>
                    <a:pt x="1062" y="1685"/>
                    <a:pt x="1060" y="1686"/>
                    <a:pt x="1060" y="1686"/>
                  </a:cubicBezTo>
                  <a:cubicBezTo>
                    <a:pt x="1060" y="1686"/>
                    <a:pt x="1062" y="1685"/>
                    <a:pt x="1065" y="1683"/>
                  </a:cubicBezTo>
                  <a:cubicBezTo>
                    <a:pt x="1065" y="1683"/>
                    <a:pt x="1065" y="1683"/>
                    <a:pt x="1065" y="1683"/>
                  </a:cubicBezTo>
                  <a:cubicBezTo>
                    <a:pt x="1065" y="1683"/>
                    <a:pt x="1065" y="1683"/>
                    <a:pt x="1065" y="1683"/>
                  </a:cubicBezTo>
                  <a:cubicBezTo>
                    <a:pt x="1064" y="1683"/>
                    <a:pt x="1064" y="1684"/>
                    <a:pt x="1063" y="1684"/>
                  </a:cubicBezTo>
                  <a:cubicBezTo>
                    <a:pt x="1064" y="1684"/>
                    <a:pt x="1064" y="1683"/>
                    <a:pt x="1065" y="1683"/>
                  </a:cubicBezTo>
                  <a:cubicBezTo>
                    <a:pt x="1063" y="1682"/>
                    <a:pt x="1060" y="1681"/>
                    <a:pt x="1042" y="1690"/>
                  </a:cubicBezTo>
                  <a:cubicBezTo>
                    <a:pt x="1060" y="1680"/>
                    <a:pt x="1080" y="1673"/>
                    <a:pt x="1098" y="1663"/>
                  </a:cubicBezTo>
                  <a:cubicBezTo>
                    <a:pt x="1093" y="1667"/>
                    <a:pt x="1088" y="1671"/>
                    <a:pt x="1083" y="1675"/>
                  </a:cubicBezTo>
                  <a:cubicBezTo>
                    <a:pt x="1084" y="1675"/>
                    <a:pt x="1084" y="1674"/>
                    <a:pt x="1085" y="1674"/>
                  </a:cubicBezTo>
                  <a:cubicBezTo>
                    <a:pt x="1093" y="1668"/>
                    <a:pt x="1101" y="1662"/>
                    <a:pt x="1110" y="1660"/>
                  </a:cubicBezTo>
                  <a:cubicBezTo>
                    <a:pt x="1111" y="1660"/>
                    <a:pt x="1112" y="1660"/>
                    <a:pt x="1113" y="1660"/>
                  </a:cubicBezTo>
                  <a:cubicBezTo>
                    <a:pt x="1113" y="1660"/>
                    <a:pt x="1112" y="1660"/>
                    <a:pt x="1110" y="1661"/>
                  </a:cubicBezTo>
                  <a:close/>
                  <a:moveTo>
                    <a:pt x="1478" y="1400"/>
                  </a:move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7" y="1400"/>
                  </a:cubicBezTo>
                  <a:cubicBezTo>
                    <a:pt x="1477" y="1400"/>
                    <a:pt x="1477" y="1400"/>
                    <a:pt x="1477" y="1400"/>
                  </a:cubicBezTo>
                  <a:cubicBezTo>
                    <a:pt x="1476" y="1401"/>
                    <a:pt x="1475" y="1402"/>
                    <a:pt x="1475" y="1402"/>
                  </a:cubicBezTo>
                  <a:cubicBezTo>
                    <a:pt x="1475" y="1402"/>
                    <a:pt x="1475" y="1402"/>
                    <a:pt x="1475" y="1402"/>
                  </a:cubicBezTo>
                  <a:cubicBezTo>
                    <a:pt x="1475" y="1402"/>
                    <a:pt x="1475" y="1402"/>
                    <a:pt x="1475" y="1402"/>
                  </a:cubicBezTo>
                  <a:cubicBezTo>
                    <a:pt x="1475" y="1402"/>
                    <a:pt x="1475" y="1402"/>
                    <a:pt x="1475" y="1402"/>
                  </a:cubicBezTo>
                  <a:cubicBezTo>
                    <a:pt x="1475" y="1402"/>
                    <a:pt x="1475" y="1402"/>
                    <a:pt x="1475" y="1402"/>
                  </a:cubicBezTo>
                  <a:cubicBezTo>
                    <a:pt x="1476" y="1401"/>
                    <a:pt x="1476" y="1401"/>
                    <a:pt x="1476" y="1401"/>
                  </a:cubicBezTo>
                  <a:cubicBezTo>
                    <a:pt x="1464" y="1410"/>
                    <a:pt x="1451" y="1420"/>
                    <a:pt x="1439" y="1429"/>
                  </a:cubicBezTo>
                  <a:cubicBezTo>
                    <a:pt x="1454" y="1410"/>
                    <a:pt x="1476" y="1399"/>
                    <a:pt x="1494" y="1384"/>
                  </a:cubicBezTo>
                  <a:cubicBezTo>
                    <a:pt x="1487" y="1390"/>
                    <a:pt x="1479" y="1398"/>
                    <a:pt x="1478" y="1400"/>
                  </a:cubicBezTo>
                  <a:close/>
                  <a:moveTo>
                    <a:pt x="1494" y="1383"/>
                  </a:moveTo>
                  <a:cubicBezTo>
                    <a:pt x="1498" y="1380"/>
                    <a:pt x="1502" y="1376"/>
                    <a:pt x="1503" y="1375"/>
                  </a:cubicBezTo>
                  <a:cubicBezTo>
                    <a:pt x="1501" y="1378"/>
                    <a:pt x="1498" y="1381"/>
                    <a:pt x="1494" y="1383"/>
                  </a:cubicBezTo>
                  <a:close/>
                  <a:moveTo>
                    <a:pt x="1609" y="1300"/>
                  </a:moveTo>
                  <a:cubicBezTo>
                    <a:pt x="1609" y="1299"/>
                    <a:pt x="1610" y="1299"/>
                    <a:pt x="1610" y="1299"/>
                  </a:cubicBezTo>
                  <a:cubicBezTo>
                    <a:pt x="1610" y="1299"/>
                    <a:pt x="1610" y="1299"/>
                    <a:pt x="1610" y="1299"/>
                  </a:cubicBezTo>
                  <a:cubicBezTo>
                    <a:pt x="1610" y="1299"/>
                    <a:pt x="1610" y="1299"/>
                    <a:pt x="1610" y="1299"/>
                  </a:cubicBezTo>
                  <a:cubicBezTo>
                    <a:pt x="1610" y="1299"/>
                    <a:pt x="1610" y="1299"/>
                    <a:pt x="1609" y="1300"/>
                  </a:cubicBezTo>
                  <a:close/>
                  <a:moveTo>
                    <a:pt x="1612" y="1296"/>
                  </a:moveTo>
                  <a:cubicBezTo>
                    <a:pt x="1612" y="1296"/>
                    <a:pt x="1613" y="1296"/>
                    <a:pt x="1613" y="1296"/>
                  </a:cubicBezTo>
                  <a:cubicBezTo>
                    <a:pt x="1613" y="1295"/>
                    <a:pt x="1613" y="1295"/>
                    <a:pt x="1614" y="1295"/>
                  </a:cubicBezTo>
                  <a:cubicBezTo>
                    <a:pt x="1613" y="1295"/>
                    <a:pt x="1613" y="1296"/>
                    <a:pt x="1612" y="1296"/>
                  </a:cubicBezTo>
                  <a:close/>
                  <a:moveTo>
                    <a:pt x="1614" y="1295"/>
                  </a:moveTo>
                  <a:cubicBezTo>
                    <a:pt x="1614" y="1295"/>
                    <a:pt x="1614" y="1295"/>
                    <a:pt x="1614" y="1295"/>
                  </a:cubicBezTo>
                  <a:cubicBezTo>
                    <a:pt x="1614" y="1294"/>
                    <a:pt x="1615" y="1294"/>
                    <a:pt x="1615" y="1293"/>
                  </a:cubicBezTo>
                  <a:cubicBezTo>
                    <a:pt x="1615" y="1294"/>
                    <a:pt x="1614" y="1294"/>
                    <a:pt x="1614" y="1295"/>
                  </a:cubicBezTo>
                  <a:close/>
                  <a:moveTo>
                    <a:pt x="1616" y="1292"/>
                  </a:moveTo>
                  <a:cubicBezTo>
                    <a:pt x="1616" y="1292"/>
                    <a:pt x="1616" y="1293"/>
                    <a:pt x="1615" y="1293"/>
                  </a:cubicBezTo>
                  <a:cubicBezTo>
                    <a:pt x="1616" y="1292"/>
                    <a:pt x="1616" y="1292"/>
                    <a:pt x="1617" y="1291"/>
                  </a:cubicBezTo>
                  <a:cubicBezTo>
                    <a:pt x="1617" y="1291"/>
                    <a:pt x="1617" y="1291"/>
                    <a:pt x="1617" y="1291"/>
                  </a:cubicBezTo>
                  <a:cubicBezTo>
                    <a:pt x="1617" y="1291"/>
                    <a:pt x="1617" y="1292"/>
                    <a:pt x="1616" y="1292"/>
                  </a:cubicBezTo>
                  <a:close/>
                  <a:moveTo>
                    <a:pt x="1617" y="1291"/>
                  </a:moveTo>
                  <a:cubicBezTo>
                    <a:pt x="1617" y="1291"/>
                    <a:pt x="1617" y="1291"/>
                    <a:pt x="1617" y="1291"/>
                  </a:cubicBezTo>
                  <a:cubicBezTo>
                    <a:pt x="1617" y="1291"/>
                    <a:pt x="1617" y="1291"/>
                    <a:pt x="1618" y="1291"/>
                  </a:cubicBezTo>
                  <a:cubicBezTo>
                    <a:pt x="1617" y="1291"/>
                    <a:pt x="1617" y="1291"/>
                    <a:pt x="1617" y="1291"/>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20" y="1289"/>
                    <a:pt x="1620" y="1289"/>
                    <a:pt x="1620" y="1289"/>
                  </a:cubicBezTo>
                  <a:cubicBezTo>
                    <a:pt x="1619" y="1289"/>
                    <a:pt x="1619" y="1289"/>
                    <a:pt x="1619" y="1289"/>
                  </a:cubicBezTo>
                  <a:close/>
                  <a:moveTo>
                    <a:pt x="1620" y="1288"/>
                  </a:moveTo>
                  <a:cubicBezTo>
                    <a:pt x="1620" y="1288"/>
                    <a:pt x="1620" y="1288"/>
                    <a:pt x="1620" y="1288"/>
                  </a:cubicBezTo>
                  <a:cubicBezTo>
                    <a:pt x="1620" y="1288"/>
                    <a:pt x="1620" y="1288"/>
                    <a:pt x="1620" y="1288"/>
                  </a:cubicBezTo>
                  <a:cubicBezTo>
                    <a:pt x="1620" y="1288"/>
                    <a:pt x="1620" y="1288"/>
                    <a:pt x="1620" y="1288"/>
                  </a:cubicBezTo>
                  <a:cubicBezTo>
                    <a:pt x="1620" y="1288"/>
                    <a:pt x="1621" y="1287"/>
                    <a:pt x="1621" y="1287"/>
                  </a:cubicBezTo>
                  <a:cubicBezTo>
                    <a:pt x="1621" y="1287"/>
                    <a:pt x="1621" y="1287"/>
                    <a:pt x="1621" y="1287"/>
                  </a:cubicBezTo>
                  <a:cubicBezTo>
                    <a:pt x="1621" y="1287"/>
                    <a:pt x="1621" y="1287"/>
                    <a:pt x="1620" y="1288"/>
                  </a:cubicBezTo>
                  <a:close/>
                  <a:moveTo>
                    <a:pt x="1625" y="1283"/>
                  </a:moveTo>
                  <a:cubicBezTo>
                    <a:pt x="1625" y="1283"/>
                    <a:pt x="1625" y="1283"/>
                    <a:pt x="1624" y="1283"/>
                  </a:cubicBezTo>
                  <a:cubicBezTo>
                    <a:pt x="1625" y="1283"/>
                    <a:pt x="1625" y="1283"/>
                    <a:pt x="1625" y="1283"/>
                  </a:cubicBezTo>
                  <a:cubicBezTo>
                    <a:pt x="1625" y="1283"/>
                    <a:pt x="1625" y="1283"/>
                    <a:pt x="1625" y="1283"/>
                  </a:cubicBezTo>
                  <a:cubicBezTo>
                    <a:pt x="1625" y="1283"/>
                    <a:pt x="1625" y="1283"/>
                    <a:pt x="1625" y="1283"/>
                  </a:cubicBezTo>
                  <a:cubicBezTo>
                    <a:pt x="1625" y="1283"/>
                    <a:pt x="1625" y="1283"/>
                    <a:pt x="1625" y="1283"/>
                  </a:cubicBezTo>
                  <a:cubicBezTo>
                    <a:pt x="1625" y="1283"/>
                    <a:pt x="1625" y="1283"/>
                    <a:pt x="1625" y="1283"/>
                  </a:cubicBezTo>
                  <a:close/>
                  <a:moveTo>
                    <a:pt x="1626" y="1282"/>
                  </a:moveTo>
                  <a:cubicBezTo>
                    <a:pt x="1626" y="1282"/>
                    <a:pt x="1626" y="1282"/>
                    <a:pt x="1626" y="1282"/>
                  </a:cubicBezTo>
                  <a:cubicBezTo>
                    <a:pt x="1626" y="1282"/>
                    <a:pt x="1626" y="1282"/>
                    <a:pt x="1626" y="1282"/>
                  </a:cubicBezTo>
                  <a:cubicBezTo>
                    <a:pt x="1626" y="1282"/>
                    <a:pt x="1626" y="1282"/>
                    <a:pt x="1626" y="1282"/>
                  </a:cubicBezTo>
                  <a:close/>
                  <a:moveTo>
                    <a:pt x="2015" y="648"/>
                  </a:moveTo>
                  <a:cubicBezTo>
                    <a:pt x="2015" y="648"/>
                    <a:pt x="2013" y="653"/>
                    <a:pt x="2014" y="651"/>
                  </a:cubicBezTo>
                  <a:cubicBezTo>
                    <a:pt x="2011" y="657"/>
                    <a:pt x="2009" y="664"/>
                    <a:pt x="2006" y="670"/>
                  </a:cubicBezTo>
                  <a:cubicBezTo>
                    <a:pt x="2009" y="661"/>
                    <a:pt x="2013" y="652"/>
                    <a:pt x="2016" y="643"/>
                  </a:cubicBezTo>
                  <a:cubicBezTo>
                    <a:pt x="2012" y="650"/>
                    <a:pt x="2008" y="656"/>
                    <a:pt x="2002" y="663"/>
                  </a:cubicBezTo>
                  <a:cubicBezTo>
                    <a:pt x="2009" y="647"/>
                    <a:pt x="2017" y="632"/>
                    <a:pt x="2022" y="616"/>
                  </a:cubicBezTo>
                  <a:cubicBezTo>
                    <a:pt x="2020" y="621"/>
                    <a:pt x="2021" y="619"/>
                    <a:pt x="2026" y="605"/>
                  </a:cubicBezTo>
                  <a:cubicBezTo>
                    <a:pt x="2025" y="609"/>
                    <a:pt x="2024" y="613"/>
                    <a:pt x="2022" y="616"/>
                  </a:cubicBezTo>
                  <a:cubicBezTo>
                    <a:pt x="2026" y="607"/>
                    <a:pt x="2041" y="571"/>
                    <a:pt x="2042" y="569"/>
                  </a:cubicBezTo>
                  <a:cubicBezTo>
                    <a:pt x="2037" y="595"/>
                    <a:pt x="2025" y="627"/>
                    <a:pt x="2015" y="648"/>
                  </a:cubicBezTo>
                  <a:cubicBezTo>
                    <a:pt x="2015" y="648"/>
                    <a:pt x="2015" y="648"/>
                    <a:pt x="2015" y="648"/>
                  </a:cubicBezTo>
                  <a:close/>
                  <a:moveTo>
                    <a:pt x="2083" y="507"/>
                  </a:moveTo>
                  <a:cubicBezTo>
                    <a:pt x="2086" y="496"/>
                    <a:pt x="2090" y="485"/>
                    <a:pt x="2094" y="475"/>
                  </a:cubicBezTo>
                  <a:cubicBezTo>
                    <a:pt x="2092" y="486"/>
                    <a:pt x="2088" y="496"/>
                    <a:pt x="2083" y="507"/>
                  </a:cubicBezTo>
                  <a:close/>
                  <a:moveTo>
                    <a:pt x="2111" y="362"/>
                  </a:moveTo>
                  <a:cubicBezTo>
                    <a:pt x="2111" y="362"/>
                    <a:pt x="2111" y="363"/>
                    <a:pt x="2111" y="363"/>
                  </a:cubicBezTo>
                  <a:cubicBezTo>
                    <a:pt x="2111" y="362"/>
                    <a:pt x="2111" y="362"/>
                    <a:pt x="2111" y="362"/>
                  </a:cubicBezTo>
                  <a:cubicBezTo>
                    <a:pt x="2111" y="363"/>
                    <a:pt x="2110" y="363"/>
                    <a:pt x="2110" y="364"/>
                  </a:cubicBezTo>
                  <a:cubicBezTo>
                    <a:pt x="2110" y="364"/>
                    <a:pt x="2110" y="364"/>
                    <a:pt x="2110" y="364"/>
                  </a:cubicBezTo>
                  <a:cubicBezTo>
                    <a:pt x="2110" y="365"/>
                    <a:pt x="2110" y="366"/>
                    <a:pt x="2109" y="366"/>
                  </a:cubicBezTo>
                  <a:cubicBezTo>
                    <a:pt x="2107" y="374"/>
                    <a:pt x="2104" y="382"/>
                    <a:pt x="2101" y="390"/>
                  </a:cubicBezTo>
                  <a:cubicBezTo>
                    <a:pt x="2103" y="380"/>
                    <a:pt x="2107" y="371"/>
                    <a:pt x="2109" y="365"/>
                  </a:cubicBezTo>
                  <a:cubicBezTo>
                    <a:pt x="2109" y="365"/>
                    <a:pt x="2109" y="365"/>
                    <a:pt x="2109" y="365"/>
                  </a:cubicBezTo>
                  <a:cubicBezTo>
                    <a:pt x="2109" y="365"/>
                    <a:pt x="2109" y="365"/>
                    <a:pt x="2109" y="365"/>
                  </a:cubicBezTo>
                  <a:cubicBezTo>
                    <a:pt x="2109" y="365"/>
                    <a:pt x="2109" y="365"/>
                    <a:pt x="2109" y="365"/>
                  </a:cubicBezTo>
                  <a:cubicBezTo>
                    <a:pt x="2110" y="354"/>
                    <a:pt x="2111" y="354"/>
                    <a:pt x="2111" y="356"/>
                  </a:cubicBezTo>
                  <a:cubicBezTo>
                    <a:pt x="2111" y="355"/>
                    <a:pt x="2112" y="354"/>
                    <a:pt x="2112" y="354"/>
                  </a:cubicBezTo>
                  <a:cubicBezTo>
                    <a:pt x="2112" y="357"/>
                    <a:pt x="2111" y="360"/>
                    <a:pt x="2111" y="361"/>
                  </a:cubicBezTo>
                  <a:cubicBezTo>
                    <a:pt x="2113" y="359"/>
                    <a:pt x="2113" y="358"/>
                    <a:pt x="2113" y="358"/>
                  </a:cubicBezTo>
                  <a:cubicBezTo>
                    <a:pt x="2113" y="358"/>
                    <a:pt x="2113" y="359"/>
                    <a:pt x="2111" y="362"/>
                  </a:cubicBezTo>
                  <a:close/>
                  <a:moveTo>
                    <a:pt x="2133" y="359"/>
                  </a:moveTo>
                  <a:cubicBezTo>
                    <a:pt x="2137" y="332"/>
                    <a:pt x="2141" y="305"/>
                    <a:pt x="2144" y="278"/>
                  </a:cubicBezTo>
                  <a:cubicBezTo>
                    <a:pt x="2142" y="296"/>
                    <a:pt x="2135" y="314"/>
                    <a:pt x="2132" y="332"/>
                  </a:cubicBezTo>
                  <a:cubicBezTo>
                    <a:pt x="2131" y="341"/>
                    <a:pt x="2131" y="350"/>
                    <a:pt x="2133" y="359"/>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0" y="362"/>
                  </a:move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ubicBezTo>
                    <a:pt x="2111" y="359"/>
                    <a:pt x="2111" y="360"/>
                    <a:pt x="2110" y="362"/>
                  </a:cubicBezTo>
                  <a:close/>
                  <a:moveTo>
                    <a:pt x="2081" y="520"/>
                  </a:moveTo>
                  <a:cubicBezTo>
                    <a:pt x="2078" y="528"/>
                    <a:pt x="2074" y="537"/>
                    <a:pt x="2071" y="545"/>
                  </a:cubicBezTo>
                  <a:cubicBezTo>
                    <a:pt x="2070" y="547"/>
                    <a:pt x="2070" y="549"/>
                    <a:pt x="2070" y="551"/>
                  </a:cubicBezTo>
                  <a:cubicBezTo>
                    <a:pt x="2079" y="550"/>
                    <a:pt x="2079" y="527"/>
                    <a:pt x="2081" y="520"/>
                  </a:cubicBezTo>
                  <a:close/>
                  <a:moveTo>
                    <a:pt x="1972" y="797"/>
                  </a:moveTo>
                  <a:cubicBezTo>
                    <a:pt x="1970" y="800"/>
                    <a:pt x="1969" y="803"/>
                    <a:pt x="1967" y="806"/>
                  </a:cubicBezTo>
                  <a:cubicBezTo>
                    <a:pt x="1968" y="806"/>
                    <a:pt x="1969" y="804"/>
                    <a:pt x="1972" y="797"/>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9" y="1382"/>
                  </a:moveTo>
                  <a:cubicBezTo>
                    <a:pt x="1527" y="1384"/>
                    <a:pt x="1524" y="1387"/>
                    <a:pt x="1522" y="1388"/>
                  </a:cubicBezTo>
                  <a:cubicBezTo>
                    <a:pt x="1523" y="1391"/>
                    <a:pt x="1526" y="1389"/>
                    <a:pt x="1529" y="1382"/>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399"/>
                  </a:moveTo>
                  <a:cubicBezTo>
                    <a:pt x="1478" y="1399"/>
                    <a:pt x="1478" y="1399"/>
                    <a:pt x="1478" y="1400"/>
                  </a:cubicBez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lose/>
                  <a:moveTo>
                    <a:pt x="1397" y="1567"/>
                  </a:moveTo>
                  <a:cubicBezTo>
                    <a:pt x="1398" y="1566"/>
                    <a:pt x="1400" y="1565"/>
                    <a:pt x="1401" y="1564"/>
                  </a:cubicBezTo>
                  <a:cubicBezTo>
                    <a:pt x="1399" y="1565"/>
                    <a:pt x="1398" y="1566"/>
                    <a:pt x="1397" y="1567"/>
                  </a:cubicBezTo>
                  <a:close/>
                  <a:moveTo>
                    <a:pt x="1350" y="1521"/>
                  </a:move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ubicBezTo>
                    <a:pt x="1361" y="1514"/>
                    <a:pt x="1370" y="1508"/>
                    <a:pt x="1378" y="1501"/>
                  </a:cubicBezTo>
                  <a:cubicBezTo>
                    <a:pt x="1369" y="1508"/>
                    <a:pt x="1360" y="1515"/>
                    <a:pt x="1350" y="1521"/>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074" y="1678"/>
                  </a:move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ubicBezTo>
                    <a:pt x="1074" y="1678"/>
                    <a:pt x="1074" y="1678"/>
                    <a:pt x="1074" y="167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29" y="1853"/>
                  </a:move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ubicBezTo>
                    <a:pt x="929"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5" y="2220"/>
                  </a:move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lose/>
                  <a:moveTo>
                    <a:pt x="816" y="2179"/>
                  </a:moveTo>
                  <a:cubicBezTo>
                    <a:pt x="815" y="2175"/>
                    <a:pt x="815" y="2171"/>
                    <a:pt x="814" y="2167"/>
                  </a:cubicBezTo>
                  <a:cubicBezTo>
                    <a:pt x="814" y="2171"/>
                    <a:pt x="815" y="2175"/>
                    <a:pt x="816" y="2179"/>
                  </a:cubicBezTo>
                  <a:close/>
                  <a:moveTo>
                    <a:pt x="806" y="1921"/>
                  </a:moveTo>
                  <a:cubicBezTo>
                    <a:pt x="806" y="1921"/>
                    <a:pt x="807" y="1921"/>
                    <a:pt x="807" y="1921"/>
                  </a:cubicBezTo>
                  <a:cubicBezTo>
                    <a:pt x="818" y="1911"/>
                    <a:pt x="835" y="1904"/>
                    <a:pt x="856" y="1896"/>
                  </a:cubicBezTo>
                  <a:cubicBezTo>
                    <a:pt x="833" y="1901"/>
                    <a:pt x="812" y="1909"/>
                    <a:pt x="802" y="1926"/>
                  </a:cubicBezTo>
                  <a:cubicBezTo>
                    <a:pt x="801" y="1926"/>
                    <a:pt x="801" y="1927"/>
                    <a:pt x="801" y="1928"/>
                  </a:cubicBezTo>
                  <a:cubicBezTo>
                    <a:pt x="802" y="1926"/>
                    <a:pt x="804" y="1924"/>
                    <a:pt x="806" y="1922"/>
                  </a:cubicBezTo>
                  <a:cubicBezTo>
                    <a:pt x="806" y="1922"/>
                    <a:pt x="806" y="1921"/>
                    <a:pt x="806" y="1921"/>
                  </a:cubicBezTo>
                  <a:close/>
                  <a:moveTo>
                    <a:pt x="755" y="1824"/>
                  </a:moveTo>
                  <a:cubicBezTo>
                    <a:pt x="755" y="1832"/>
                    <a:pt x="762" y="1831"/>
                    <a:pt x="769" y="1829"/>
                  </a:cubicBezTo>
                  <a:cubicBezTo>
                    <a:pt x="762" y="1829"/>
                    <a:pt x="757" y="1827"/>
                    <a:pt x="755" y="1824"/>
                  </a:cubicBezTo>
                  <a:close/>
                  <a:moveTo>
                    <a:pt x="746" y="2190"/>
                  </a:moveTo>
                  <a:cubicBezTo>
                    <a:pt x="740" y="2188"/>
                    <a:pt x="734" y="2186"/>
                    <a:pt x="728" y="2185"/>
                  </a:cubicBezTo>
                  <a:cubicBezTo>
                    <a:pt x="734" y="2187"/>
                    <a:pt x="740" y="2188"/>
                    <a:pt x="746" y="2190"/>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1"/>
                  </a:moveTo>
                  <a:cubicBezTo>
                    <a:pt x="705" y="1561"/>
                    <a:pt x="705" y="1560"/>
                    <a:pt x="705" y="1560"/>
                  </a:cubicBezTo>
                  <a:cubicBezTo>
                    <a:pt x="705" y="1560"/>
                    <a:pt x="705" y="1561"/>
                    <a:pt x="705" y="1561"/>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6"/>
                  </a:moveTo>
                  <a:cubicBezTo>
                    <a:pt x="703" y="1556"/>
                    <a:pt x="703" y="1556"/>
                    <a:pt x="703" y="1555"/>
                  </a:cubicBezTo>
                  <a:cubicBezTo>
                    <a:pt x="703" y="1556"/>
                    <a:pt x="703" y="1556"/>
                    <a:pt x="703" y="1556"/>
                  </a:cubicBezTo>
                  <a:cubicBezTo>
                    <a:pt x="703" y="1556"/>
                    <a:pt x="703" y="1556"/>
                    <a:pt x="703" y="1556"/>
                  </a:cubicBezTo>
                  <a:close/>
                  <a:moveTo>
                    <a:pt x="514" y="1656"/>
                  </a:moveTo>
                  <a:cubicBezTo>
                    <a:pt x="509" y="1659"/>
                    <a:pt x="504" y="1662"/>
                    <a:pt x="498" y="1664"/>
                  </a:cubicBezTo>
                  <a:cubicBezTo>
                    <a:pt x="484" y="1676"/>
                    <a:pt x="470" y="1686"/>
                    <a:pt x="459" y="1694"/>
                  </a:cubicBezTo>
                  <a:cubicBezTo>
                    <a:pt x="473" y="1692"/>
                    <a:pt x="515" y="1664"/>
                    <a:pt x="514" y="165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0" y="1779"/>
                    <a:pt x="320" y="1779"/>
                  </a:cubicBezTo>
                  <a:cubicBezTo>
                    <a:pt x="320" y="1779"/>
                    <a:pt x="320" y="1779"/>
                    <a:pt x="321" y="1779"/>
                  </a:cubicBezTo>
                  <a:close/>
                  <a:moveTo>
                    <a:pt x="1704" y="1288"/>
                  </a:moveTo>
                  <a:cubicBezTo>
                    <a:pt x="1704" y="1288"/>
                    <a:pt x="1704" y="1288"/>
                    <a:pt x="1704" y="1288"/>
                  </a:cubicBezTo>
                  <a:cubicBezTo>
                    <a:pt x="1704" y="1288"/>
                    <a:pt x="1704" y="1288"/>
                    <a:pt x="1704" y="1288"/>
                  </a:cubicBez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49"/>
                  </a:moveTo>
                  <a:cubicBezTo>
                    <a:pt x="824" y="2149"/>
                    <a:pt x="824" y="2149"/>
                    <a:pt x="824" y="2149"/>
                  </a:cubicBezTo>
                  <a:cubicBezTo>
                    <a:pt x="824" y="2149"/>
                    <a:pt x="824" y="2149"/>
                    <a:pt x="824" y="2149"/>
                  </a:cubicBezTo>
                  <a:close/>
                  <a:moveTo>
                    <a:pt x="392" y="1716"/>
                  </a:moveTo>
                  <a:cubicBezTo>
                    <a:pt x="392" y="1716"/>
                    <a:pt x="392" y="1716"/>
                    <a:pt x="392" y="1717"/>
                  </a:cubicBezTo>
                  <a:cubicBezTo>
                    <a:pt x="392" y="1716"/>
                    <a:pt x="392" y="1716"/>
                    <a:pt x="392" y="1716"/>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ubicBezTo>
                    <a:pt x="325" y="1776"/>
                    <a:pt x="325" y="1776"/>
                    <a:pt x="325" y="177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2065" y="506"/>
                  </a:moveTo>
                  <a:cubicBezTo>
                    <a:pt x="2069" y="499"/>
                    <a:pt x="2071" y="491"/>
                    <a:pt x="2072" y="483"/>
                  </a:cubicBezTo>
                  <a:cubicBezTo>
                    <a:pt x="2070" y="491"/>
                    <a:pt x="2067" y="498"/>
                    <a:pt x="2065" y="506"/>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071" y="545"/>
                  </a:moveTo>
                  <a:cubicBezTo>
                    <a:pt x="2070" y="547"/>
                    <a:pt x="2070" y="549"/>
                    <a:pt x="2070" y="551"/>
                  </a:cubicBezTo>
                  <a:cubicBezTo>
                    <a:pt x="2079" y="550"/>
                    <a:pt x="2079" y="527"/>
                    <a:pt x="2081" y="520"/>
                  </a:cubicBezTo>
                  <a:cubicBezTo>
                    <a:pt x="2078" y="528"/>
                    <a:pt x="2074" y="537"/>
                    <a:pt x="2071" y="545"/>
                  </a:cubicBezTo>
                  <a:close/>
                  <a:moveTo>
                    <a:pt x="1967" y="806"/>
                  </a:moveTo>
                  <a:cubicBezTo>
                    <a:pt x="1968" y="806"/>
                    <a:pt x="1969" y="804"/>
                    <a:pt x="1972" y="797"/>
                  </a:cubicBezTo>
                  <a:cubicBezTo>
                    <a:pt x="1970" y="800"/>
                    <a:pt x="1969" y="803"/>
                    <a:pt x="1967" y="806"/>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2" y="1388"/>
                  </a:moveTo>
                  <a:cubicBezTo>
                    <a:pt x="1523" y="1391"/>
                    <a:pt x="1526" y="1389"/>
                    <a:pt x="1529" y="1382"/>
                  </a:cubicBezTo>
                  <a:cubicBezTo>
                    <a:pt x="1527" y="1384"/>
                    <a:pt x="1524" y="1387"/>
                    <a:pt x="1522" y="1388"/>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397" y="1567"/>
                  </a:moveTo>
                  <a:cubicBezTo>
                    <a:pt x="1398" y="1566"/>
                    <a:pt x="1400" y="1565"/>
                    <a:pt x="1401" y="1564"/>
                  </a:cubicBezTo>
                  <a:cubicBezTo>
                    <a:pt x="1399" y="1565"/>
                    <a:pt x="1398" y="1566"/>
                    <a:pt x="1397" y="1567"/>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982" y="1727"/>
                  </a:move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14" y="2167"/>
                  </a:moveTo>
                  <a:cubicBezTo>
                    <a:pt x="814" y="2171"/>
                    <a:pt x="815" y="2175"/>
                    <a:pt x="816" y="2179"/>
                  </a:cubicBezTo>
                  <a:cubicBezTo>
                    <a:pt x="815" y="2175"/>
                    <a:pt x="815" y="2171"/>
                    <a:pt x="814" y="2167"/>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755" y="1824"/>
                  </a:moveTo>
                  <a:cubicBezTo>
                    <a:pt x="755" y="1832"/>
                    <a:pt x="762" y="1831"/>
                    <a:pt x="769" y="1829"/>
                  </a:cubicBezTo>
                  <a:cubicBezTo>
                    <a:pt x="762" y="1829"/>
                    <a:pt x="757" y="1827"/>
                    <a:pt x="755" y="1824"/>
                  </a:cubicBezTo>
                  <a:close/>
                  <a:moveTo>
                    <a:pt x="728" y="2185"/>
                  </a:moveTo>
                  <a:cubicBezTo>
                    <a:pt x="734" y="2187"/>
                    <a:pt x="740" y="2188"/>
                    <a:pt x="746" y="2190"/>
                  </a:cubicBezTo>
                  <a:cubicBezTo>
                    <a:pt x="740" y="2188"/>
                    <a:pt x="734" y="2186"/>
                    <a:pt x="728" y="2185"/>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6"/>
                    <a:pt x="703" y="1556"/>
                    <a:pt x="703" y="1556"/>
                  </a:cubicBezTo>
                  <a:cubicBezTo>
                    <a:pt x="703" y="1556"/>
                    <a:pt x="703" y="1556"/>
                    <a:pt x="703" y="1556"/>
                  </a:cubicBezTo>
                  <a:cubicBezTo>
                    <a:pt x="703" y="1556"/>
                    <a:pt x="703" y="1556"/>
                    <a:pt x="703" y="1555"/>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2" y="1716"/>
                  </a:moveTo>
                  <a:cubicBezTo>
                    <a:pt x="392" y="1716"/>
                    <a:pt x="392" y="1716"/>
                    <a:pt x="392" y="1717"/>
                  </a:cubicBezTo>
                  <a:cubicBezTo>
                    <a:pt x="392" y="1716"/>
                    <a:pt x="392" y="1716"/>
                    <a:pt x="392" y="171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0" y="1779"/>
                  </a:moveTo>
                  <a:cubicBezTo>
                    <a:pt x="320" y="1779"/>
                    <a:pt x="320" y="1779"/>
                    <a:pt x="321" y="1779"/>
                  </a:cubicBezTo>
                  <a:cubicBezTo>
                    <a:pt x="321" y="1779"/>
                    <a:pt x="321" y="1779"/>
                    <a:pt x="321" y="1779"/>
                  </a:cubicBezTo>
                  <a:cubicBezTo>
                    <a:pt x="321" y="1779"/>
                    <a:pt x="320" y="1779"/>
                    <a:pt x="320" y="1779"/>
                  </a:cubicBezTo>
                  <a:close/>
                  <a:moveTo>
                    <a:pt x="1704" y="1288"/>
                  </a:moveTo>
                  <a:cubicBezTo>
                    <a:pt x="1704" y="1288"/>
                    <a:pt x="1704" y="1288"/>
                    <a:pt x="1704" y="1288"/>
                  </a:cubicBezTo>
                  <a:cubicBezTo>
                    <a:pt x="1704" y="1288"/>
                    <a:pt x="1704" y="1288"/>
                    <a:pt x="1704" y="1288"/>
                  </a:cubicBez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49"/>
                  </a:moveTo>
                  <a:cubicBezTo>
                    <a:pt x="824" y="2149"/>
                    <a:pt x="824" y="2149"/>
                    <a:pt x="824" y="2149"/>
                  </a:cubicBezTo>
                  <a:cubicBezTo>
                    <a:pt x="824" y="2149"/>
                    <a:pt x="824" y="2149"/>
                    <a:pt x="824" y="2149"/>
                  </a:cubicBezTo>
                  <a:close/>
                  <a:moveTo>
                    <a:pt x="392" y="1716"/>
                  </a:moveTo>
                  <a:cubicBezTo>
                    <a:pt x="392" y="1716"/>
                    <a:pt x="392" y="1716"/>
                    <a:pt x="392" y="1717"/>
                  </a:cubicBezTo>
                  <a:cubicBezTo>
                    <a:pt x="392" y="1716"/>
                    <a:pt x="392" y="1716"/>
                    <a:pt x="392" y="1716"/>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ubicBezTo>
                    <a:pt x="325" y="1776"/>
                    <a:pt x="325" y="1776"/>
                    <a:pt x="325" y="177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975" y="1729"/>
                  </a:moveTo>
                  <a:cubicBezTo>
                    <a:pt x="975" y="1729"/>
                    <a:pt x="975" y="1729"/>
                    <a:pt x="975" y="1729"/>
                  </a:cubicBezTo>
                  <a:cubicBezTo>
                    <a:pt x="975" y="1729"/>
                    <a:pt x="975" y="1729"/>
                    <a:pt x="975" y="1729"/>
                  </a:cubicBezTo>
                  <a:cubicBezTo>
                    <a:pt x="975" y="1729"/>
                    <a:pt x="975" y="1729"/>
                    <a:pt x="975"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071" y="545"/>
                  </a:moveTo>
                  <a:cubicBezTo>
                    <a:pt x="2070" y="547"/>
                    <a:pt x="2070" y="549"/>
                    <a:pt x="2070" y="551"/>
                  </a:cubicBezTo>
                  <a:cubicBezTo>
                    <a:pt x="2079" y="550"/>
                    <a:pt x="2079" y="527"/>
                    <a:pt x="2081" y="520"/>
                  </a:cubicBezTo>
                  <a:cubicBezTo>
                    <a:pt x="2078" y="528"/>
                    <a:pt x="2074" y="537"/>
                    <a:pt x="2071" y="545"/>
                  </a:cubicBezTo>
                  <a:close/>
                  <a:moveTo>
                    <a:pt x="1967" y="806"/>
                  </a:moveTo>
                  <a:cubicBezTo>
                    <a:pt x="1968" y="806"/>
                    <a:pt x="1969" y="804"/>
                    <a:pt x="1972" y="797"/>
                  </a:cubicBezTo>
                  <a:cubicBezTo>
                    <a:pt x="1970" y="800"/>
                    <a:pt x="1969" y="803"/>
                    <a:pt x="1967" y="806"/>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2" y="1388"/>
                  </a:moveTo>
                  <a:cubicBezTo>
                    <a:pt x="1523" y="1391"/>
                    <a:pt x="1526" y="1389"/>
                    <a:pt x="1529" y="1382"/>
                  </a:cubicBezTo>
                  <a:cubicBezTo>
                    <a:pt x="1527" y="1384"/>
                    <a:pt x="1524" y="1387"/>
                    <a:pt x="1522" y="1388"/>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397" y="1567"/>
                  </a:moveTo>
                  <a:cubicBezTo>
                    <a:pt x="1398" y="1566"/>
                    <a:pt x="1400" y="1565"/>
                    <a:pt x="1401" y="1564"/>
                  </a:cubicBezTo>
                  <a:cubicBezTo>
                    <a:pt x="1399" y="1565"/>
                    <a:pt x="1398" y="1566"/>
                    <a:pt x="1397" y="1567"/>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14" y="2167"/>
                  </a:moveTo>
                  <a:cubicBezTo>
                    <a:pt x="814" y="2171"/>
                    <a:pt x="815" y="2175"/>
                    <a:pt x="816" y="2179"/>
                  </a:cubicBezTo>
                  <a:cubicBezTo>
                    <a:pt x="815" y="2175"/>
                    <a:pt x="815" y="2171"/>
                    <a:pt x="814" y="2167"/>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755" y="1824"/>
                  </a:moveTo>
                  <a:cubicBezTo>
                    <a:pt x="755" y="1832"/>
                    <a:pt x="762" y="1831"/>
                    <a:pt x="769" y="1829"/>
                  </a:cubicBezTo>
                  <a:cubicBezTo>
                    <a:pt x="762" y="1829"/>
                    <a:pt x="757" y="1827"/>
                    <a:pt x="755" y="1824"/>
                  </a:cubicBezTo>
                  <a:close/>
                  <a:moveTo>
                    <a:pt x="728" y="2185"/>
                  </a:moveTo>
                  <a:cubicBezTo>
                    <a:pt x="734" y="2187"/>
                    <a:pt x="740" y="2188"/>
                    <a:pt x="746" y="2190"/>
                  </a:cubicBezTo>
                  <a:cubicBezTo>
                    <a:pt x="740" y="2188"/>
                    <a:pt x="734" y="2186"/>
                    <a:pt x="728" y="2185"/>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2" y="1716"/>
                  </a:moveTo>
                  <a:cubicBezTo>
                    <a:pt x="392" y="1716"/>
                    <a:pt x="392" y="1716"/>
                    <a:pt x="392" y="1717"/>
                  </a:cubicBezTo>
                  <a:cubicBezTo>
                    <a:pt x="392" y="1716"/>
                    <a:pt x="392" y="1716"/>
                    <a:pt x="392" y="171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1676" y="1306"/>
                  </a:moveTo>
                  <a:cubicBezTo>
                    <a:pt x="1676" y="1305"/>
                    <a:pt x="1675" y="1306"/>
                    <a:pt x="1674" y="1307"/>
                  </a:cubicBezTo>
                  <a:cubicBezTo>
                    <a:pt x="1668" y="1314"/>
                    <a:pt x="1661" y="1322"/>
                    <a:pt x="1655" y="1330"/>
                  </a:cubicBezTo>
                  <a:cubicBezTo>
                    <a:pt x="1666" y="1318"/>
                    <a:pt x="1676" y="1306"/>
                    <a:pt x="1687" y="1294"/>
                  </a:cubicBezTo>
                  <a:cubicBezTo>
                    <a:pt x="1673" y="1308"/>
                    <a:pt x="1677" y="1304"/>
                    <a:pt x="1676" y="1306"/>
                  </a:cubicBezTo>
                  <a:close/>
                  <a:moveTo>
                    <a:pt x="392" y="1716"/>
                  </a:moveTo>
                  <a:cubicBezTo>
                    <a:pt x="392" y="1716"/>
                    <a:pt x="392" y="1716"/>
                    <a:pt x="392" y="1717"/>
                  </a:cubicBezTo>
                  <a:cubicBezTo>
                    <a:pt x="392" y="1716"/>
                    <a:pt x="392" y="1716"/>
                    <a:pt x="392" y="171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975" y="1729"/>
                  </a:moveTo>
                  <a:cubicBezTo>
                    <a:pt x="975" y="1729"/>
                    <a:pt x="975" y="1729"/>
                    <a:pt x="975" y="1729"/>
                  </a:cubicBezTo>
                  <a:cubicBezTo>
                    <a:pt x="975" y="1729"/>
                    <a:pt x="975" y="1729"/>
                    <a:pt x="975" y="1729"/>
                  </a:cubicBezTo>
                  <a:cubicBezTo>
                    <a:pt x="975" y="1729"/>
                    <a:pt x="975" y="1729"/>
                    <a:pt x="975"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9" y="2089"/>
                  </a:moveTo>
                  <a:cubicBezTo>
                    <a:pt x="398" y="2088"/>
                    <a:pt x="398" y="2088"/>
                    <a:pt x="398" y="2088"/>
                  </a:cubicBezTo>
                  <a:cubicBezTo>
                    <a:pt x="398" y="2088"/>
                    <a:pt x="398" y="2088"/>
                    <a:pt x="398" y="2088"/>
                  </a:cubicBezTo>
                  <a:cubicBezTo>
                    <a:pt x="398" y="2088"/>
                    <a:pt x="398" y="2088"/>
                    <a:pt x="398" y="2088"/>
                  </a:cubicBezTo>
                  <a:cubicBezTo>
                    <a:pt x="395" y="2087"/>
                    <a:pt x="392" y="2087"/>
                    <a:pt x="389" y="2086"/>
                  </a:cubicBezTo>
                  <a:cubicBezTo>
                    <a:pt x="401" y="2090"/>
                    <a:pt x="413" y="2094"/>
                    <a:pt x="425" y="2099"/>
                  </a:cubicBezTo>
                  <a:cubicBezTo>
                    <a:pt x="418" y="2096"/>
                    <a:pt x="401" y="2089"/>
                    <a:pt x="399" y="2089"/>
                  </a:cubicBezTo>
                  <a:close/>
                  <a:moveTo>
                    <a:pt x="676" y="2176"/>
                  </a:moveTo>
                  <a:cubicBezTo>
                    <a:pt x="676" y="2175"/>
                    <a:pt x="676" y="2175"/>
                    <a:pt x="676" y="2174"/>
                  </a:cubicBezTo>
                  <a:cubicBezTo>
                    <a:pt x="675" y="2174"/>
                    <a:pt x="674" y="2174"/>
                    <a:pt x="673" y="2173"/>
                  </a:cubicBezTo>
                  <a:cubicBezTo>
                    <a:pt x="656" y="2161"/>
                    <a:pt x="635" y="2157"/>
                    <a:pt x="615" y="2154"/>
                  </a:cubicBezTo>
                  <a:cubicBezTo>
                    <a:pt x="614" y="2154"/>
                    <a:pt x="602" y="2150"/>
                    <a:pt x="590" y="2147"/>
                  </a:cubicBezTo>
                  <a:cubicBezTo>
                    <a:pt x="579" y="2144"/>
                    <a:pt x="568" y="2142"/>
                    <a:pt x="570" y="2143"/>
                  </a:cubicBezTo>
                  <a:cubicBezTo>
                    <a:pt x="570" y="2143"/>
                    <a:pt x="570" y="2143"/>
                    <a:pt x="570" y="2143"/>
                  </a:cubicBezTo>
                  <a:cubicBezTo>
                    <a:pt x="570" y="2143"/>
                    <a:pt x="570" y="2143"/>
                    <a:pt x="570" y="2143"/>
                  </a:cubicBezTo>
                  <a:cubicBezTo>
                    <a:pt x="570" y="2144"/>
                    <a:pt x="570" y="2144"/>
                    <a:pt x="570" y="2144"/>
                  </a:cubicBezTo>
                  <a:cubicBezTo>
                    <a:pt x="570" y="2144"/>
                    <a:pt x="570" y="2144"/>
                    <a:pt x="570" y="2144"/>
                  </a:cubicBezTo>
                  <a:cubicBezTo>
                    <a:pt x="570" y="2144"/>
                    <a:pt x="570" y="2144"/>
                    <a:pt x="571" y="2144"/>
                  </a:cubicBezTo>
                  <a:cubicBezTo>
                    <a:pt x="571" y="2144"/>
                    <a:pt x="571" y="2144"/>
                    <a:pt x="571" y="2144"/>
                  </a:cubicBezTo>
                  <a:cubicBezTo>
                    <a:pt x="571" y="2144"/>
                    <a:pt x="571" y="2144"/>
                    <a:pt x="571" y="2144"/>
                  </a:cubicBezTo>
                  <a:cubicBezTo>
                    <a:pt x="571" y="2144"/>
                    <a:pt x="571" y="2144"/>
                    <a:pt x="571" y="2144"/>
                  </a:cubicBezTo>
                  <a:cubicBezTo>
                    <a:pt x="571" y="2144"/>
                    <a:pt x="571" y="2144"/>
                    <a:pt x="571" y="2144"/>
                  </a:cubicBezTo>
                  <a:cubicBezTo>
                    <a:pt x="573" y="2145"/>
                    <a:pt x="576" y="2146"/>
                    <a:pt x="580" y="2148"/>
                  </a:cubicBezTo>
                  <a:cubicBezTo>
                    <a:pt x="580" y="2148"/>
                    <a:pt x="580" y="2148"/>
                    <a:pt x="580" y="2148"/>
                  </a:cubicBezTo>
                  <a:cubicBezTo>
                    <a:pt x="583" y="2149"/>
                    <a:pt x="585" y="2150"/>
                    <a:pt x="586" y="2151"/>
                  </a:cubicBezTo>
                  <a:cubicBezTo>
                    <a:pt x="585" y="2150"/>
                    <a:pt x="585" y="2150"/>
                    <a:pt x="584" y="2150"/>
                  </a:cubicBezTo>
                  <a:cubicBezTo>
                    <a:pt x="586" y="2151"/>
                    <a:pt x="587" y="2151"/>
                    <a:pt x="587" y="2151"/>
                  </a:cubicBezTo>
                  <a:cubicBezTo>
                    <a:pt x="587" y="2151"/>
                    <a:pt x="587" y="2151"/>
                    <a:pt x="587" y="2151"/>
                  </a:cubicBezTo>
                  <a:cubicBezTo>
                    <a:pt x="587" y="2150"/>
                    <a:pt x="582" y="2148"/>
                    <a:pt x="576" y="2146"/>
                  </a:cubicBezTo>
                  <a:cubicBezTo>
                    <a:pt x="576" y="2146"/>
                    <a:pt x="576" y="2146"/>
                    <a:pt x="575" y="2146"/>
                  </a:cubicBezTo>
                  <a:cubicBezTo>
                    <a:pt x="582" y="2148"/>
                    <a:pt x="589" y="2150"/>
                    <a:pt x="597" y="2152"/>
                  </a:cubicBezTo>
                  <a:cubicBezTo>
                    <a:pt x="598" y="2152"/>
                    <a:pt x="599" y="2152"/>
                    <a:pt x="600" y="2153"/>
                  </a:cubicBezTo>
                  <a:cubicBezTo>
                    <a:pt x="625" y="2158"/>
                    <a:pt x="654" y="2163"/>
                    <a:pt x="671" y="2173"/>
                  </a:cubicBezTo>
                  <a:cubicBezTo>
                    <a:pt x="673" y="2174"/>
                    <a:pt x="675" y="2175"/>
                    <a:pt x="676" y="2176"/>
                  </a:cubicBezTo>
                  <a:cubicBezTo>
                    <a:pt x="676" y="2176"/>
                    <a:pt x="676" y="2176"/>
                    <a:pt x="677" y="2176"/>
                  </a:cubicBezTo>
                  <a:cubicBezTo>
                    <a:pt x="676" y="2176"/>
                    <a:pt x="676" y="2176"/>
                    <a:pt x="676" y="2176"/>
                  </a:cubicBezTo>
                  <a:close/>
                  <a:moveTo>
                    <a:pt x="698" y="1576"/>
                  </a:moveTo>
                  <a:cubicBezTo>
                    <a:pt x="695" y="1571"/>
                    <a:pt x="692" y="1566"/>
                    <a:pt x="688" y="1561"/>
                  </a:cubicBezTo>
                  <a:cubicBezTo>
                    <a:pt x="694" y="1572"/>
                    <a:pt x="699" y="1583"/>
                    <a:pt x="703" y="1595"/>
                  </a:cubicBezTo>
                  <a:cubicBezTo>
                    <a:pt x="701" y="1589"/>
                    <a:pt x="700" y="1583"/>
                    <a:pt x="698" y="1576"/>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815" y="2141"/>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lose/>
                  <a:moveTo>
                    <a:pt x="813" y="2124"/>
                  </a:moveTo>
                  <a:cubicBezTo>
                    <a:pt x="813" y="2124"/>
                    <a:pt x="813" y="2125"/>
                    <a:pt x="813" y="2125"/>
                  </a:cubicBezTo>
                  <a:cubicBezTo>
                    <a:pt x="813" y="2125"/>
                    <a:pt x="813" y="2125"/>
                    <a:pt x="813" y="2125"/>
                  </a:cubicBezTo>
                  <a:cubicBezTo>
                    <a:pt x="813" y="2125"/>
                    <a:pt x="813" y="2124"/>
                    <a:pt x="813" y="2124"/>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6"/>
                    <a:pt x="814" y="2134"/>
                    <a:pt x="814" y="2132"/>
                  </a:cubicBezTo>
                  <a:cubicBezTo>
                    <a:pt x="814" y="2132"/>
                    <a:pt x="814" y="2132"/>
                    <a:pt x="814" y="2132"/>
                  </a:cubicBezTo>
                  <a:cubicBezTo>
                    <a:pt x="814" y="2131"/>
                    <a:pt x="814" y="2131"/>
                    <a:pt x="814" y="2131"/>
                  </a:cubicBezTo>
                  <a:cubicBezTo>
                    <a:pt x="814" y="2131"/>
                    <a:pt x="814" y="2131"/>
                    <a:pt x="814" y="2131"/>
                  </a:cubicBezTo>
                  <a:cubicBezTo>
                    <a:pt x="814" y="2130"/>
                    <a:pt x="814" y="2130"/>
                    <a:pt x="814" y="2129"/>
                  </a:cubicBezTo>
                  <a:cubicBezTo>
                    <a:pt x="814" y="2129"/>
                    <a:pt x="814" y="2129"/>
                    <a:pt x="814" y="2129"/>
                  </a:cubicBezTo>
                  <a:cubicBezTo>
                    <a:pt x="814" y="2129"/>
                    <a:pt x="814" y="2128"/>
                    <a:pt x="814" y="2128"/>
                  </a:cubicBezTo>
                  <a:cubicBezTo>
                    <a:pt x="814" y="2128"/>
                    <a:pt x="814" y="2128"/>
                    <a:pt x="814" y="2128"/>
                  </a:cubicBezTo>
                  <a:cubicBezTo>
                    <a:pt x="814" y="2127"/>
                    <a:pt x="814" y="2127"/>
                    <a:pt x="814" y="2127"/>
                  </a:cubicBezTo>
                  <a:cubicBezTo>
                    <a:pt x="814" y="2127"/>
                    <a:pt x="813" y="2127"/>
                    <a:pt x="813" y="2126"/>
                  </a:cubicBezTo>
                  <a:cubicBezTo>
                    <a:pt x="813" y="2126"/>
                    <a:pt x="813" y="2126"/>
                    <a:pt x="813" y="2126"/>
                  </a:cubicBezTo>
                  <a:cubicBezTo>
                    <a:pt x="813" y="2126"/>
                    <a:pt x="813" y="2125"/>
                    <a:pt x="813" y="2125"/>
                  </a:cubicBezTo>
                  <a:cubicBezTo>
                    <a:pt x="813" y="2126"/>
                    <a:pt x="813" y="2126"/>
                    <a:pt x="813" y="2127"/>
                  </a:cubicBezTo>
                  <a:cubicBezTo>
                    <a:pt x="814" y="2127"/>
                    <a:pt x="814" y="2128"/>
                    <a:pt x="814" y="2128"/>
                  </a:cubicBezTo>
                  <a:cubicBezTo>
                    <a:pt x="814" y="2128"/>
                    <a:pt x="814" y="2129"/>
                    <a:pt x="814" y="2129"/>
                  </a:cubicBezTo>
                  <a:cubicBezTo>
                    <a:pt x="814" y="2129"/>
                    <a:pt x="814" y="2130"/>
                    <a:pt x="814" y="2130"/>
                  </a:cubicBezTo>
                  <a:cubicBezTo>
                    <a:pt x="814" y="2130"/>
                    <a:pt x="814" y="2130"/>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2"/>
                  </a:cubicBezTo>
                  <a:cubicBezTo>
                    <a:pt x="814" y="2132"/>
                    <a:pt x="814" y="2132"/>
                    <a:pt x="814" y="2132"/>
                  </a:cubicBezTo>
                  <a:cubicBezTo>
                    <a:pt x="811" y="2108"/>
                    <a:pt x="806" y="2082"/>
                    <a:pt x="805" y="2058"/>
                  </a:cubicBezTo>
                  <a:cubicBezTo>
                    <a:pt x="805" y="2069"/>
                    <a:pt x="806" y="2081"/>
                    <a:pt x="808" y="2093"/>
                  </a:cubicBezTo>
                  <a:cubicBezTo>
                    <a:pt x="809" y="2097"/>
                    <a:pt x="817" y="2159"/>
                    <a:pt x="815" y="2138"/>
                  </a:cubicBezTo>
                  <a:close/>
                  <a:moveTo>
                    <a:pt x="805" y="2094"/>
                  </a:moveTo>
                  <a:cubicBezTo>
                    <a:pt x="815" y="2157"/>
                    <a:pt x="815" y="2157"/>
                    <a:pt x="815" y="2157"/>
                  </a:cubicBezTo>
                  <a:cubicBezTo>
                    <a:pt x="816" y="2153"/>
                    <a:pt x="809" y="2115"/>
                    <a:pt x="805" y="2094"/>
                  </a:cubicBezTo>
                  <a:close/>
                  <a:moveTo>
                    <a:pt x="815" y="2141"/>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6"/>
                    <a:pt x="814" y="2134"/>
                    <a:pt x="814" y="2132"/>
                  </a:cubicBezTo>
                  <a:cubicBezTo>
                    <a:pt x="814" y="2132"/>
                    <a:pt x="814" y="2132"/>
                    <a:pt x="814" y="2132"/>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2"/>
                  </a:cubicBezTo>
                  <a:cubicBezTo>
                    <a:pt x="814" y="2132"/>
                    <a:pt x="814" y="2132"/>
                    <a:pt x="814" y="2132"/>
                  </a:cubicBezTo>
                  <a:cubicBezTo>
                    <a:pt x="811" y="2108"/>
                    <a:pt x="806" y="2082"/>
                    <a:pt x="805" y="2058"/>
                  </a:cubicBezTo>
                  <a:cubicBezTo>
                    <a:pt x="805" y="2069"/>
                    <a:pt x="806" y="2081"/>
                    <a:pt x="808" y="2093"/>
                  </a:cubicBezTo>
                  <a:cubicBezTo>
                    <a:pt x="809" y="2097"/>
                    <a:pt x="817" y="2159"/>
                    <a:pt x="815" y="2138"/>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14" y="2167"/>
                  </a:moveTo>
                  <a:cubicBezTo>
                    <a:pt x="814" y="2171"/>
                    <a:pt x="815" y="2175"/>
                    <a:pt x="816" y="2179"/>
                  </a:cubicBezTo>
                  <a:cubicBezTo>
                    <a:pt x="815" y="2175"/>
                    <a:pt x="815" y="2171"/>
                    <a:pt x="814" y="2167"/>
                  </a:cubicBezTo>
                  <a:close/>
                  <a:moveTo>
                    <a:pt x="817" y="2183"/>
                  </a:moveTo>
                  <a:cubicBezTo>
                    <a:pt x="817" y="2183"/>
                    <a:pt x="817" y="2183"/>
                    <a:pt x="817" y="2183"/>
                  </a:cubicBezTo>
                  <a:cubicBezTo>
                    <a:pt x="816" y="2181"/>
                    <a:pt x="816" y="2180"/>
                    <a:pt x="816" y="2179"/>
                  </a:cubicBezTo>
                  <a:cubicBezTo>
                    <a:pt x="816" y="2182"/>
                    <a:pt x="817" y="2186"/>
                    <a:pt x="818" y="2190"/>
                  </a:cubicBezTo>
                  <a:cubicBezTo>
                    <a:pt x="817" y="2187"/>
                    <a:pt x="817" y="2185"/>
                    <a:pt x="817" y="2183"/>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05" y="2094"/>
                  </a:moveTo>
                  <a:cubicBezTo>
                    <a:pt x="815" y="2157"/>
                    <a:pt x="815" y="2157"/>
                    <a:pt x="815" y="2157"/>
                  </a:cubicBezTo>
                  <a:cubicBezTo>
                    <a:pt x="816" y="2153"/>
                    <a:pt x="809" y="2115"/>
                    <a:pt x="805" y="2094"/>
                  </a:cubicBezTo>
                  <a:close/>
                  <a:moveTo>
                    <a:pt x="814" y="2131"/>
                  </a:moveTo>
                  <a:cubicBezTo>
                    <a:pt x="814" y="2131"/>
                    <a:pt x="814" y="2131"/>
                    <a:pt x="814" y="2131"/>
                  </a:cubicBezTo>
                  <a:cubicBezTo>
                    <a:pt x="814" y="2131"/>
                    <a:pt x="814" y="2131"/>
                    <a:pt x="814" y="2131"/>
                  </a:cubicBezTo>
                  <a:cubicBezTo>
                    <a:pt x="814" y="2131"/>
                    <a:pt x="814" y="2131"/>
                    <a:pt x="814" y="2131"/>
                  </a:cubicBezTo>
                  <a:close/>
                  <a:moveTo>
                    <a:pt x="814" y="2134"/>
                  </a:moveTo>
                  <a:cubicBezTo>
                    <a:pt x="814" y="2134"/>
                    <a:pt x="814" y="2134"/>
                    <a:pt x="814" y="2134"/>
                  </a:cubicBezTo>
                  <a:cubicBezTo>
                    <a:pt x="814" y="2133"/>
                    <a:pt x="814" y="2133"/>
                    <a:pt x="814" y="2133"/>
                  </a:cubicBezTo>
                  <a:cubicBezTo>
                    <a:pt x="814" y="2133"/>
                    <a:pt x="814" y="2133"/>
                    <a:pt x="814" y="2133"/>
                  </a:cubicBezTo>
                  <a:cubicBezTo>
                    <a:pt x="814" y="2133"/>
                    <a:pt x="814" y="2133"/>
                    <a:pt x="814" y="2133"/>
                  </a:cubicBezTo>
                  <a:cubicBezTo>
                    <a:pt x="814" y="2133"/>
                    <a:pt x="814" y="2133"/>
                    <a:pt x="814" y="2132"/>
                  </a:cubicBezTo>
                  <a:cubicBezTo>
                    <a:pt x="814" y="2132"/>
                    <a:pt x="814" y="2132"/>
                    <a:pt x="814" y="2132"/>
                  </a:cubicBezTo>
                  <a:cubicBezTo>
                    <a:pt x="814" y="2132"/>
                    <a:pt x="814" y="2132"/>
                    <a:pt x="814" y="2132"/>
                  </a:cubicBezTo>
                  <a:cubicBezTo>
                    <a:pt x="814" y="2132"/>
                    <a:pt x="814" y="2133"/>
                    <a:pt x="814" y="2133"/>
                  </a:cubicBezTo>
                  <a:cubicBezTo>
                    <a:pt x="814" y="2133"/>
                    <a:pt x="814" y="2133"/>
                    <a:pt x="814" y="2133"/>
                  </a:cubicBezTo>
                  <a:cubicBezTo>
                    <a:pt x="814" y="2133"/>
                    <a:pt x="814" y="2134"/>
                    <a:pt x="814" y="2134"/>
                  </a:cubicBezTo>
                  <a:cubicBezTo>
                    <a:pt x="814" y="2134"/>
                    <a:pt x="814" y="2134"/>
                    <a:pt x="814" y="2134"/>
                  </a:cubicBezTo>
                  <a:cubicBezTo>
                    <a:pt x="814" y="2134"/>
                    <a:pt x="814" y="2134"/>
                    <a:pt x="814" y="2134"/>
                  </a:cubicBezTo>
                  <a:cubicBezTo>
                    <a:pt x="814" y="2134"/>
                    <a:pt x="814" y="2134"/>
                    <a:pt x="814" y="2134"/>
                  </a:cubicBezTo>
                  <a:close/>
                  <a:moveTo>
                    <a:pt x="814" y="2135"/>
                  </a:moveTo>
                  <a:cubicBezTo>
                    <a:pt x="814" y="2135"/>
                    <a:pt x="814" y="2135"/>
                    <a:pt x="814" y="2135"/>
                  </a:cubicBezTo>
                  <a:cubicBezTo>
                    <a:pt x="814" y="2136"/>
                    <a:pt x="815" y="2136"/>
                    <a:pt x="815" y="2136"/>
                  </a:cubicBezTo>
                  <a:cubicBezTo>
                    <a:pt x="815" y="2136"/>
                    <a:pt x="815" y="2136"/>
                    <a:pt x="815" y="2136"/>
                  </a:cubicBezTo>
                  <a:cubicBezTo>
                    <a:pt x="814" y="2136"/>
                    <a:pt x="814" y="2136"/>
                    <a:pt x="814" y="2135"/>
                  </a:cubicBezTo>
                  <a:close/>
                  <a:moveTo>
                    <a:pt x="815" y="2136"/>
                  </a:moveTo>
                  <a:cubicBezTo>
                    <a:pt x="815" y="2136"/>
                    <a:pt x="815" y="2136"/>
                    <a:pt x="815" y="2136"/>
                  </a:cubicBezTo>
                  <a:cubicBezTo>
                    <a:pt x="815" y="2136"/>
                    <a:pt x="815" y="2136"/>
                    <a:pt x="815" y="2136"/>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8"/>
                    <a:pt x="815" y="2138"/>
                    <a:pt x="815" y="2138"/>
                  </a:cubicBezTo>
                  <a:cubicBezTo>
                    <a:pt x="815" y="2138"/>
                    <a:pt x="815" y="2138"/>
                    <a:pt x="815" y="2138"/>
                  </a:cubicBezTo>
                  <a:close/>
                  <a:moveTo>
                    <a:pt x="815" y="2140"/>
                  </a:moveTo>
                  <a:cubicBezTo>
                    <a:pt x="815" y="2140"/>
                    <a:pt x="815" y="2140"/>
                    <a:pt x="815" y="2140"/>
                  </a:cubicBezTo>
                  <a:cubicBezTo>
                    <a:pt x="815" y="2140"/>
                    <a:pt x="815" y="2140"/>
                    <a:pt x="815" y="2140"/>
                  </a:cubicBezTo>
                  <a:close/>
                  <a:moveTo>
                    <a:pt x="815" y="2140"/>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lose/>
                  <a:moveTo>
                    <a:pt x="862" y="1877"/>
                  </a:moveTo>
                  <a:cubicBezTo>
                    <a:pt x="860" y="1878"/>
                    <a:pt x="857" y="1879"/>
                    <a:pt x="855" y="1880"/>
                  </a:cubicBezTo>
                  <a:cubicBezTo>
                    <a:pt x="858" y="1880"/>
                    <a:pt x="860" y="1879"/>
                    <a:pt x="862" y="1879"/>
                  </a:cubicBezTo>
                  <a:cubicBezTo>
                    <a:pt x="862" y="1879"/>
                    <a:pt x="862" y="1879"/>
                    <a:pt x="862" y="1879"/>
                  </a:cubicBezTo>
                  <a:cubicBezTo>
                    <a:pt x="862" y="1879"/>
                    <a:pt x="862" y="1879"/>
                    <a:pt x="862" y="1879"/>
                  </a:cubicBezTo>
                  <a:cubicBezTo>
                    <a:pt x="866" y="1877"/>
                    <a:pt x="869" y="1876"/>
                    <a:pt x="873" y="1875"/>
                  </a:cubicBezTo>
                  <a:cubicBezTo>
                    <a:pt x="876" y="1873"/>
                    <a:pt x="878" y="1871"/>
                    <a:pt x="880" y="1869"/>
                  </a:cubicBezTo>
                  <a:cubicBezTo>
                    <a:pt x="874" y="1871"/>
                    <a:pt x="868" y="1873"/>
                    <a:pt x="862" y="1877"/>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704" y="1288"/>
                  </a:moveTo>
                  <a:cubicBezTo>
                    <a:pt x="1704" y="1288"/>
                    <a:pt x="1704" y="1288"/>
                    <a:pt x="1704" y="1288"/>
                  </a:cubicBezTo>
                  <a:cubicBezTo>
                    <a:pt x="1704" y="1288"/>
                    <a:pt x="1704" y="1288"/>
                    <a:pt x="1704" y="1288"/>
                  </a:cubicBezTo>
                  <a:close/>
                  <a:moveTo>
                    <a:pt x="1505" y="1483"/>
                  </a:moveTo>
                  <a:cubicBezTo>
                    <a:pt x="1475" y="1491"/>
                    <a:pt x="1441" y="1529"/>
                    <a:pt x="1411" y="1563"/>
                  </a:cubicBezTo>
                  <a:cubicBezTo>
                    <a:pt x="1408" y="1566"/>
                    <a:pt x="1405" y="1570"/>
                    <a:pt x="1401" y="1574"/>
                  </a:cubicBezTo>
                  <a:cubicBezTo>
                    <a:pt x="1395" y="1578"/>
                    <a:pt x="1388" y="1583"/>
                    <a:pt x="1383" y="1588"/>
                  </a:cubicBezTo>
                  <a:cubicBezTo>
                    <a:pt x="1386" y="1586"/>
                    <a:pt x="1389" y="1583"/>
                    <a:pt x="1392" y="1581"/>
                  </a:cubicBezTo>
                  <a:cubicBezTo>
                    <a:pt x="1391" y="1582"/>
                    <a:pt x="1388" y="1585"/>
                    <a:pt x="1384" y="1589"/>
                  </a:cubicBezTo>
                  <a:cubicBezTo>
                    <a:pt x="1384" y="1590"/>
                    <a:pt x="1384" y="1590"/>
                    <a:pt x="1384" y="1590"/>
                  </a:cubicBezTo>
                  <a:cubicBezTo>
                    <a:pt x="1377" y="1595"/>
                    <a:pt x="1369" y="1600"/>
                    <a:pt x="1362" y="1606"/>
                  </a:cubicBezTo>
                  <a:cubicBezTo>
                    <a:pt x="1367" y="1603"/>
                    <a:pt x="1371" y="1601"/>
                    <a:pt x="1375" y="1599"/>
                  </a:cubicBezTo>
                  <a:cubicBezTo>
                    <a:pt x="1375" y="1599"/>
                    <a:pt x="1375" y="1599"/>
                    <a:pt x="1375" y="1600"/>
                  </a:cubicBezTo>
                  <a:cubicBezTo>
                    <a:pt x="1375" y="1600"/>
                    <a:pt x="1375" y="1600"/>
                    <a:pt x="1375" y="1599"/>
                  </a:cubicBezTo>
                  <a:cubicBezTo>
                    <a:pt x="1375" y="1600"/>
                    <a:pt x="1375" y="1600"/>
                    <a:pt x="1375" y="1599"/>
                  </a:cubicBezTo>
                  <a:cubicBezTo>
                    <a:pt x="1373" y="1602"/>
                    <a:pt x="1371" y="1604"/>
                    <a:pt x="1368" y="1606"/>
                  </a:cubicBezTo>
                  <a:cubicBezTo>
                    <a:pt x="1375" y="1601"/>
                    <a:pt x="1383" y="1593"/>
                    <a:pt x="1392" y="1584"/>
                  </a:cubicBezTo>
                  <a:cubicBezTo>
                    <a:pt x="1390" y="1585"/>
                    <a:pt x="1388" y="1587"/>
                    <a:pt x="1386" y="1588"/>
                  </a:cubicBezTo>
                  <a:cubicBezTo>
                    <a:pt x="1387" y="1587"/>
                    <a:pt x="1388" y="1586"/>
                    <a:pt x="1389" y="1585"/>
                  </a:cubicBezTo>
                  <a:cubicBezTo>
                    <a:pt x="1392" y="1582"/>
                    <a:pt x="1393" y="1581"/>
                    <a:pt x="1392" y="1581"/>
                  </a:cubicBezTo>
                  <a:cubicBezTo>
                    <a:pt x="1395" y="1579"/>
                    <a:pt x="1398" y="1577"/>
                    <a:pt x="1400" y="1575"/>
                  </a:cubicBezTo>
                  <a:cubicBezTo>
                    <a:pt x="1397" y="1578"/>
                    <a:pt x="1395" y="1581"/>
                    <a:pt x="1392" y="1584"/>
                  </a:cubicBezTo>
                  <a:cubicBezTo>
                    <a:pt x="1400" y="1577"/>
                    <a:pt x="1409" y="1571"/>
                    <a:pt x="1417" y="1564"/>
                  </a:cubicBezTo>
                  <a:cubicBezTo>
                    <a:pt x="1432" y="1554"/>
                    <a:pt x="1448" y="1544"/>
                    <a:pt x="1460" y="1530"/>
                  </a:cubicBezTo>
                  <a:cubicBezTo>
                    <a:pt x="1463" y="1527"/>
                    <a:pt x="1465" y="1524"/>
                    <a:pt x="1467" y="1521"/>
                  </a:cubicBezTo>
                  <a:cubicBezTo>
                    <a:pt x="1477" y="1507"/>
                    <a:pt x="1488" y="1489"/>
                    <a:pt x="1505" y="1483"/>
                  </a:cubicBezTo>
                  <a:cubicBezTo>
                    <a:pt x="1506" y="1483"/>
                    <a:pt x="1506" y="1483"/>
                    <a:pt x="1507" y="1483"/>
                  </a:cubicBezTo>
                  <a:cubicBezTo>
                    <a:pt x="1506" y="1483"/>
                    <a:pt x="1506" y="1483"/>
                    <a:pt x="1505" y="148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2" y="1892"/>
                    <a:pt x="852" y="1892"/>
                    <a:pt x="852" y="1892"/>
                  </a:cubicBezTo>
                  <a:cubicBezTo>
                    <a:pt x="852" y="1892"/>
                    <a:pt x="852" y="1892"/>
                    <a:pt x="851" y="1892"/>
                  </a:cubicBezTo>
                  <a:close/>
                  <a:moveTo>
                    <a:pt x="850" y="1893"/>
                  </a:moveTo>
                  <a:cubicBezTo>
                    <a:pt x="850" y="1893"/>
                    <a:pt x="851" y="1893"/>
                    <a:pt x="851" y="1893"/>
                  </a:cubicBezTo>
                  <a:cubicBezTo>
                    <a:pt x="851" y="1893"/>
                    <a:pt x="851" y="1893"/>
                    <a:pt x="851" y="1893"/>
                  </a:cubicBezTo>
                  <a:cubicBezTo>
                    <a:pt x="851" y="1893"/>
                    <a:pt x="851" y="1893"/>
                    <a:pt x="851" y="1893"/>
                  </a:cubicBezTo>
                  <a:cubicBezTo>
                    <a:pt x="851" y="1893"/>
                    <a:pt x="850" y="1893"/>
                    <a:pt x="850" y="1893"/>
                  </a:cubicBezTo>
                  <a:close/>
                  <a:moveTo>
                    <a:pt x="849" y="1893"/>
                  </a:moveTo>
                  <a:cubicBezTo>
                    <a:pt x="850" y="1893"/>
                    <a:pt x="850" y="1893"/>
                    <a:pt x="850" y="1893"/>
                  </a:cubicBezTo>
                  <a:cubicBezTo>
                    <a:pt x="850" y="1893"/>
                    <a:pt x="850" y="1893"/>
                    <a:pt x="850" y="1893"/>
                  </a:cubicBezTo>
                  <a:cubicBezTo>
                    <a:pt x="850" y="1893"/>
                    <a:pt x="850" y="1893"/>
                    <a:pt x="849" y="1893"/>
                  </a:cubicBezTo>
                  <a:close/>
                  <a:moveTo>
                    <a:pt x="856" y="1891"/>
                  </a:moveTo>
                  <a:cubicBezTo>
                    <a:pt x="856" y="1891"/>
                    <a:pt x="856" y="1891"/>
                    <a:pt x="856" y="1891"/>
                  </a:cubicBezTo>
                  <a:cubicBezTo>
                    <a:pt x="841" y="1896"/>
                    <a:pt x="823" y="1893"/>
                    <a:pt x="810" y="1903"/>
                  </a:cubicBezTo>
                  <a:cubicBezTo>
                    <a:pt x="824" y="1898"/>
                    <a:pt x="839" y="1896"/>
                    <a:pt x="854" y="1892"/>
                  </a:cubicBezTo>
                  <a:cubicBezTo>
                    <a:pt x="854" y="1892"/>
                    <a:pt x="853" y="1892"/>
                    <a:pt x="853" y="1892"/>
                  </a:cubicBezTo>
                  <a:cubicBezTo>
                    <a:pt x="853" y="1892"/>
                    <a:pt x="853" y="1892"/>
                    <a:pt x="853" y="1892"/>
                  </a:cubicBezTo>
                  <a:cubicBezTo>
                    <a:pt x="853" y="1892"/>
                    <a:pt x="853" y="1892"/>
                    <a:pt x="854" y="1892"/>
                  </a:cubicBezTo>
                  <a:cubicBezTo>
                    <a:pt x="854" y="1892"/>
                    <a:pt x="854" y="1892"/>
                    <a:pt x="854" y="1892"/>
                  </a:cubicBezTo>
                  <a:cubicBezTo>
                    <a:pt x="854" y="1892"/>
                    <a:pt x="854" y="1892"/>
                    <a:pt x="854" y="1892"/>
                  </a:cubicBezTo>
                  <a:cubicBezTo>
                    <a:pt x="854" y="1892"/>
                    <a:pt x="854" y="1891"/>
                    <a:pt x="854" y="1891"/>
                  </a:cubicBezTo>
                  <a:cubicBezTo>
                    <a:pt x="854"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6" y="1891"/>
                    <a:pt x="856" y="1891"/>
                  </a:cubicBezTo>
                  <a:cubicBezTo>
                    <a:pt x="856" y="1891"/>
                    <a:pt x="856" y="1891"/>
                    <a:pt x="856" y="1891"/>
                  </a:cubicBezTo>
                  <a:cubicBezTo>
                    <a:pt x="856" y="1891"/>
                    <a:pt x="856" y="1891"/>
                    <a:pt x="856" y="1891"/>
                  </a:cubicBezTo>
                  <a:cubicBezTo>
                    <a:pt x="856" y="1891"/>
                    <a:pt x="856" y="1891"/>
                    <a:pt x="856" y="1891"/>
                  </a:cubicBezTo>
                  <a:cubicBezTo>
                    <a:pt x="856" y="1891"/>
                    <a:pt x="856" y="1891"/>
                    <a:pt x="856" y="1891"/>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02" y="1926"/>
                  </a:moveTo>
                  <a:cubicBezTo>
                    <a:pt x="801" y="1926"/>
                    <a:pt x="801" y="1927"/>
                    <a:pt x="801" y="1928"/>
                  </a:cubicBezTo>
                  <a:cubicBezTo>
                    <a:pt x="802" y="1926"/>
                    <a:pt x="804" y="1924"/>
                    <a:pt x="806" y="1922"/>
                  </a:cubicBezTo>
                  <a:cubicBezTo>
                    <a:pt x="806" y="1922"/>
                    <a:pt x="807" y="1921"/>
                    <a:pt x="807" y="1921"/>
                  </a:cubicBezTo>
                  <a:cubicBezTo>
                    <a:pt x="818" y="1911"/>
                    <a:pt x="835" y="1904"/>
                    <a:pt x="856" y="1896"/>
                  </a:cubicBezTo>
                  <a:cubicBezTo>
                    <a:pt x="833" y="1901"/>
                    <a:pt x="812" y="1909"/>
                    <a:pt x="802" y="1926"/>
                  </a:cubicBezTo>
                  <a:close/>
                  <a:moveTo>
                    <a:pt x="797" y="2003"/>
                  </a:moveTo>
                  <a:cubicBezTo>
                    <a:pt x="798" y="2002"/>
                    <a:pt x="798" y="2002"/>
                    <a:pt x="798" y="2002"/>
                  </a:cubicBezTo>
                  <a:cubicBezTo>
                    <a:pt x="797" y="2002"/>
                    <a:pt x="797" y="2003"/>
                    <a:pt x="797" y="2003"/>
                  </a:cubicBezTo>
                  <a:close/>
                  <a:moveTo>
                    <a:pt x="799" y="2001"/>
                  </a:moveTo>
                  <a:cubicBezTo>
                    <a:pt x="799" y="2002"/>
                    <a:pt x="799" y="2002"/>
                    <a:pt x="799" y="2002"/>
                  </a:cubicBezTo>
                  <a:cubicBezTo>
                    <a:pt x="799" y="2002"/>
                    <a:pt x="799" y="2002"/>
                    <a:pt x="799" y="2002"/>
                  </a:cubicBezTo>
                  <a:cubicBezTo>
                    <a:pt x="800" y="2002"/>
                    <a:pt x="800" y="2001"/>
                    <a:pt x="799" y="2001"/>
                  </a:cubicBezTo>
                  <a:close/>
                  <a:moveTo>
                    <a:pt x="805" y="1984"/>
                  </a:moveTo>
                  <a:cubicBezTo>
                    <a:pt x="806" y="1988"/>
                    <a:pt x="807" y="1992"/>
                    <a:pt x="808" y="1995"/>
                  </a:cubicBezTo>
                  <a:cubicBezTo>
                    <a:pt x="808" y="1993"/>
                    <a:pt x="807" y="1989"/>
                    <a:pt x="805" y="1984"/>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247" y="2053"/>
                  </a:moveTo>
                  <a:cubicBezTo>
                    <a:pt x="251" y="2055"/>
                    <a:pt x="256" y="2056"/>
                    <a:pt x="260" y="2058"/>
                  </a:cubicBezTo>
                  <a:cubicBezTo>
                    <a:pt x="261" y="2058"/>
                    <a:pt x="262" y="2058"/>
                    <a:pt x="263" y="2058"/>
                  </a:cubicBezTo>
                  <a:cubicBezTo>
                    <a:pt x="258" y="2057"/>
                    <a:pt x="252" y="2055"/>
                    <a:pt x="247" y="2053"/>
                  </a:cubicBezTo>
                  <a:close/>
                  <a:moveTo>
                    <a:pt x="332" y="2081"/>
                  </a:moveTo>
                  <a:cubicBezTo>
                    <a:pt x="308" y="2074"/>
                    <a:pt x="284" y="2066"/>
                    <a:pt x="260" y="2058"/>
                  </a:cubicBezTo>
                  <a:cubicBezTo>
                    <a:pt x="256" y="2057"/>
                    <a:pt x="252" y="2057"/>
                    <a:pt x="249" y="2057"/>
                  </a:cubicBezTo>
                  <a:cubicBezTo>
                    <a:pt x="246" y="2056"/>
                    <a:pt x="244" y="2056"/>
                    <a:pt x="242" y="2055"/>
                  </a:cubicBezTo>
                  <a:cubicBezTo>
                    <a:pt x="244" y="2056"/>
                    <a:pt x="245" y="2056"/>
                    <a:pt x="247" y="2057"/>
                  </a:cubicBezTo>
                  <a:cubicBezTo>
                    <a:pt x="244" y="2056"/>
                    <a:pt x="241" y="2056"/>
                    <a:pt x="238" y="2056"/>
                  </a:cubicBezTo>
                  <a:cubicBezTo>
                    <a:pt x="266" y="2068"/>
                    <a:pt x="297" y="2082"/>
                    <a:pt x="298" y="2075"/>
                  </a:cubicBezTo>
                  <a:cubicBezTo>
                    <a:pt x="299" y="2074"/>
                    <a:pt x="298" y="2074"/>
                    <a:pt x="298" y="2073"/>
                  </a:cubicBezTo>
                  <a:cubicBezTo>
                    <a:pt x="309" y="2076"/>
                    <a:pt x="321" y="2079"/>
                    <a:pt x="332" y="2081"/>
                  </a:cubicBezTo>
                  <a:close/>
                  <a:moveTo>
                    <a:pt x="263" y="2058"/>
                  </a:moveTo>
                  <a:cubicBezTo>
                    <a:pt x="272" y="2061"/>
                    <a:pt x="281" y="2064"/>
                    <a:pt x="290" y="2066"/>
                  </a:cubicBezTo>
                  <a:cubicBezTo>
                    <a:pt x="281" y="2062"/>
                    <a:pt x="272" y="2060"/>
                    <a:pt x="263" y="2058"/>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7"/>
                  </a:moveTo>
                  <a:cubicBezTo>
                    <a:pt x="276"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4" y="1808"/>
                    <a:pt x="274" y="1808"/>
                    <a:pt x="274" y="1808"/>
                  </a:cubicBezTo>
                  <a:cubicBezTo>
                    <a:pt x="274" y="1808"/>
                    <a:pt x="274" y="1808"/>
                    <a:pt x="273" y="1808"/>
                  </a:cubicBezTo>
                  <a:cubicBezTo>
                    <a:pt x="273" y="1808"/>
                    <a:pt x="273" y="1808"/>
                    <a:pt x="273" y="1808"/>
                  </a:cubicBezTo>
                  <a:cubicBezTo>
                    <a:pt x="273" y="1809"/>
                    <a:pt x="273" y="1809"/>
                    <a:pt x="273" y="1809"/>
                  </a:cubicBezTo>
                  <a:cubicBezTo>
                    <a:pt x="273" y="1809"/>
                    <a:pt x="273" y="1809"/>
                    <a:pt x="272" y="1809"/>
                  </a:cubicBezTo>
                  <a:cubicBezTo>
                    <a:pt x="272" y="1809"/>
                    <a:pt x="272" y="1809"/>
                    <a:pt x="272" y="1809"/>
                  </a:cubicBezTo>
                  <a:cubicBezTo>
                    <a:pt x="272" y="1810"/>
                    <a:pt x="271" y="1810"/>
                    <a:pt x="271" y="1810"/>
                  </a:cubicBezTo>
                  <a:cubicBezTo>
                    <a:pt x="271" y="1810"/>
                    <a:pt x="271" y="1810"/>
                    <a:pt x="270" y="1811"/>
                  </a:cubicBezTo>
                  <a:cubicBezTo>
                    <a:pt x="270" y="1811"/>
                    <a:pt x="270" y="1811"/>
                    <a:pt x="270" y="1811"/>
                  </a:cubicBezTo>
                  <a:cubicBezTo>
                    <a:pt x="270" y="1811"/>
                    <a:pt x="269" y="1811"/>
                    <a:pt x="269" y="1811"/>
                  </a:cubicBezTo>
                  <a:cubicBezTo>
                    <a:pt x="271" y="1811"/>
                    <a:pt x="282" y="1803"/>
                    <a:pt x="276" y="1807"/>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320" y="1779"/>
                  </a:moveTo>
                  <a:cubicBezTo>
                    <a:pt x="320" y="1779"/>
                    <a:pt x="320" y="1779"/>
                    <a:pt x="321" y="1779"/>
                  </a:cubicBezTo>
                  <a:cubicBezTo>
                    <a:pt x="321" y="1779"/>
                    <a:pt x="321" y="1779"/>
                    <a:pt x="321" y="1779"/>
                  </a:cubicBezTo>
                  <a:cubicBezTo>
                    <a:pt x="321" y="1779"/>
                    <a:pt x="320" y="1779"/>
                    <a:pt x="320" y="1779"/>
                  </a:cubicBezTo>
                  <a:close/>
                  <a:moveTo>
                    <a:pt x="1335" y="1507"/>
                  </a:moveTo>
                  <a:cubicBezTo>
                    <a:pt x="1333" y="1509"/>
                    <a:pt x="1331" y="1511"/>
                    <a:pt x="1329" y="1512"/>
                  </a:cubicBezTo>
                  <a:cubicBezTo>
                    <a:pt x="1328" y="1512"/>
                    <a:pt x="1327" y="1512"/>
                    <a:pt x="1325" y="1513"/>
                  </a:cubicBezTo>
                  <a:cubicBezTo>
                    <a:pt x="1327" y="1510"/>
                    <a:pt x="1328" y="1507"/>
                    <a:pt x="1319" y="1516"/>
                  </a:cubicBezTo>
                  <a:cubicBezTo>
                    <a:pt x="1320" y="1516"/>
                    <a:pt x="1320" y="1516"/>
                    <a:pt x="1321" y="1516"/>
                  </a:cubicBezTo>
                  <a:cubicBezTo>
                    <a:pt x="1322" y="1515"/>
                    <a:pt x="1323" y="1515"/>
                    <a:pt x="1324" y="1515"/>
                  </a:cubicBezTo>
                  <a:cubicBezTo>
                    <a:pt x="1324" y="1516"/>
                    <a:pt x="1325" y="1516"/>
                    <a:pt x="1327" y="1514"/>
                  </a:cubicBezTo>
                  <a:cubicBezTo>
                    <a:pt x="1331" y="1513"/>
                    <a:pt x="1331" y="1513"/>
                    <a:pt x="1331" y="1513"/>
                  </a:cubicBezTo>
                  <a:cubicBezTo>
                    <a:pt x="1331" y="1512"/>
                    <a:pt x="1331" y="1512"/>
                    <a:pt x="1331" y="1512"/>
                  </a:cubicBezTo>
                  <a:cubicBezTo>
                    <a:pt x="1345" y="1505"/>
                    <a:pt x="1357" y="1490"/>
                    <a:pt x="1370" y="1478"/>
                  </a:cubicBezTo>
                  <a:cubicBezTo>
                    <a:pt x="1358" y="1487"/>
                    <a:pt x="1346" y="1496"/>
                    <a:pt x="1335" y="1507"/>
                  </a:cubicBezTo>
                  <a:close/>
                  <a:moveTo>
                    <a:pt x="1370" y="1478"/>
                  </a:moveTo>
                  <a:cubicBezTo>
                    <a:pt x="1376" y="1473"/>
                    <a:pt x="1383" y="1468"/>
                    <a:pt x="1390" y="1463"/>
                  </a:cubicBezTo>
                  <a:cubicBezTo>
                    <a:pt x="1383" y="1466"/>
                    <a:pt x="1376" y="1472"/>
                    <a:pt x="1370" y="1478"/>
                  </a:cubicBezTo>
                  <a:close/>
                  <a:moveTo>
                    <a:pt x="1722" y="1141"/>
                  </a:moveTo>
                  <a:cubicBezTo>
                    <a:pt x="1734" y="1127"/>
                    <a:pt x="1746" y="1112"/>
                    <a:pt x="1758" y="1097"/>
                  </a:cubicBezTo>
                  <a:cubicBezTo>
                    <a:pt x="1758" y="1097"/>
                    <a:pt x="1758" y="1097"/>
                    <a:pt x="1759" y="1096"/>
                  </a:cubicBezTo>
                  <a:cubicBezTo>
                    <a:pt x="1759" y="1096"/>
                    <a:pt x="1759" y="1096"/>
                    <a:pt x="1759" y="1096"/>
                  </a:cubicBezTo>
                  <a:cubicBezTo>
                    <a:pt x="1759" y="1096"/>
                    <a:pt x="1759" y="1096"/>
                    <a:pt x="1759" y="1096"/>
                  </a:cubicBezTo>
                  <a:cubicBezTo>
                    <a:pt x="1759" y="1096"/>
                    <a:pt x="1759" y="1096"/>
                    <a:pt x="1759" y="1096"/>
                  </a:cubicBezTo>
                  <a:cubicBezTo>
                    <a:pt x="1759" y="1096"/>
                    <a:pt x="1759" y="1095"/>
                    <a:pt x="1760" y="1095"/>
                  </a:cubicBezTo>
                  <a:cubicBezTo>
                    <a:pt x="1760" y="1095"/>
                    <a:pt x="1760" y="1095"/>
                    <a:pt x="1760" y="1095"/>
                  </a:cubicBezTo>
                  <a:cubicBezTo>
                    <a:pt x="1760" y="1094"/>
                    <a:pt x="1760" y="1094"/>
                    <a:pt x="1760" y="1094"/>
                  </a:cubicBezTo>
                  <a:cubicBezTo>
                    <a:pt x="1761" y="1093"/>
                    <a:pt x="1761" y="1092"/>
                    <a:pt x="1762" y="1091"/>
                  </a:cubicBezTo>
                  <a:cubicBezTo>
                    <a:pt x="1763" y="1089"/>
                    <a:pt x="1764" y="1087"/>
                    <a:pt x="1766" y="1085"/>
                  </a:cubicBezTo>
                  <a:cubicBezTo>
                    <a:pt x="1750" y="1103"/>
                    <a:pt x="1731" y="1118"/>
                    <a:pt x="1722" y="1141"/>
                  </a:cubicBezTo>
                  <a:close/>
                  <a:moveTo>
                    <a:pt x="1968" y="741"/>
                  </a:moveTo>
                  <a:cubicBezTo>
                    <a:pt x="1973" y="738"/>
                    <a:pt x="1989" y="721"/>
                    <a:pt x="1983" y="727"/>
                  </a:cubicBezTo>
                  <a:cubicBezTo>
                    <a:pt x="1983" y="727"/>
                    <a:pt x="1983" y="726"/>
                    <a:pt x="1983" y="726"/>
                  </a:cubicBezTo>
                  <a:cubicBezTo>
                    <a:pt x="1983" y="726"/>
                    <a:pt x="1983" y="726"/>
                    <a:pt x="1983" y="726"/>
                  </a:cubicBezTo>
                  <a:cubicBezTo>
                    <a:pt x="1983" y="726"/>
                    <a:pt x="1984" y="726"/>
                    <a:pt x="1984" y="726"/>
                  </a:cubicBezTo>
                  <a:cubicBezTo>
                    <a:pt x="1984" y="725"/>
                    <a:pt x="1984" y="725"/>
                    <a:pt x="1984" y="725"/>
                  </a:cubicBezTo>
                  <a:cubicBezTo>
                    <a:pt x="1984" y="725"/>
                    <a:pt x="1984" y="725"/>
                    <a:pt x="1984" y="725"/>
                  </a:cubicBezTo>
                  <a:cubicBezTo>
                    <a:pt x="1984" y="725"/>
                    <a:pt x="1984" y="725"/>
                    <a:pt x="1984" y="725"/>
                  </a:cubicBezTo>
                  <a:cubicBezTo>
                    <a:pt x="1984" y="724"/>
                    <a:pt x="1984" y="724"/>
                    <a:pt x="1984" y="724"/>
                  </a:cubicBezTo>
                  <a:cubicBezTo>
                    <a:pt x="1984" y="724"/>
                    <a:pt x="1984" y="724"/>
                    <a:pt x="1984" y="724"/>
                  </a:cubicBezTo>
                  <a:cubicBezTo>
                    <a:pt x="1987" y="719"/>
                    <a:pt x="1989" y="714"/>
                    <a:pt x="1992" y="709"/>
                  </a:cubicBezTo>
                  <a:cubicBezTo>
                    <a:pt x="1988" y="714"/>
                    <a:pt x="1971" y="738"/>
                    <a:pt x="1968" y="741"/>
                  </a:cubicBezTo>
                  <a:close/>
                  <a:moveTo>
                    <a:pt x="1992" y="708"/>
                  </a:moveTo>
                  <a:cubicBezTo>
                    <a:pt x="1992" y="708"/>
                    <a:pt x="1992" y="709"/>
                    <a:pt x="1992" y="709"/>
                  </a:cubicBezTo>
                  <a:cubicBezTo>
                    <a:pt x="1992" y="708"/>
                    <a:pt x="1992" y="708"/>
                    <a:pt x="1992" y="708"/>
                  </a:cubicBezTo>
                  <a:cubicBezTo>
                    <a:pt x="1992" y="708"/>
                    <a:pt x="1992" y="708"/>
                    <a:pt x="1992" y="708"/>
                  </a:cubicBezTo>
                  <a:close/>
                  <a:moveTo>
                    <a:pt x="1945" y="787"/>
                  </a:moveTo>
                  <a:cubicBezTo>
                    <a:pt x="1952" y="775"/>
                    <a:pt x="1959" y="763"/>
                    <a:pt x="1966" y="751"/>
                  </a:cubicBezTo>
                  <a:cubicBezTo>
                    <a:pt x="1970" y="738"/>
                    <a:pt x="1950" y="778"/>
                    <a:pt x="1945" y="787"/>
                  </a:cubicBezTo>
                  <a:close/>
                  <a:moveTo>
                    <a:pt x="2091" y="390"/>
                  </a:moveTo>
                  <a:cubicBezTo>
                    <a:pt x="2091" y="391"/>
                    <a:pt x="2091" y="391"/>
                    <a:pt x="2091" y="391"/>
                  </a:cubicBezTo>
                  <a:cubicBezTo>
                    <a:pt x="2091" y="392"/>
                    <a:pt x="2091" y="392"/>
                    <a:pt x="2091" y="392"/>
                  </a:cubicBezTo>
                  <a:cubicBezTo>
                    <a:pt x="2089" y="400"/>
                    <a:pt x="2087" y="408"/>
                    <a:pt x="2085" y="417"/>
                  </a:cubicBezTo>
                  <a:cubicBezTo>
                    <a:pt x="2091" y="407"/>
                    <a:pt x="2091" y="391"/>
                    <a:pt x="2091" y="390"/>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65" y="506"/>
                  </a:moveTo>
                  <a:cubicBezTo>
                    <a:pt x="2069" y="499"/>
                    <a:pt x="2071" y="491"/>
                    <a:pt x="2072" y="483"/>
                  </a:cubicBezTo>
                  <a:cubicBezTo>
                    <a:pt x="2070" y="491"/>
                    <a:pt x="2067" y="498"/>
                    <a:pt x="2065" y="50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86" y="434"/>
                  </a:moveTo>
                  <a:cubicBezTo>
                    <a:pt x="2087" y="430"/>
                    <a:pt x="2089" y="425"/>
                    <a:pt x="2090" y="421"/>
                  </a:cubicBezTo>
                  <a:cubicBezTo>
                    <a:pt x="2087" y="425"/>
                    <a:pt x="2084" y="430"/>
                    <a:pt x="2081" y="435"/>
                  </a:cubicBezTo>
                  <a:cubicBezTo>
                    <a:pt x="2080" y="437"/>
                    <a:pt x="2079" y="439"/>
                    <a:pt x="2078" y="441"/>
                  </a:cubicBezTo>
                  <a:cubicBezTo>
                    <a:pt x="2078" y="441"/>
                    <a:pt x="2078" y="441"/>
                    <a:pt x="2078" y="441"/>
                  </a:cubicBezTo>
                  <a:cubicBezTo>
                    <a:pt x="2077" y="442"/>
                    <a:pt x="2077" y="442"/>
                    <a:pt x="2078" y="442"/>
                  </a:cubicBezTo>
                  <a:cubicBezTo>
                    <a:pt x="2078" y="442"/>
                    <a:pt x="2078" y="442"/>
                    <a:pt x="2078" y="442"/>
                  </a:cubicBezTo>
                  <a:cubicBezTo>
                    <a:pt x="2078" y="442"/>
                    <a:pt x="2078" y="442"/>
                    <a:pt x="2077" y="442"/>
                  </a:cubicBezTo>
                  <a:cubicBezTo>
                    <a:pt x="2078" y="442"/>
                    <a:pt x="2078" y="442"/>
                    <a:pt x="2078" y="442"/>
                  </a:cubicBezTo>
                  <a:cubicBezTo>
                    <a:pt x="2079" y="441"/>
                    <a:pt x="2080" y="441"/>
                    <a:pt x="2080" y="440"/>
                  </a:cubicBezTo>
                  <a:cubicBezTo>
                    <a:pt x="2075" y="450"/>
                    <a:pt x="2074" y="461"/>
                    <a:pt x="2073" y="472"/>
                  </a:cubicBezTo>
                  <a:cubicBezTo>
                    <a:pt x="2077" y="460"/>
                    <a:pt x="2081" y="448"/>
                    <a:pt x="2085" y="436"/>
                  </a:cubicBezTo>
                  <a:cubicBezTo>
                    <a:pt x="2085" y="436"/>
                    <a:pt x="2085" y="436"/>
                    <a:pt x="2085" y="436"/>
                  </a:cubicBezTo>
                  <a:cubicBezTo>
                    <a:pt x="2095" y="428"/>
                    <a:pt x="2091" y="431"/>
                    <a:pt x="2086" y="434"/>
                  </a:cubicBezTo>
                  <a:close/>
                  <a:moveTo>
                    <a:pt x="2072" y="479"/>
                  </a:moveTo>
                  <a:cubicBezTo>
                    <a:pt x="2072" y="480"/>
                    <a:pt x="2072" y="481"/>
                    <a:pt x="2072" y="483"/>
                  </a:cubicBezTo>
                  <a:cubicBezTo>
                    <a:pt x="2073" y="477"/>
                    <a:pt x="2075" y="471"/>
                    <a:pt x="2076" y="466"/>
                  </a:cubicBez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897" y="1757"/>
                  </a:moveTo>
                  <a:cubicBezTo>
                    <a:pt x="888" y="1760"/>
                    <a:pt x="877" y="1764"/>
                    <a:pt x="869" y="1768"/>
                  </a:cubicBezTo>
                  <a:cubicBezTo>
                    <a:pt x="863" y="1770"/>
                    <a:pt x="858" y="1772"/>
                    <a:pt x="857" y="1772"/>
                  </a:cubicBezTo>
                  <a:cubicBezTo>
                    <a:pt x="857" y="1772"/>
                    <a:pt x="857" y="1773"/>
                    <a:pt x="857" y="1773"/>
                  </a:cubicBezTo>
                  <a:cubicBezTo>
                    <a:pt x="856" y="1773"/>
                    <a:pt x="856" y="1773"/>
                    <a:pt x="856" y="1773"/>
                  </a:cubicBezTo>
                  <a:cubicBezTo>
                    <a:pt x="856" y="1773"/>
                    <a:pt x="856" y="1773"/>
                    <a:pt x="856" y="1773"/>
                  </a:cubicBezTo>
                  <a:cubicBezTo>
                    <a:pt x="856" y="1773"/>
                    <a:pt x="856" y="1773"/>
                    <a:pt x="856" y="1773"/>
                  </a:cubicBezTo>
                  <a:cubicBezTo>
                    <a:pt x="856" y="1773"/>
                    <a:pt x="856" y="1773"/>
                    <a:pt x="856"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4" y="1773"/>
                    <a:pt x="854" y="1773"/>
                    <a:pt x="854" y="1773"/>
                  </a:cubicBezTo>
                  <a:cubicBezTo>
                    <a:pt x="854" y="1773"/>
                    <a:pt x="854" y="1773"/>
                    <a:pt x="854" y="1773"/>
                  </a:cubicBezTo>
                  <a:cubicBezTo>
                    <a:pt x="854" y="1773"/>
                    <a:pt x="854" y="1774"/>
                    <a:pt x="854" y="1774"/>
                  </a:cubicBezTo>
                  <a:cubicBezTo>
                    <a:pt x="854" y="1774"/>
                    <a:pt x="854" y="1774"/>
                    <a:pt x="854" y="1774"/>
                  </a:cubicBezTo>
                  <a:cubicBezTo>
                    <a:pt x="854" y="1774"/>
                    <a:pt x="854" y="1774"/>
                    <a:pt x="854"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2" y="1774"/>
                  </a:cubicBezTo>
                  <a:cubicBezTo>
                    <a:pt x="852" y="1774"/>
                    <a:pt x="852" y="1774"/>
                    <a:pt x="852" y="1774"/>
                  </a:cubicBezTo>
                  <a:cubicBezTo>
                    <a:pt x="853" y="1774"/>
                    <a:pt x="855" y="1774"/>
                    <a:pt x="856" y="1773"/>
                  </a:cubicBezTo>
                  <a:cubicBezTo>
                    <a:pt x="856" y="1773"/>
                    <a:pt x="856" y="1773"/>
                    <a:pt x="857" y="1773"/>
                  </a:cubicBezTo>
                  <a:cubicBezTo>
                    <a:pt x="857" y="1773"/>
                    <a:pt x="857" y="1773"/>
                    <a:pt x="857" y="1773"/>
                  </a:cubicBezTo>
                  <a:cubicBezTo>
                    <a:pt x="858" y="1773"/>
                    <a:pt x="858" y="1773"/>
                    <a:pt x="858" y="1773"/>
                  </a:cubicBezTo>
                  <a:cubicBezTo>
                    <a:pt x="858" y="1773"/>
                    <a:pt x="859" y="1773"/>
                    <a:pt x="859" y="1772"/>
                  </a:cubicBezTo>
                  <a:cubicBezTo>
                    <a:pt x="859" y="1772"/>
                    <a:pt x="860" y="1772"/>
                    <a:pt x="860" y="1772"/>
                  </a:cubicBezTo>
                  <a:cubicBezTo>
                    <a:pt x="860" y="1772"/>
                    <a:pt x="860" y="1772"/>
                    <a:pt x="860" y="1772"/>
                  </a:cubicBezTo>
                  <a:cubicBezTo>
                    <a:pt x="861" y="1772"/>
                    <a:pt x="861" y="1772"/>
                    <a:pt x="861" y="1772"/>
                  </a:cubicBezTo>
                  <a:cubicBezTo>
                    <a:pt x="861" y="1772"/>
                    <a:pt x="861" y="1772"/>
                    <a:pt x="862" y="1772"/>
                  </a:cubicBezTo>
                  <a:cubicBezTo>
                    <a:pt x="862" y="1771"/>
                    <a:pt x="863" y="1771"/>
                    <a:pt x="864" y="1771"/>
                  </a:cubicBezTo>
                  <a:cubicBezTo>
                    <a:pt x="864" y="1771"/>
                    <a:pt x="864" y="1771"/>
                    <a:pt x="864" y="1771"/>
                  </a:cubicBezTo>
                  <a:cubicBezTo>
                    <a:pt x="866" y="1770"/>
                    <a:pt x="867" y="1770"/>
                    <a:pt x="868" y="1770"/>
                  </a:cubicBezTo>
                  <a:cubicBezTo>
                    <a:pt x="868" y="1770"/>
                    <a:pt x="868" y="1770"/>
                    <a:pt x="868" y="1770"/>
                  </a:cubicBezTo>
                  <a:cubicBezTo>
                    <a:pt x="868" y="1769"/>
                    <a:pt x="868" y="1769"/>
                    <a:pt x="868" y="1769"/>
                  </a:cubicBezTo>
                  <a:cubicBezTo>
                    <a:pt x="869" y="1769"/>
                    <a:pt x="869" y="1769"/>
                    <a:pt x="869" y="1769"/>
                  </a:cubicBezTo>
                  <a:cubicBezTo>
                    <a:pt x="879" y="1766"/>
                    <a:pt x="888" y="1762"/>
                    <a:pt x="897" y="1758"/>
                  </a:cubicBezTo>
                  <a:cubicBezTo>
                    <a:pt x="905" y="1755"/>
                    <a:pt x="912" y="1752"/>
                    <a:pt x="919" y="1748"/>
                  </a:cubicBezTo>
                  <a:cubicBezTo>
                    <a:pt x="916" y="1750"/>
                    <a:pt x="907" y="1753"/>
                    <a:pt x="897" y="1757"/>
                  </a:cubicBezTo>
                  <a:close/>
                  <a:moveTo>
                    <a:pt x="1257" y="1568"/>
                  </a:moveTo>
                  <a:cubicBezTo>
                    <a:pt x="1258" y="1567"/>
                    <a:pt x="1258" y="1567"/>
                    <a:pt x="1259" y="1566"/>
                  </a:cubicBezTo>
                  <a:cubicBezTo>
                    <a:pt x="1258" y="1567"/>
                    <a:pt x="1257" y="1567"/>
                    <a:pt x="1257" y="1568"/>
                  </a:cubicBezTo>
                  <a:close/>
                  <a:moveTo>
                    <a:pt x="1277" y="1560"/>
                  </a:moveTo>
                  <a:cubicBezTo>
                    <a:pt x="1273" y="1562"/>
                    <a:pt x="1269" y="1564"/>
                    <a:pt x="1265" y="1567"/>
                  </a:cubicBezTo>
                  <a:cubicBezTo>
                    <a:pt x="1279" y="1561"/>
                    <a:pt x="1280" y="1559"/>
                    <a:pt x="1277" y="1560"/>
                  </a:cubicBezTo>
                  <a:close/>
                  <a:moveTo>
                    <a:pt x="1285" y="1556"/>
                  </a:moveTo>
                  <a:cubicBezTo>
                    <a:pt x="1302" y="1551"/>
                    <a:pt x="1312" y="1533"/>
                    <a:pt x="1328" y="1524"/>
                  </a:cubicBezTo>
                  <a:cubicBezTo>
                    <a:pt x="1299" y="1524"/>
                    <a:pt x="1281" y="1551"/>
                    <a:pt x="1259" y="1566"/>
                  </a:cubicBezTo>
                  <a:cubicBezTo>
                    <a:pt x="1264" y="1564"/>
                    <a:pt x="1272" y="1561"/>
                    <a:pt x="1276" y="1560"/>
                  </a:cubicBezTo>
                  <a:cubicBezTo>
                    <a:pt x="1276" y="1560"/>
                    <a:pt x="1276" y="1560"/>
                    <a:pt x="1276" y="1560"/>
                  </a:cubicBezTo>
                  <a:cubicBezTo>
                    <a:pt x="1276" y="1560"/>
                    <a:pt x="1276" y="1560"/>
                    <a:pt x="1276" y="1560"/>
                  </a:cubicBezTo>
                  <a:cubicBezTo>
                    <a:pt x="1276" y="1560"/>
                    <a:pt x="1276" y="1560"/>
                    <a:pt x="1276" y="1560"/>
                  </a:cubicBezTo>
                  <a:cubicBezTo>
                    <a:pt x="1276" y="1560"/>
                    <a:pt x="1276" y="1560"/>
                    <a:pt x="1277" y="1560"/>
                  </a:cubicBezTo>
                  <a:cubicBezTo>
                    <a:pt x="1278" y="1559"/>
                    <a:pt x="1279" y="1558"/>
                    <a:pt x="1280" y="1557"/>
                  </a:cubicBezTo>
                  <a:cubicBezTo>
                    <a:pt x="1281" y="1557"/>
                    <a:pt x="1281" y="1557"/>
                    <a:pt x="1281" y="1557"/>
                  </a:cubicBezTo>
                  <a:cubicBezTo>
                    <a:pt x="1281" y="1557"/>
                    <a:pt x="1281" y="1557"/>
                    <a:pt x="1282" y="1557"/>
                  </a:cubicBezTo>
                  <a:cubicBezTo>
                    <a:pt x="1282" y="1557"/>
                    <a:pt x="1283" y="1557"/>
                    <a:pt x="1283" y="1557"/>
                  </a:cubicBezTo>
                  <a:cubicBezTo>
                    <a:pt x="1283" y="1557"/>
                    <a:pt x="1283" y="1557"/>
                    <a:pt x="1283" y="1557"/>
                  </a:cubicBezTo>
                  <a:cubicBezTo>
                    <a:pt x="1283" y="1557"/>
                    <a:pt x="1283" y="1557"/>
                    <a:pt x="1283" y="1557"/>
                  </a:cubicBezTo>
                  <a:cubicBezTo>
                    <a:pt x="1283" y="1557"/>
                    <a:pt x="1284" y="1557"/>
                    <a:pt x="1284" y="1557"/>
                  </a:cubicBezTo>
                  <a:cubicBezTo>
                    <a:pt x="1284" y="1557"/>
                    <a:pt x="1285" y="1557"/>
                    <a:pt x="1285" y="1557"/>
                  </a:cubicBezTo>
                  <a:cubicBezTo>
                    <a:pt x="1285" y="1557"/>
                    <a:pt x="1285" y="1557"/>
                    <a:pt x="1285" y="1557"/>
                  </a:cubicBezTo>
                  <a:cubicBezTo>
                    <a:pt x="1285" y="1557"/>
                    <a:pt x="1285" y="1557"/>
                    <a:pt x="1285" y="1557"/>
                  </a:cubicBezTo>
                  <a:cubicBezTo>
                    <a:pt x="1293" y="1556"/>
                    <a:pt x="1289" y="1556"/>
                    <a:pt x="1285" y="1556"/>
                  </a:cubicBezTo>
                  <a:close/>
                  <a:moveTo>
                    <a:pt x="1899" y="915"/>
                  </a:moveTo>
                  <a:cubicBezTo>
                    <a:pt x="1899" y="915"/>
                    <a:pt x="1899" y="915"/>
                    <a:pt x="1899" y="915"/>
                  </a:cubicBezTo>
                  <a:cubicBezTo>
                    <a:pt x="1899" y="915"/>
                    <a:pt x="1899" y="915"/>
                    <a:pt x="1899" y="916"/>
                  </a:cubicBezTo>
                  <a:cubicBezTo>
                    <a:pt x="1900" y="915"/>
                    <a:pt x="1900" y="914"/>
                    <a:pt x="1900" y="914"/>
                  </a:cubicBezTo>
                  <a:cubicBezTo>
                    <a:pt x="1900" y="914"/>
                    <a:pt x="1900" y="914"/>
                    <a:pt x="1899" y="915"/>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9" y="1687"/>
                  </a:moveTo>
                  <a:cubicBezTo>
                    <a:pt x="1059" y="1687"/>
                    <a:pt x="1059" y="1687"/>
                    <a:pt x="1059" y="1687"/>
                  </a:cubicBezTo>
                  <a:cubicBezTo>
                    <a:pt x="1059" y="1687"/>
                    <a:pt x="1059" y="1687"/>
                    <a:pt x="1059" y="1687"/>
                  </a:cubicBezTo>
                  <a:cubicBezTo>
                    <a:pt x="1059" y="1687"/>
                    <a:pt x="1059" y="1687"/>
                    <a:pt x="1059" y="1687"/>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899" y="915"/>
                  </a:moveTo>
                  <a:cubicBezTo>
                    <a:pt x="1899" y="915"/>
                    <a:pt x="1899" y="915"/>
                    <a:pt x="1899" y="915"/>
                  </a:cubicBezTo>
                  <a:cubicBezTo>
                    <a:pt x="1899" y="915"/>
                    <a:pt x="1899" y="915"/>
                    <a:pt x="1899" y="916"/>
                  </a:cubicBezTo>
                  <a:cubicBezTo>
                    <a:pt x="1900" y="915"/>
                    <a:pt x="1900" y="914"/>
                    <a:pt x="1900" y="914"/>
                  </a:cubicBezTo>
                  <a:cubicBezTo>
                    <a:pt x="1900" y="914"/>
                    <a:pt x="1900" y="914"/>
                    <a:pt x="1899" y="915"/>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4" name="Freeform 734">
              <a:extLst>
                <a:ext uri="{FF2B5EF4-FFF2-40B4-BE49-F238E27FC236}">
                  <a16:creationId xmlns:a16="http://schemas.microsoft.com/office/drawing/2014/main" id="{7DEB41ED-4F09-48B4-8A58-9AB00366D81B}"/>
                </a:ext>
              </a:extLst>
            </p:cNvPr>
            <p:cNvSpPr>
              <a:spLocks/>
            </p:cNvSpPr>
            <p:nvPr userDrawn="1"/>
          </p:nvSpPr>
          <p:spPr bwMode="auto">
            <a:xfrm>
              <a:off x="4075" y="1199"/>
              <a:ext cx="19" cy="35"/>
            </a:xfrm>
            <a:custGeom>
              <a:avLst/>
              <a:gdLst>
                <a:gd name="T0" fmla="*/ 0 w 13"/>
                <a:gd name="T1" fmla="*/ 24 h 24"/>
                <a:gd name="T2" fmla="*/ 13 w 13"/>
                <a:gd name="T3" fmla="*/ 0 h 24"/>
                <a:gd name="T4" fmla="*/ 0 w 13"/>
                <a:gd name="T5" fmla="*/ 24 h 24"/>
              </a:gdLst>
              <a:ahLst/>
              <a:cxnLst>
                <a:cxn ang="0">
                  <a:pos x="T0" y="T1"/>
                </a:cxn>
                <a:cxn ang="0">
                  <a:pos x="T2" y="T3"/>
                </a:cxn>
                <a:cxn ang="0">
                  <a:pos x="T4" y="T5"/>
                </a:cxn>
              </a:cxnLst>
              <a:rect l="0" t="0" r="r" b="b"/>
              <a:pathLst>
                <a:path w="13" h="24">
                  <a:moveTo>
                    <a:pt x="0" y="24"/>
                  </a:moveTo>
                  <a:cubicBezTo>
                    <a:pt x="6" y="13"/>
                    <a:pt x="10" y="6"/>
                    <a:pt x="13" y="0"/>
                  </a:cubicBezTo>
                  <a:cubicBezTo>
                    <a:pt x="9" y="8"/>
                    <a:pt x="5" y="16"/>
                    <a:pt x="0" y="24"/>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5" name="Freeform 735">
              <a:extLst>
                <a:ext uri="{FF2B5EF4-FFF2-40B4-BE49-F238E27FC236}">
                  <a16:creationId xmlns:a16="http://schemas.microsoft.com/office/drawing/2014/main" id="{8BACB213-CA8A-4A95-94D3-858609095C76}"/>
                </a:ext>
              </a:extLst>
            </p:cNvPr>
            <p:cNvSpPr>
              <a:spLocks/>
            </p:cNvSpPr>
            <p:nvPr userDrawn="1"/>
          </p:nvSpPr>
          <p:spPr bwMode="auto">
            <a:xfrm>
              <a:off x="1625" y="2647"/>
              <a:ext cx="13" cy="11"/>
            </a:xfrm>
            <a:custGeom>
              <a:avLst/>
              <a:gdLst>
                <a:gd name="T0" fmla="*/ 9 w 9"/>
                <a:gd name="T1" fmla="*/ 0 h 7"/>
                <a:gd name="T2" fmla="*/ 0 w 9"/>
                <a:gd name="T3" fmla="*/ 7 h 7"/>
                <a:gd name="T4" fmla="*/ 9 w 9"/>
                <a:gd name="T5" fmla="*/ 0 h 7"/>
              </a:gdLst>
              <a:ahLst/>
              <a:cxnLst>
                <a:cxn ang="0">
                  <a:pos x="T0" y="T1"/>
                </a:cxn>
                <a:cxn ang="0">
                  <a:pos x="T2" y="T3"/>
                </a:cxn>
                <a:cxn ang="0">
                  <a:pos x="T4" y="T5"/>
                </a:cxn>
              </a:cxnLst>
              <a:rect l="0" t="0" r="r" b="b"/>
              <a:pathLst>
                <a:path w="9" h="7">
                  <a:moveTo>
                    <a:pt x="9" y="0"/>
                  </a:moveTo>
                  <a:cubicBezTo>
                    <a:pt x="9" y="1"/>
                    <a:pt x="5" y="4"/>
                    <a:pt x="0" y="7"/>
                  </a:cubicBezTo>
                  <a:cubicBezTo>
                    <a:pt x="1" y="7"/>
                    <a:pt x="3" y="5"/>
                    <a:pt x="9"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6" name="Freeform 736">
              <a:extLst>
                <a:ext uri="{FF2B5EF4-FFF2-40B4-BE49-F238E27FC236}">
                  <a16:creationId xmlns:a16="http://schemas.microsoft.com/office/drawing/2014/main" id="{CAA27DDA-7A75-4F56-835F-3C84047F560C}"/>
                </a:ext>
              </a:extLst>
            </p:cNvPr>
            <p:cNvSpPr>
              <a:spLocks/>
            </p:cNvSpPr>
            <p:nvPr userDrawn="1"/>
          </p:nvSpPr>
          <p:spPr bwMode="auto">
            <a:xfrm>
              <a:off x="4401" y="510"/>
              <a:ext cx="16" cy="84"/>
            </a:xfrm>
            <a:custGeom>
              <a:avLst/>
              <a:gdLst>
                <a:gd name="T0" fmla="*/ 5 w 11"/>
                <a:gd name="T1" fmla="*/ 21 h 58"/>
                <a:gd name="T2" fmla="*/ 0 w 11"/>
                <a:gd name="T3" fmla="*/ 58 h 58"/>
                <a:gd name="T4" fmla="*/ 5 w 11"/>
                <a:gd name="T5" fmla="*/ 21 h 58"/>
              </a:gdLst>
              <a:ahLst/>
              <a:cxnLst>
                <a:cxn ang="0">
                  <a:pos x="T0" y="T1"/>
                </a:cxn>
                <a:cxn ang="0">
                  <a:pos x="T2" y="T3"/>
                </a:cxn>
                <a:cxn ang="0">
                  <a:pos x="T4" y="T5"/>
                </a:cxn>
              </a:cxnLst>
              <a:rect l="0" t="0" r="r" b="b"/>
              <a:pathLst>
                <a:path w="11" h="58">
                  <a:moveTo>
                    <a:pt x="5" y="21"/>
                  </a:moveTo>
                  <a:cubicBezTo>
                    <a:pt x="11" y="0"/>
                    <a:pt x="3" y="41"/>
                    <a:pt x="0" y="58"/>
                  </a:cubicBezTo>
                  <a:cubicBezTo>
                    <a:pt x="2" y="41"/>
                    <a:pt x="1" y="34"/>
                    <a:pt x="5" y="21"/>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7" name="Freeform 737">
              <a:extLst>
                <a:ext uri="{FF2B5EF4-FFF2-40B4-BE49-F238E27FC236}">
                  <a16:creationId xmlns:a16="http://schemas.microsoft.com/office/drawing/2014/main" id="{EEF4B61B-5E48-46AE-81E7-ED649899763E}"/>
                </a:ext>
              </a:extLst>
            </p:cNvPr>
            <p:cNvSpPr>
              <a:spLocks/>
            </p:cNvSpPr>
            <p:nvPr userDrawn="1"/>
          </p:nvSpPr>
          <p:spPr bwMode="auto">
            <a:xfrm>
              <a:off x="4365" y="672"/>
              <a:ext cx="16" cy="59"/>
            </a:xfrm>
            <a:custGeom>
              <a:avLst/>
              <a:gdLst>
                <a:gd name="T0" fmla="*/ 0 w 11"/>
                <a:gd name="T1" fmla="*/ 41 h 41"/>
                <a:gd name="T2" fmla="*/ 11 w 11"/>
                <a:gd name="T3" fmla="*/ 0 h 41"/>
                <a:gd name="T4" fmla="*/ 0 w 11"/>
                <a:gd name="T5" fmla="*/ 41 h 41"/>
              </a:gdLst>
              <a:ahLst/>
              <a:cxnLst>
                <a:cxn ang="0">
                  <a:pos x="T0" y="T1"/>
                </a:cxn>
                <a:cxn ang="0">
                  <a:pos x="T2" y="T3"/>
                </a:cxn>
                <a:cxn ang="0">
                  <a:pos x="T4" y="T5"/>
                </a:cxn>
              </a:cxnLst>
              <a:rect l="0" t="0" r="r" b="b"/>
              <a:pathLst>
                <a:path w="11" h="41">
                  <a:moveTo>
                    <a:pt x="0" y="41"/>
                  </a:moveTo>
                  <a:cubicBezTo>
                    <a:pt x="4" y="31"/>
                    <a:pt x="7" y="17"/>
                    <a:pt x="11" y="0"/>
                  </a:cubicBezTo>
                  <a:cubicBezTo>
                    <a:pt x="9" y="11"/>
                    <a:pt x="6" y="23"/>
                    <a:pt x="0" y="41"/>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8" name="Freeform 738">
              <a:extLst>
                <a:ext uri="{FF2B5EF4-FFF2-40B4-BE49-F238E27FC236}">
                  <a16:creationId xmlns:a16="http://schemas.microsoft.com/office/drawing/2014/main" id="{336E114D-8682-4841-BE0F-BD39169FFD2E}"/>
                </a:ext>
              </a:extLst>
            </p:cNvPr>
            <p:cNvSpPr>
              <a:spLocks/>
            </p:cNvSpPr>
            <p:nvPr userDrawn="1"/>
          </p:nvSpPr>
          <p:spPr bwMode="auto">
            <a:xfrm>
              <a:off x="4381" y="575"/>
              <a:ext cx="17" cy="97"/>
            </a:xfrm>
            <a:custGeom>
              <a:avLst/>
              <a:gdLst>
                <a:gd name="T0" fmla="*/ 12 w 12"/>
                <a:gd name="T1" fmla="*/ 0 h 67"/>
                <a:gd name="T2" fmla="*/ 0 w 12"/>
                <a:gd name="T3" fmla="*/ 67 h 67"/>
                <a:gd name="T4" fmla="*/ 12 w 12"/>
                <a:gd name="T5" fmla="*/ 0 h 67"/>
              </a:gdLst>
              <a:ahLst/>
              <a:cxnLst>
                <a:cxn ang="0">
                  <a:pos x="T0" y="T1"/>
                </a:cxn>
                <a:cxn ang="0">
                  <a:pos x="T2" y="T3"/>
                </a:cxn>
                <a:cxn ang="0">
                  <a:pos x="T4" y="T5"/>
                </a:cxn>
              </a:cxnLst>
              <a:rect l="0" t="0" r="r" b="b"/>
              <a:pathLst>
                <a:path w="12" h="67">
                  <a:moveTo>
                    <a:pt x="12" y="0"/>
                  </a:moveTo>
                  <a:cubicBezTo>
                    <a:pt x="8" y="26"/>
                    <a:pt x="4" y="49"/>
                    <a:pt x="0" y="67"/>
                  </a:cubicBezTo>
                  <a:cubicBezTo>
                    <a:pt x="3" y="50"/>
                    <a:pt x="5" y="35"/>
                    <a:pt x="12"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9" name="Freeform 739">
              <a:extLst>
                <a:ext uri="{FF2B5EF4-FFF2-40B4-BE49-F238E27FC236}">
                  <a16:creationId xmlns:a16="http://schemas.microsoft.com/office/drawing/2014/main" id="{ED0517DC-B306-4307-A2D6-BB6A0BF21D64}"/>
                </a:ext>
              </a:extLst>
            </p:cNvPr>
            <p:cNvSpPr>
              <a:spLocks/>
            </p:cNvSpPr>
            <p:nvPr userDrawn="1"/>
          </p:nvSpPr>
          <p:spPr bwMode="auto">
            <a:xfrm>
              <a:off x="4190" y="1112"/>
              <a:ext cx="62" cy="118"/>
            </a:xfrm>
            <a:custGeom>
              <a:avLst/>
              <a:gdLst>
                <a:gd name="T0" fmla="*/ 3 w 43"/>
                <a:gd name="T1" fmla="*/ 78 h 82"/>
                <a:gd name="T2" fmla="*/ 29 w 43"/>
                <a:gd name="T3" fmla="*/ 22 h 82"/>
                <a:gd name="T4" fmla="*/ 16 w 43"/>
                <a:gd name="T5" fmla="*/ 54 h 82"/>
                <a:gd name="T6" fmla="*/ 43 w 43"/>
                <a:gd name="T7" fmla="*/ 0 h 82"/>
                <a:gd name="T8" fmla="*/ 3 w 43"/>
                <a:gd name="T9" fmla="*/ 78 h 82"/>
                <a:gd name="T10" fmla="*/ 10 w 43"/>
                <a:gd name="T11" fmla="*/ 66 h 82"/>
                <a:gd name="T12" fmla="*/ 7 w 43"/>
                <a:gd name="T13" fmla="*/ 71 h 82"/>
                <a:gd name="T14" fmla="*/ 6 w 43"/>
                <a:gd name="T15" fmla="*/ 73 h 82"/>
                <a:gd name="T16" fmla="*/ 3 w 43"/>
                <a:gd name="T17" fmla="*/ 78 h 82"/>
                <a:gd name="T18" fmla="*/ 3 w 43"/>
                <a:gd name="T19" fmla="*/ 78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82">
                  <a:moveTo>
                    <a:pt x="3" y="78"/>
                  </a:moveTo>
                  <a:cubicBezTo>
                    <a:pt x="6" y="73"/>
                    <a:pt x="26" y="21"/>
                    <a:pt x="29" y="22"/>
                  </a:cubicBezTo>
                  <a:cubicBezTo>
                    <a:pt x="24" y="32"/>
                    <a:pt x="20" y="43"/>
                    <a:pt x="16" y="54"/>
                  </a:cubicBezTo>
                  <a:cubicBezTo>
                    <a:pt x="21" y="34"/>
                    <a:pt x="33" y="17"/>
                    <a:pt x="43" y="0"/>
                  </a:cubicBezTo>
                  <a:cubicBezTo>
                    <a:pt x="32" y="27"/>
                    <a:pt x="16" y="52"/>
                    <a:pt x="3" y="78"/>
                  </a:cubicBezTo>
                  <a:cubicBezTo>
                    <a:pt x="6" y="74"/>
                    <a:pt x="8" y="70"/>
                    <a:pt x="10" y="66"/>
                  </a:cubicBezTo>
                  <a:cubicBezTo>
                    <a:pt x="1" y="80"/>
                    <a:pt x="0" y="82"/>
                    <a:pt x="7" y="71"/>
                  </a:cubicBezTo>
                  <a:cubicBezTo>
                    <a:pt x="2" y="80"/>
                    <a:pt x="1" y="80"/>
                    <a:pt x="6" y="73"/>
                  </a:cubicBezTo>
                  <a:cubicBezTo>
                    <a:pt x="8" y="68"/>
                    <a:pt x="7" y="70"/>
                    <a:pt x="3" y="78"/>
                  </a:cubicBezTo>
                  <a:cubicBezTo>
                    <a:pt x="6" y="73"/>
                    <a:pt x="11" y="64"/>
                    <a:pt x="3" y="78"/>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0" name="Freeform 740">
              <a:extLst>
                <a:ext uri="{FF2B5EF4-FFF2-40B4-BE49-F238E27FC236}">
                  <a16:creationId xmlns:a16="http://schemas.microsoft.com/office/drawing/2014/main" id="{5D4EA8AF-0EC0-4535-99F4-72CE09690583}"/>
                </a:ext>
              </a:extLst>
            </p:cNvPr>
            <p:cNvSpPr>
              <a:spLocks/>
            </p:cNvSpPr>
            <p:nvPr userDrawn="1"/>
          </p:nvSpPr>
          <p:spPr bwMode="auto">
            <a:xfrm>
              <a:off x="4117" y="1343"/>
              <a:ext cx="15" cy="32"/>
            </a:xfrm>
            <a:custGeom>
              <a:avLst/>
              <a:gdLst>
                <a:gd name="T0" fmla="*/ 0 w 11"/>
                <a:gd name="T1" fmla="*/ 22 h 22"/>
                <a:gd name="T2" fmla="*/ 11 w 11"/>
                <a:gd name="T3" fmla="*/ 0 h 22"/>
                <a:gd name="T4" fmla="*/ 0 w 11"/>
                <a:gd name="T5" fmla="*/ 22 h 22"/>
              </a:gdLst>
              <a:ahLst/>
              <a:cxnLst>
                <a:cxn ang="0">
                  <a:pos x="T0" y="T1"/>
                </a:cxn>
                <a:cxn ang="0">
                  <a:pos x="T2" y="T3"/>
                </a:cxn>
                <a:cxn ang="0">
                  <a:pos x="T4" y="T5"/>
                </a:cxn>
              </a:cxnLst>
              <a:rect l="0" t="0" r="r" b="b"/>
              <a:pathLst>
                <a:path w="11" h="22">
                  <a:moveTo>
                    <a:pt x="0" y="22"/>
                  </a:moveTo>
                  <a:cubicBezTo>
                    <a:pt x="4" y="14"/>
                    <a:pt x="8" y="6"/>
                    <a:pt x="11" y="0"/>
                  </a:cubicBezTo>
                  <a:cubicBezTo>
                    <a:pt x="7" y="8"/>
                    <a:pt x="4" y="15"/>
                    <a:pt x="0" y="22"/>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1" name="Freeform 741">
              <a:extLst>
                <a:ext uri="{FF2B5EF4-FFF2-40B4-BE49-F238E27FC236}">
                  <a16:creationId xmlns:a16="http://schemas.microsoft.com/office/drawing/2014/main" id="{71E88B3A-B992-4C09-9C36-96061C66AF3F}"/>
                </a:ext>
              </a:extLst>
            </p:cNvPr>
            <p:cNvSpPr>
              <a:spLocks/>
            </p:cNvSpPr>
            <p:nvPr userDrawn="1"/>
          </p:nvSpPr>
          <p:spPr bwMode="auto">
            <a:xfrm>
              <a:off x="4085" y="1415"/>
              <a:ext cx="1" cy="7"/>
            </a:xfrm>
            <a:custGeom>
              <a:avLst/>
              <a:gdLst>
                <a:gd name="T0" fmla="*/ 0 w 1"/>
                <a:gd name="T1" fmla="*/ 4 h 5"/>
                <a:gd name="T2" fmla="*/ 0 w 1"/>
                <a:gd name="T3" fmla="*/ 5 h 5"/>
                <a:gd name="T4" fmla="*/ 0 w 1"/>
                <a:gd name="T5" fmla="*/ 4 h 5"/>
                <a:gd name="T6" fmla="*/ 0 w 1"/>
                <a:gd name="T7" fmla="*/ 4 h 5"/>
                <a:gd name="T8" fmla="*/ 0 w 1"/>
                <a:gd name="T9" fmla="*/ 4 h 5"/>
                <a:gd name="T10" fmla="*/ 0 w 1"/>
                <a:gd name="T11" fmla="*/ 4 h 5"/>
              </a:gdLst>
              <a:ahLst/>
              <a:cxnLst>
                <a:cxn ang="0">
                  <a:pos x="T0" y="T1"/>
                </a:cxn>
                <a:cxn ang="0">
                  <a:pos x="T2" y="T3"/>
                </a:cxn>
                <a:cxn ang="0">
                  <a:pos x="T4" y="T5"/>
                </a:cxn>
                <a:cxn ang="0">
                  <a:pos x="T6" y="T7"/>
                </a:cxn>
                <a:cxn ang="0">
                  <a:pos x="T8" y="T9"/>
                </a:cxn>
                <a:cxn ang="0">
                  <a:pos x="T10" y="T11"/>
                </a:cxn>
              </a:cxnLst>
              <a:rect l="0" t="0" r="r" b="b"/>
              <a:pathLst>
                <a:path w="1" h="5">
                  <a:moveTo>
                    <a:pt x="0" y="4"/>
                  </a:moveTo>
                  <a:cubicBezTo>
                    <a:pt x="0" y="4"/>
                    <a:pt x="0" y="5"/>
                    <a:pt x="0" y="5"/>
                  </a:cubicBezTo>
                  <a:cubicBezTo>
                    <a:pt x="0" y="5"/>
                    <a:pt x="0" y="5"/>
                    <a:pt x="0" y="4"/>
                  </a:cubicBezTo>
                  <a:cubicBezTo>
                    <a:pt x="0" y="4"/>
                    <a:pt x="0" y="4"/>
                    <a:pt x="0" y="4"/>
                  </a:cubicBezTo>
                  <a:cubicBezTo>
                    <a:pt x="0" y="2"/>
                    <a:pt x="1" y="0"/>
                    <a:pt x="0" y="4"/>
                  </a:cubicBezTo>
                  <a:cubicBezTo>
                    <a:pt x="0" y="4"/>
                    <a:pt x="0" y="4"/>
                    <a:pt x="0" y="4"/>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2" name="Freeform 742">
              <a:extLst>
                <a:ext uri="{FF2B5EF4-FFF2-40B4-BE49-F238E27FC236}">
                  <a16:creationId xmlns:a16="http://schemas.microsoft.com/office/drawing/2014/main" id="{6224E316-775A-4594-B28F-C256E57D582D}"/>
                </a:ext>
              </a:extLst>
            </p:cNvPr>
            <p:cNvSpPr>
              <a:spLocks/>
            </p:cNvSpPr>
            <p:nvPr userDrawn="1"/>
          </p:nvSpPr>
          <p:spPr bwMode="auto">
            <a:xfrm>
              <a:off x="4049" y="1375"/>
              <a:ext cx="66" cy="109"/>
            </a:xfrm>
            <a:custGeom>
              <a:avLst/>
              <a:gdLst>
                <a:gd name="T0" fmla="*/ 32 w 46"/>
                <a:gd name="T1" fmla="*/ 24 h 76"/>
                <a:gd name="T2" fmla="*/ 25 w 46"/>
                <a:gd name="T3" fmla="*/ 34 h 76"/>
                <a:gd name="T4" fmla="*/ 25 w 46"/>
                <a:gd name="T5" fmla="*/ 34 h 76"/>
                <a:gd name="T6" fmla="*/ 25 w 46"/>
                <a:gd name="T7" fmla="*/ 35 h 76"/>
                <a:gd name="T8" fmla="*/ 25 w 46"/>
                <a:gd name="T9" fmla="*/ 34 h 76"/>
                <a:gd name="T10" fmla="*/ 25 w 46"/>
                <a:gd name="T11" fmla="*/ 35 h 76"/>
                <a:gd name="T12" fmla="*/ 31 w 46"/>
                <a:gd name="T13" fmla="*/ 30 h 76"/>
                <a:gd name="T14" fmla="*/ 32 w 46"/>
                <a:gd name="T15" fmla="*/ 30 h 76"/>
                <a:gd name="T16" fmla="*/ 32 w 46"/>
                <a:gd name="T17" fmla="*/ 30 h 76"/>
                <a:gd name="T18" fmla="*/ 31 w 46"/>
                <a:gd name="T19" fmla="*/ 32 h 76"/>
                <a:gd name="T20" fmla="*/ 26 w 46"/>
                <a:gd name="T21" fmla="*/ 39 h 76"/>
                <a:gd name="T22" fmla="*/ 21 w 46"/>
                <a:gd name="T23" fmla="*/ 48 h 76"/>
                <a:gd name="T24" fmla="*/ 8 w 46"/>
                <a:gd name="T25" fmla="*/ 66 h 76"/>
                <a:gd name="T26" fmla="*/ 2 w 46"/>
                <a:gd name="T27" fmla="*/ 74 h 76"/>
                <a:gd name="T28" fmla="*/ 2 w 46"/>
                <a:gd name="T29" fmla="*/ 74 h 76"/>
                <a:gd name="T30" fmla="*/ 0 w 46"/>
                <a:gd name="T31" fmla="*/ 76 h 76"/>
                <a:gd name="T32" fmla="*/ 7 w 46"/>
                <a:gd name="T33" fmla="*/ 64 h 76"/>
                <a:gd name="T34" fmla="*/ 20 w 46"/>
                <a:gd name="T35" fmla="*/ 42 h 76"/>
                <a:gd name="T36" fmla="*/ 24 w 46"/>
                <a:gd name="T37" fmla="*/ 36 h 76"/>
                <a:gd name="T38" fmla="*/ 24 w 46"/>
                <a:gd name="T39" fmla="*/ 35 h 76"/>
                <a:gd name="T40" fmla="*/ 25 w 46"/>
                <a:gd name="T41" fmla="*/ 33 h 76"/>
                <a:gd name="T42" fmla="*/ 25 w 46"/>
                <a:gd name="T43" fmla="*/ 34 h 76"/>
                <a:gd name="T44" fmla="*/ 38 w 46"/>
                <a:gd name="T45" fmla="*/ 13 h 76"/>
                <a:gd name="T46" fmla="*/ 46 w 46"/>
                <a:gd name="T47" fmla="*/ 0 h 76"/>
                <a:gd name="T48" fmla="*/ 32 w 46"/>
                <a:gd name="T49" fmla="*/ 2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6" h="76">
                  <a:moveTo>
                    <a:pt x="32" y="24"/>
                  </a:moveTo>
                  <a:cubicBezTo>
                    <a:pt x="30" y="27"/>
                    <a:pt x="27" y="31"/>
                    <a:pt x="25" y="34"/>
                  </a:cubicBezTo>
                  <a:cubicBezTo>
                    <a:pt x="25" y="34"/>
                    <a:pt x="25" y="34"/>
                    <a:pt x="25" y="34"/>
                  </a:cubicBezTo>
                  <a:cubicBezTo>
                    <a:pt x="25" y="34"/>
                    <a:pt x="25" y="35"/>
                    <a:pt x="25" y="35"/>
                  </a:cubicBezTo>
                  <a:cubicBezTo>
                    <a:pt x="25" y="35"/>
                    <a:pt x="25" y="34"/>
                    <a:pt x="25" y="34"/>
                  </a:cubicBezTo>
                  <a:cubicBezTo>
                    <a:pt x="25" y="34"/>
                    <a:pt x="25" y="35"/>
                    <a:pt x="25" y="35"/>
                  </a:cubicBezTo>
                  <a:cubicBezTo>
                    <a:pt x="26" y="35"/>
                    <a:pt x="28" y="34"/>
                    <a:pt x="31" y="30"/>
                  </a:cubicBezTo>
                  <a:cubicBezTo>
                    <a:pt x="32" y="30"/>
                    <a:pt x="32" y="30"/>
                    <a:pt x="32" y="30"/>
                  </a:cubicBezTo>
                  <a:cubicBezTo>
                    <a:pt x="32" y="30"/>
                    <a:pt x="32" y="30"/>
                    <a:pt x="32" y="30"/>
                  </a:cubicBezTo>
                  <a:cubicBezTo>
                    <a:pt x="32" y="30"/>
                    <a:pt x="31" y="31"/>
                    <a:pt x="31" y="32"/>
                  </a:cubicBezTo>
                  <a:cubicBezTo>
                    <a:pt x="28" y="37"/>
                    <a:pt x="26" y="39"/>
                    <a:pt x="26" y="39"/>
                  </a:cubicBezTo>
                  <a:cubicBezTo>
                    <a:pt x="24" y="42"/>
                    <a:pt x="23" y="45"/>
                    <a:pt x="21" y="48"/>
                  </a:cubicBezTo>
                  <a:cubicBezTo>
                    <a:pt x="17" y="54"/>
                    <a:pt x="12" y="60"/>
                    <a:pt x="8" y="66"/>
                  </a:cubicBezTo>
                  <a:cubicBezTo>
                    <a:pt x="6" y="68"/>
                    <a:pt x="4" y="71"/>
                    <a:pt x="2" y="74"/>
                  </a:cubicBezTo>
                  <a:cubicBezTo>
                    <a:pt x="2" y="74"/>
                    <a:pt x="2" y="74"/>
                    <a:pt x="2" y="74"/>
                  </a:cubicBezTo>
                  <a:cubicBezTo>
                    <a:pt x="1" y="75"/>
                    <a:pt x="1" y="75"/>
                    <a:pt x="0" y="76"/>
                  </a:cubicBezTo>
                  <a:cubicBezTo>
                    <a:pt x="3" y="72"/>
                    <a:pt x="5" y="68"/>
                    <a:pt x="7" y="64"/>
                  </a:cubicBezTo>
                  <a:cubicBezTo>
                    <a:pt x="11" y="57"/>
                    <a:pt x="16" y="49"/>
                    <a:pt x="20" y="42"/>
                  </a:cubicBezTo>
                  <a:cubicBezTo>
                    <a:pt x="21" y="40"/>
                    <a:pt x="23" y="38"/>
                    <a:pt x="24" y="36"/>
                  </a:cubicBezTo>
                  <a:cubicBezTo>
                    <a:pt x="24" y="35"/>
                    <a:pt x="24" y="35"/>
                    <a:pt x="24" y="35"/>
                  </a:cubicBezTo>
                  <a:cubicBezTo>
                    <a:pt x="25" y="34"/>
                    <a:pt x="25" y="34"/>
                    <a:pt x="25" y="33"/>
                  </a:cubicBezTo>
                  <a:cubicBezTo>
                    <a:pt x="25" y="33"/>
                    <a:pt x="25" y="34"/>
                    <a:pt x="25" y="34"/>
                  </a:cubicBezTo>
                  <a:cubicBezTo>
                    <a:pt x="28" y="27"/>
                    <a:pt x="33" y="19"/>
                    <a:pt x="38" y="13"/>
                  </a:cubicBezTo>
                  <a:cubicBezTo>
                    <a:pt x="41" y="8"/>
                    <a:pt x="44" y="4"/>
                    <a:pt x="46" y="0"/>
                  </a:cubicBezTo>
                  <a:cubicBezTo>
                    <a:pt x="42" y="8"/>
                    <a:pt x="37" y="16"/>
                    <a:pt x="32" y="24"/>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3" name="Freeform 743">
              <a:extLst>
                <a:ext uri="{FF2B5EF4-FFF2-40B4-BE49-F238E27FC236}">
                  <a16:creationId xmlns:a16="http://schemas.microsoft.com/office/drawing/2014/main" id="{6CEBFAB5-E3B8-4A08-87EE-65A662F6CBC9}"/>
                </a:ext>
              </a:extLst>
            </p:cNvPr>
            <p:cNvSpPr>
              <a:spLocks/>
            </p:cNvSpPr>
            <p:nvPr userDrawn="1"/>
          </p:nvSpPr>
          <p:spPr bwMode="auto">
            <a:xfrm>
              <a:off x="3143" y="2403"/>
              <a:ext cx="69" cy="47"/>
            </a:xfrm>
            <a:custGeom>
              <a:avLst/>
              <a:gdLst>
                <a:gd name="T0" fmla="*/ 27 w 48"/>
                <a:gd name="T1" fmla="*/ 14 h 33"/>
                <a:gd name="T2" fmla="*/ 48 w 48"/>
                <a:gd name="T3" fmla="*/ 0 h 33"/>
                <a:gd name="T4" fmla="*/ 0 w 48"/>
                <a:gd name="T5" fmla="*/ 33 h 33"/>
                <a:gd name="T6" fmla="*/ 27 w 48"/>
                <a:gd name="T7" fmla="*/ 13 h 33"/>
                <a:gd name="T8" fmla="*/ 27 w 48"/>
                <a:gd name="T9" fmla="*/ 14 h 33"/>
                <a:gd name="T10" fmla="*/ 27 w 48"/>
                <a:gd name="T11" fmla="*/ 14 h 33"/>
              </a:gdLst>
              <a:ahLst/>
              <a:cxnLst>
                <a:cxn ang="0">
                  <a:pos x="T0" y="T1"/>
                </a:cxn>
                <a:cxn ang="0">
                  <a:pos x="T2" y="T3"/>
                </a:cxn>
                <a:cxn ang="0">
                  <a:pos x="T4" y="T5"/>
                </a:cxn>
                <a:cxn ang="0">
                  <a:pos x="T6" y="T7"/>
                </a:cxn>
                <a:cxn ang="0">
                  <a:pos x="T8" y="T9"/>
                </a:cxn>
                <a:cxn ang="0">
                  <a:pos x="T10" y="T11"/>
                </a:cxn>
              </a:cxnLst>
              <a:rect l="0" t="0" r="r" b="b"/>
              <a:pathLst>
                <a:path w="48" h="33">
                  <a:moveTo>
                    <a:pt x="27" y="14"/>
                  </a:moveTo>
                  <a:cubicBezTo>
                    <a:pt x="34" y="9"/>
                    <a:pt x="41" y="5"/>
                    <a:pt x="48" y="0"/>
                  </a:cubicBezTo>
                  <a:cubicBezTo>
                    <a:pt x="33" y="11"/>
                    <a:pt x="21" y="33"/>
                    <a:pt x="0" y="33"/>
                  </a:cubicBezTo>
                  <a:cubicBezTo>
                    <a:pt x="11" y="33"/>
                    <a:pt x="20" y="19"/>
                    <a:pt x="27" y="13"/>
                  </a:cubicBezTo>
                  <a:cubicBezTo>
                    <a:pt x="26" y="14"/>
                    <a:pt x="26" y="14"/>
                    <a:pt x="27" y="14"/>
                  </a:cubicBezTo>
                  <a:cubicBezTo>
                    <a:pt x="34" y="9"/>
                    <a:pt x="18" y="20"/>
                    <a:pt x="27" y="14"/>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4" name="Freeform 744">
              <a:extLst>
                <a:ext uri="{FF2B5EF4-FFF2-40B4-BE49-F238E27FC236}">
                  <a16:creationId xmlns:a16="http://schemas.microsoft.com/office/drawing/2014/main" id="{08728610-7FFB-47A6-BD0D-4D8C911E6EE5}"/>
                </a:ext>
              </a:extLst>
            </p:cNvPr>
            <p:cNvSpPr>
              <a:spLocks/>
            </p:cNvSpPr>
            <p:nvPr userDrawn="1"/>
          </p:nvSpPr>
          <p:spPr bwMode="auto">
            <a:xfrm>
              <a:off x="2959" y="2512"/>
              <a:ext cx="16" cy="9"/>
            </a:xfrm>
            <a:custGeom>
              <a:avLst/>
              <a:gdLst>
                <a:gd name="T0" fmla="*/ 0 w 11"/>
                <a:gd name="T1" fmla="*/ 6 h 6"/>
                <a:gd name="T2" fmla="*/ 11 w 11"/>
                <a:gd name="T3" fmla="*/ 0 h 6"/>
                <a:gd name="T4" fmla="*/ 0 w 11"/>
                <a:gd name="T5" fmla="*/ 6 h 6"/>
                <a:gd name="T6" fmla="*/ 0 w 11"/>
                <a:gd name="T7" fmla="*/ 6 h 6"/>
              </a:gdLst>
              <a:ahLst/>
              <a:cxnLst>
                <a:cxn ang="0">
                  <a:pos x="T0" y="T1"/>
                </a:cxn>
                <a:cxn ang="0">
                  <a:pos x="T2" y="T3"/>
                </a:cxn>
                <a:cxn ang="0">
                  <a:pos x="T4" y="T5"/>
                </a:cxn>
                <a:cxn ang="0">
                  <a:pos x="T6" y="T7"/>
                </a:cxn>
              </a:cxnLst>
              <a:rect l="0" t="0" r="r" b="b"/>
              <a:pathLst>
                <a:path w="11" h="6">
                  <a:moveTo>
                    <a:pt x="0" y="6"/>
                  </a:moveTo>
                  <a:cubicBezTo>
                    <a:pt x="4" y="4"/>
                    <a:pt x="7" y="2"/>
                    <a:pt x="11" y="0"/>
                  </a:cubicBezTo>
                  <a:cubicBezTo>
                    <a:pt x="7" y="3"/>
                    <a:pt x="1" y="6"/>
                    <a:pt x="0" y="6"/>
                  </a:cubicBezTo>
                  <a:cubicBezTo>
                    <a:pt x="4" y="4"/>
                    <a:pt x="0" y="6"/>
                    <a:pt x="0" y="6"/>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5" name="Freeform 745">
              <a:extLst>
                <a:ext uri="{FF2B5EF4-FFF2-40B4-BE49-F238E27FC236}">
                  <a16:creationId xmlns:a16="http://schemas.microsoft.com/office/drawing/2014/main" id="{E8DE76FC-D9C5-4B01-A740-A39CA3A78019}"/>
                </a:ext>
              </a:extLst>
            </p:cNvPr>
            <p:cNvSpPr>
              <a:spLocks/>
            </p:cNvSpPr>
            <p:nvPr userDrawn="1"/>
          </p:nvSpPr>
          <p:spPr bwMode="auto">
            <a:xfrm>
              <a:off x="2477" y="2764"/>
              <a:ext cx="33" cy="53"/>
            </a:xfrm>
            <a:custGeom>
              <a:avLst/>
              <a:gdLst>
                <a:gd name="T0" fmla="*/ 7 w 23"/>
                <a:gd name="T1" fmla="*/ 4 h 37"/>
                <a:gd name="T2" fmla="*/ 23 w 23"/>
                <a:gd name="T3" fmla="*/ 0 h 37"/>
                <a:gd name="T4" fmla="*/ 8 w 23"/>
                <a:gd name="T5" fmla="*/ 37 h 37"/>
                <a:gd name="T6" fmla="*/ 7 w 23"/>
                <a:gd name="T7" fmla="*/ 4 h 37"/>
                <a:gd name="T8" fmla="*/ 7 w 23"/>
                <a:gd name="T9" fmla="*/ 4 h 37"/>
              </a:gdLst>
              <a:ahLst/>
              <a:cxnLst>
                <a:cxn ang="0">
                  <a:pos x="T0" y="T1"/>
                </a:cxn>
                <a:cxn ang="0">
                  <a:pos x="T2" y="T3"/>
                </a:cxn>
                <a:cxn ang="0">
                  <a:pos x="T4" y="T5"/>
                </a:cxn>
                <a:cxn ang="0">
                  <a:pos x="T6" y="T7"/>
                </a:cxn>
                <a:cxn ang="0">
                  <a:pos x="T8" y="T9"/>
                </a:cxn>
              </a:cxnLst>
              <a:rect l="0" t="0" r="r" b="b"/>
              <a:pathLst>
                <a:path w="23" h="37">
                  <a:moveTo>
                    <a:pt x="7" y="4"/>
                  </a:moveTo>
                  <a:cubicBezTo>
                    <a:pt x="12" y="3"/>
                    <a:pt x="18" y="1"/>
                    <a:pt x="23" y="0"/>
                  </a:cubicBezTo>
                  <a:cubicBezTo>
                    <a:pt x="0" y="0"/>
                    <a:pt x="5" y="23"/>
                    <a:pt x="8" y="37"/>
                  </a:cubicBezTo>
                  <a:cubicBezTo>
                    <a:pt x="6" y="29"/>
                    <a:pt x="7" y="5"/>
                    <a:pt x="7" y="4"/>
                  </a:cubicBezTo>
                  <a:cubicBezTo>
                    <a:pt x="12" y="3"/>
                    <a:pt x="7" y="4"/>
                    <a:pt x="7" y="4"/>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6" name="Freeform 746">
              <a:extLst>
                <a:ext uri="{FF2B5EF4-FFF2-40B4-BE49-F238E27FC236}">
                  <a16:creationId xmlns:a16="http://schemas.microsoft.com/office/drawing/2014/main" id="{118FD272-8211-4990-9B6E-AFD0A2918177}"/>
                </a:ext>
              </a:extLst>
            </p:cNvPr>
            <p:cNvSpPr>
              <a:spLocks/>
            </p:cNvSpPr>
            <p:nvPr userDrawn="1"/>
          </p:nvSpPr>
          <p:spPr bwMode="auto">
            <a:xfrm>
              <a:off x="2518" y="3013"/>
              <a:ext cx="13" cy="83"/>
            </a:xfrm>
            <a:custGeom>
              <a:avLst/>
              <a:gdLst>
                <a:gd name="T0" fmla="*/ 0 w 9"/>
                <a:gd name="T1" fmla="*/ 0 h 58"/>
                <a:gd name="T2" fmla="*/ 9 w 9"/>
                <a:gd name="T3" fmla="*/ 58 h 58"/>
                <a:gd name="T4" fmla="*/ 0 w 9"/>
                <a:gd name="T5" fmla="*/ 0 h 58"/>
                <a:gd name="T6" fmla="*/ 0 w 9"/>
                <a:gd name="T7" fmla="*/ 0 h 58"/>
                <a:gd name="T8" fmla="*/ 0 w 9"/>
                <a:gd name="T9" fmla="*/ 0 h 58"/>
              </a:gdLst>
              <a:ahLst/>
              <a:cxnLst>
                <a:cxn ang="0">
                  <a:pos x="T0" y="T1"/>
                </a:cxn>
                <a:cxn ang="0">
                  <a:pos x="T2" y="T3"/>
                </a:cxn>
                <a:cxn ang="0">
                  <a:pos x="T4" y="T5"/>
                </a:cxn>
                <a:cxn ang="0">
                  <a:pos x="T6" y="T7"/>
                </a:cxn>
                <a:cxn ang="0">
                  <a:pos x="T8" y="T9"/>
                </a:cxn>
              </a:cxnLst>
              <a:rect l="0" t="0" r="r" b="b"/>
              <a:pathLst>
                <a:path w="9" h="58">
                  <a:moveTo>
                    <a:pt x="0" y="0"/>
                  </a:moveTo>
                  <a:cubicBezTo>
                    <a:pt x="5" y="20"/>
                    <a:pt x="8" y="39"/>
                    <a:pt x="9" y="58"/>
                  </a:cubicBezTo>
                  <a:cubicBezTo>
                    <a:pt x="6" y="38"/>
                    <a:pt x="2" y="8"/>
                    <a:pt x="0" y="0"/>
                  </a:cubicBezTo>
                  <a:cubicBezTo>
                    <a:pt x="7" y="24"/>
                    <a:pt x="0" y="0"/>
                    <a:pt x="0" y="0"/>
                  </a:cubicBezTo>
                  <a:cubicBezTo>
                    <a:pt x="5" y="19"/>
                    <a:pt x="0" y="0"/>
                    <a:pt x="0"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7" name="Freeform 747">
              <a:extLst>
                <a:ext uri="{FF2B5EF4-FFF2-40B4-BE49-F238E27FC236}">
                  <a16:creationId xmlns:a16="http://schemas.microsoft.com/office/drawing/2014/main" id="{27A20797-F438-4DB7-B209-AD378AE2433F}"/>
                </a:ext>
              </a:extLst>
            </p:cNvPr>
            <p:cNvSpPr>
              <a:spLocks/>
            </p:cNvSpPr>
            <p:nvPr userDrawn="1"/>
          </p:nvSpPr>
          <p:spPr bwMode="auto">
            <a:xfrm>
              <a:off x="2381" y="2387"/>
              <a:ext cx="43" cy="148"/>
            </a:xfrm>
            <a:custGeom>
              <a:avLst/>
              <a:gdLst>
                <a:gd name="T0" fmla="*/ 30 w 30"/>
                <a:gd name="T1" fmla="*/ 94 h 103"/>
                <a:gd name="T2" fmla="*/ 0 w 30"/>
                <a:gd name="T3" fmla="*/ 0 h 103"/>
                <a:gd name="T4" fmla="*/ 30 w 30"/>
                <a:gd name="T5" fmla="*/ 94 h 103"/>
              </a:gdLst>
              <a:ahLst/>
              <a:cxnLst>
                <a:cxn ang="0">
                  <a:pos x="T0" y="T1"/>
                </a:cxn>
                <a:cxn ang="0">
                  <a:pos x="T2" y="T3"/>
                </a:cxn>
                <a:cxn ang="0">
                  <a:pos x="T4" y="T5"/>
                </a:cxn>
              </a:cxnLst>
              <a:rect l="0" t="0" r="r" b="b"/>
              <a:pathLst>
                <a:path w="30" h="103">
                  <a:moveTo>
                    <a:pt x="30" y="94"/>
                  </a:moveTo>
                  <a:cubicBezTo>
                    <a:pt x="29" y="103"/>
                    <a:pt x="8" y="23"/>
                    <a:pt x="0" y="0"/>
                  </a:cubicBezTo>
                  <a:cubicBezTo>
                    <a:pt x="9" y="15"/>
                    <a:pt x="17" y="64"/>
                    <a:pt x="30" y="94"/>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8" name="Freeform 748">
              <a:extLst>
                <a:ext uri="{FF2B5EF4-FFF2-40B4-BE49-F238E27FC236}">
                  <a16:creationId xmlns:a16="http://schemas.microsoft.com/office/drawing/2014/main" id="{F98AC7AB-0788-49C7-B57D-E5959D157908}"/>
                </a:ext>
              </a:extLst>
            </p:cNvPr>
            <p:cNvSpPr>
              <a:spLocks/>
            </p:cNvSpPr>
            <p:nvPr userDrawn="1"/>
          </p:nvSpPr>
          <p:spPr bwMode="auto">
            <a:xfrm>
              <a:off x="3963" y="1278"/>
              <a:ext cx="90" cy="141"/>
            </a:xfrm>
            <a:custGeom>
              <a:avLst/>
              <a:gdLst>
                <a:gd name="T0" fmla="*/ 43 w 63"/>
                <a:gd name="T1" fmla="*/ 32 h 98"/>
                <a:gd name="T2" fmla="*/ 0 w 63"/>
                <a:gd name="T3" fmla="*/ 98 h 98"/>
                <a:gd name="T4" fmla="*/ 32 w 63"/>
                <a:gd name="T5" fmla="*/ 50 h 98"/>
                <a:gd name="T6" fmla="*/ 32 w 63"/>
                <a:gd name="T7" fmla="*/ 50 h 98"/>
                <a:gd name="T8" fmla="*/ 43 w 63"/>
                <a:gd name="T9" fmla="*/ 32 h 98"/>
                <a:gd name="T10" fmla="*/ 33 w 63"/>
                <a:gd name="T11" fmla="*/ 48 h 98"/>
                <a:gd name="T12" fmla="*/ 43 w 63"/>
                <a:gd name="T13" fmla="*/ 32 h 98"/>
                <a:gd name="T14" fmla="*/ 43 w 63"/>
                <a:gd name="T15" fmla="*/ 32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98">
                  <a:moveTo>
                    <a:pt x="43" y="32"/>
                  </a:moveTo>
                  <a:cubicBezTo>
                    <a:pt x="29" y="54"/>
                    <a:pt x="15" y="76"/>
                    <a:pt x="0" y="98"/>
                  </a:cubicBezTo>
                  <a:cubicBezTo>
                    <a:pt x="6" y="89"/>
                    <a:pt x="63" y="0"/>
                    <a:pt x="32" y="50"/>
                  </a:cubicBezTo>
                  <a:cubicBezTo>
                    <a:pt x="47" y="26"/>
                    <a:pt x="47" y="26"/>
                    <a:pt x="32" y="50"/>
                  </a:cubicBezTo>
                  <a:cubicBezTo>
                    <a:pt x="36" y="44"/>
                    <a:pt x="39" y="38"/>
                    <a:pt x="43" y="32"/>
                  </a:cubicBezTo>
                  <a:cubicBezTo>
                    <a:pt x="40" y="38"/>
                    <a:pt x="36" y="43"/>
                    <a:pt x="33" y="48"/>
                  </a:cubicBezTo>
                  <a:cubicBezTo>
                    <a:pt x="36" y="43"/>
                    <a:pt x="40" y="37"/>
                    <a:pt x="43" y="32"/>
                  </a:cubicBezTo>
                  <a:cubicBezTo>
                    <a:pt x="29" y="54"/>
                    <a:pt x="27" y="58"/>
                    <a:pt x="43" y="32"/>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9" name="Freeform 749">
              <a:extLst>
                <a:ext uri="{FF2B5EF4-FFF2-40B4-BE49-F238E27FC236}">
                  <a16:creationId xmlns:a16="http://schemas.microsoft.com/office/drawing/2014/main" id="{80C458EF-C2D7-4CB0-98CA-D9E23701B1B1}"/>
                </a:ext>
              </a:extLst>
            </p:cNvPr>
            <p:cNvSpPr>
              <a:spLocks/>
            </p:cNvSpPr>
            <p:nvPr userDrawn="1"/>
          </p:nvSpPr>
          <p:spPr bwMode="auto">
            <a:xfrm>
              <a:off x="1722" y="2604"/>
              <a:ext cx="5" cy="3"/>
            </a:xfrm>
            <a:custGeom>
              <a:avLst/>
              <a:gdLst>
                <a:gd name="T0" fmla="*/ 0 w 3"/>
                <a:gd name="T1" fmla="*/ 2 h 2"/>
                <a:gd name="T2" fmla="*/ 2 w 3"/>
                <a:gd name="T3" fmla="*/ 0 h 2"/>
                <a:gd name="T4" fmla="*/ 0 w 3"/>
                <a:gd name="T5" fmla="*/ 2 h 2"/>
              </a:gdLst>
              <a:ahLst/>
              <a:cxnLst>
                <a:cxn ang="0">
                  <a:pos x="T0" y="T1"/>
                </a:cxn>
                <a:cxn ang="0">
                  <a:pos x="T2" y="T3"/>
                </a:cxn>
                <a:cxn ang="0">
                  <a:pos x="T4" y="T5"/>
                </a:cxn>
              </a:cxnLst>
              <a:rect l="0" t="0" r="r" b="b"/>
              <a:pathLst>
                <a:path w="3" h="2">
                  <a:moveTo>
                    <a:pt x="0" y="2"/>
                  </a:moveTo>
                  <a:cubicBezTo>
                    <a:pt x="2" y="0"/>
                    <a:pt x="2" y="0"/>
                    <a:pt x="2" y="0"/>
                  </a:cubicBezTo>
                  <a:cubicBezTo>
                    <a:pt x="3" y="2"/>
                    <a:pt x="1" y="1"/>
                    <a:pt x="0" y="2"/>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0" name="Freeform 750">
              <a:extLst>
                <a:ext uri="{FF2B5EF4-FFF2-40B4-BE49-F238E27FC236}">
                  <a16:creationId xmlns:a16="http://schemas.microsoft.com/office/drawing/2014/main" id="{541CADD6-1051-40C4-BD87-B96ECC36656C}"/>
                </a:ext>
              </a:extLst>
            </p:cNvPr>
            <p:cNvSpPr>
              <a:spLocks/>
            </p:cNvSpPr>
            <p:nvPr userDrawn="1"/>
          </p:nvSpPr>
          <p:spPr bwMode="auto">
            <a:xfrm>
              <a:off x="1735" y="2676"/>
              <a:ext cx="6" cy="3"/>
            </a:xfrm>
            <a:custGeom>
              <a:avLst/>
              <a:gdLst>
                <a:gd name="T0" fmla="*/ 0 w 4"/>
                <a:gd name="T1" fmla="*/ 2 h 2"/>
                <a:gd name="T2" fmla="*/ 3 w 4"/>
                <a:gd name="T3" fmla="*/ 0 h 2"/>
                <a:gd name="T4" fmla="*/ 0 w 4"/>
                <a:gd name="T5" fmla="*/ 2 h 2"/>
              </a:gdLst>
              <a:ahLst/>
              <a:cxnLst>
                <a:cxn ang="0">
                  <a:pos x="T0" y="T1"/>
                </a:cxn>
                <a:cxn ang="0">
                  <a:pos x="T2" y="T3"/>
                </a:cxn>
                <a:cxn ang="0">
                  <a:pos x="T4" y="T5"/>
                </a:cxn>
              </a:cxnLst>
              <a:rect l="0" t="0" r="r" b="b"/>
              <a:pathLst>
                <a:path w="4" h="2">
                  <a:moveTo>
                    <a:pt x="0" y="2"/>
                  </a:moveTo>
                  <a:cubicBezTo>
                    <a:pt x="1" y="1"/>
                    <a:pt x="2" y="0"/>
                    <a:pt x="3" y="0"/>
                  </a:cubicBezTo>
                  <a:cubicBezTo>
                    <a:pt x="4" y="1"/>
                    <a:pt x="2" y="1"/>
                    <a:pt x="0" y="2"/>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1" name="Freeform 751">
              <a:extLst>
                <a:ext uri="{FF2B5EF4-FFF2-40B4-BE49-F238E27FC236}">
                  <a16:creationId xmlns:a16="http://schemas.microsoft.com/office/drawing/2014/main" id="{2F78A76A-2DE5-4A90-B8CE-8BBF0E54839D}"/>
                </a:ext>
              </a:extLst>
            </p:cNvPr>
            <p:cNvSpPr>
              <a:spLocks/>
            </p:cNvSpPr>
            <p:nvPr userDrawn="1"/>
          </p:nvSpPr>
          <p:spPr bwMode="auto">
            <a:xfrm>
              <a:off x="1734" y="2679"/>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1" y="0"/>
                    <a:pt x="1"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2" name="Freeform 752">
              <a:extLst>
                <a:ext uri="{FF2B5EF4-FFF2-40B4-BE49-F238E27FC236}">
                  <a16:creationId xmlns:a16="http://schemas.microsoft.com/office/drawing/2014/main" id="{34330D21-F972-4E00-BB7B-DA5B9F4F0BAD}"/>
                </a:ext>
              </a:extLst>
            </p:cNvPr>
            <p:cNvSpPr>
              <a:spLocks/>
            </p:cNvSpPr>
            <p:nvPr userDrawn="1"/>
          </p:nvSpPr>
          <p:spPr bwMode="auto">
            <a:xfrm>
              <a:off x="1734" y="2617"/>
              <a:ext cx="3" cy="0"/>
            </a:xfrm>
            <a:custGeom>
              <a:avLst/>
              <a:gdLst>
                <a:gd name="T0" fmla="*/ 2 w 2"/>
                <a:gd name="T1" fmla="*/ 0 w 2"/>
                <a:gd name="T2" fmla="*/ 2 w 2"/>
              </a:gdLst>
              <a:ahLst/>
              <a:cxnLst>
                <a:cxn ang="0">
                  <a:pos x="T0" y="0"/>
                </a:cxn>
                <a:cxn ang="0">
                  <a:pos x="T1" y="0"/>
                </a:cxn>
                <a:cxn ang="0">
                  <a:pos x="T2" y="0"/>
                </a:cxn>
              </a:cxnLst>
              <a:rect l="0" t="0" r="r" b="b"/>
              <a:pathLst>
                <a:path w="2">
                  <a:moveTo>
                    <a:pt x="2" y="0"/>
                  </a:moveTo>
                  <a:cubicBezTo>
                    <a:pt x="1" y="0"/>
                    <a:pt x="1" y="0"/>
                    <a:pt x="0" y="0"/>
                  </a:cubicBezTo>
                  <a:cubicBezTo>
                    <a:pt x="0" y="0"/>
                    <a:pt x="1" y="0"/>
                    <a:pt x="2"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3" name="Freeform 753">
              <a:extLst>
                <a:ext uri="{FF2B5EF4-FFF2-40B4-BE49-F238E27FC236}">
                  <a16:creationId xmlns:a16="http://schemas.microsoft.com/office/drawing/2014/main" id="{D3537E02-AD24-41B5-9E96-8ADF256C72F2}"/>
                </a:ext>
              </a:extLst>
            </p:cNvPr>
            <p:cNvSpPr>
              <a:spLocks/>
            </p:cNvSpPr>
            <p:nvPr userDrawn="1"/>
          </p:nvSpPr>
          <p:spPr bwMode="auto">
            <a:xfrm>
              <a:off x="1731" y="2971"/>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4" name="Freeform 754">
              <a:extLst>
                <a:ext uri="{FF2B5EF4-FFF2-40B4-BE49-F238E27FC236}">
                  <a16:creationId xmlns:a16="http://schemas.microsoft.com/office/drawing/2014/main" id="{CDB6BCD1-5321-4050-85AC-B57F481A1472}"/>
                </a:ext>
              </a:extLst>
            </p:cNvPr>
            <p:cNvSpPr>
              <a:spLocks noEditPoints="1"/>
            </p:cNvSpPr>
            <p:nvPr userDrawn="1"/>
          </p:nvSpPr>
          <p:spPr bwMode="auto">
            <a:xfrm>
              <a:off x="1671" y="2613"/>
              <a:ext cx="97" cy="403"/>
            </a:xfrm>
            <a:custGeom>
              <a:avLst/>
              <a:gdLst>
                <a:gd name="T0" fmla="*/ 15 w 68"/>
                <a:gd name="T1" fmla="*/ 198 h 280"/>
                <a:gd name="T2" fmla="*/ 58 w 68"/>
                <a:gd name="T3" fmla="*/ 244 h 280"/>
                <a:gd name="T4" fmla="*/ 51 w 68"/>
                <a:gd name="T5" fmla="*/ 139 h 280"/>
                <a:gd name="T6" fmla="*/ 41 w 68"/>
                <a:gd name="T7" fmla="*/ 121 h 280"/>
                <a:gd name="T8" fmla="*/ 46 w 68"/>
                <a:gd name="T9" fmla="*/ 134 h 280"/>
                <a:gd name="T10" fmla="*/ 39 w 68"/>
                <a:gd name="T11" fmla="*/ 109 h 280"/>
                <a:gd name="T12" fmla="*/ 46 w 68"/>
                <a:gd name="T13" fmla="*/ 54 h 280"/>
                <a:gd name="T14" fmla="*/ 47 w 68"/>
                <a:gd name="T15" fmla="*/ 45 h 280"/>
                <a:gd name="T16" fmla="*/ 35 w 68"/>
                <a:gd name="T17" fmla="*/ 12 h 280"/>
                <a:gd name="T18" fmla="*/ 40 w 68"/>
                <a:gd name="T19" fmla="*/ 18 h 280"/>
                <a:gd name="T20" fmla="*/ 45 w 68"/>
                <a:gd name="T21" fmla="*/ 0 h 280"/>
                <a:gd name="T22" fmla="*/ 15 w 68"/>
                <a:gd name="T23" fmla="*/ 198 h 280"/>
                <a:gd name="T24" fmla="*/ 15 w 68"/>
                <a:gd name="T25" fmla="*/ 198 h 280"/>
                <a:gd name="T26" fmla="*/ 35 w 68"/>
                <a:gd name="T27" fmla="*/ 117 h 280"/>
                <a:gd name="T28" fmla="*/ 45 w 68"/>
                <a:gd name="T29" fmla="*/ 114 h 280"/>
                <a:gd name="T30" fmla="*/ 35 w 68"/>
                <a:gd name="T31" fmla="*/ 117 h 280"/>
                <a:gd name="T32" fmla="*/ 35 w 68"/>
                <a:gd name="T33" fmla="*/ 117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8" h="280">
                  <a:moveTo>
                    <a:pt x="15" y="198"/>
                  </a:moveTo>
                  <a:cubicBezTo>
                    <a:pt x="27" y="211"/>
                    <a:pt x="24" y="280"/>
                    <a:pt x="58" y="244"/>
                  </a:cubicBezTo>
                  <a:cubicBezTo>
                    <a:pt x="16" y="253"/>
                    <a:pt x="52" y="142"/>
                    <a:pt x="51" y="139"/>
                  </a:cubicBezTo>
                  <a:cubicBezTo>
                    <a:pt x="48" y="132"/>
                    <a:pt x="45" y="136"/>
                    <a:pt x="41" y="121"/>
                  </a:cubicBezTo>
                  <a:cubicBezTo>
                    <a:pt x="38" y="123"/>
                    <a:pt x="48" y="134"/>
                    <a:pt x="46" y="134"/>
                  </a:cubicBezTo>
                  <a:cubicBezTo>
                    <a:pt x="10" y="130"/>
                    <a:pt x="68" y="128"/>
                    <a:pt x="39" y="109"/>
                  </a:cubicBezTo>
                  <a:cubicBezTo>
                    <a:pt x="58" y="106"/>
                    <a:pt x="44" y="66"/>
                    <a:pt x="46" y="54"/>
                  </a:cubicBezTo>
                  <a:cubicBezTo>
                    <a:pt x="35" y="73"/>
                    <a:pt x="48" y="44"/>
                    <a:pt x="47" y="45"/>
                  </a:cubicBezTo>
                  <a:cubicBezTo>
                    <a:pt x="23" y="63"/>
                    <a:pt x="62" y="11"/>
                    <a:pt x="35" y="12"/>
                  </a:cubicBezTo>
                  <a:cubicBezTo>
                    <a:pt x="36" y="14"/>
                    <a:pt x="38" y="16"/>
                    <a:pt x="40" y="18"/>
                  </a:cubicBezTo>
                  <a:cubicBezTo>
                    <a:pt x="40" y="11"/>
                    <a:pt x="41" y="6"/>
                    <a:pt x="45" y="0"/>
                  </a:cubicBezTo>
                  <a:cubicBezTo>
                    <a:pt x="21" y="22"/>
                    <a:pt x="0" y="172"/>
                    <a:pt x="15" y="198"/>
                  </a:cubicBezTo>
                  <a:cubicBezTo>
                    <a:pt x="24" y="208"/>
                    <a:pt x="15" y="199"/>
                    <a:pt x="15" y="198"/>
                  </a:cubicBezTo>
                  <a:close/>
                  <a:moveTo>
                    <a:pt x="35" y="117"/>
                  </a:moveTo>
                  <a:cubicBezTo>
                    <a:pt x="39" y="117"/>
                    <a:pt x="42" y="116"/>
                    <a:pt x="45" y="114"/>
                  </a:cubicBezTo>
                  <a:cubicBezTo>
                    <a:pt x="36" y="113"/>
                    <a:pt x="36" y="116"/>
                    <a:pt x="35" y="117"/>
                  </a:cubicBezTo>
                  <a:cubicBezTo>
                    <a:pt x="39" y="117"/>
                    <a:pt x="37" y="116"/>
                    <a:pt x="35" y="117"/>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5" name="Freeform 755">
              <a:extLst>
                <a:ext uri="{FF2B5EF4-FFF2-40B4-BE49-F238E27FC236}">
                  <a16:creationId xmlns:a16="http://schemas.microsoft.com/office/drawing/2014/main" id="{467B41F2-ACAD-4FE3-A19C-94BF130B100F}"/>
                </a:ext>
              </a:extLst>
            </p:cNvPr>
            <p:cNvSpPr>
              <a:spLocks/>
            </p:cNvSpPr>
            <p:nvPr userDrawn="1"/>
          </p:nvSpPr>
          <p:spPr bwMode="auto">
            <a:xfrm>
              <a:off x="2433" y="2817"/>
              <a:ext cx="3" cy="3"/>
            </a:xfrm>
            <a:custGeom>
              <a:avLst/>
              <a:gdLst>
                <a:gd name="T0" fmla="*/ 0 w 2"/>
                <a:gd name="T1" fmla="*/ 2 h 2"/>
                <a:gd name="T2" fmla="*/ 1 w 2"/>
                <a:gd name="T3" fmla="*/ 0 h 2"/>
                <a:gd name="T4" fmla="*/ 0 w 2"/>
                <a:gd name="T5" fmla="*/ 2 h 2"/>
              </a:gdLst>
              <a:ahLst/>
              <a:cxnLst>
                <a:cxn ang="0">
                  <a:pos x="T0" y="T1"/>
                </a:cxn>
                <a:cxn ang="0">
                  <a:pos x="T2" y="T3"/>
                </a:cxn>
                <a:cxn ang="0">
                  <a:pos x="T4" y="T5"/>
                </a:cxn>
              </a:cxnLst>
              <a:rect l="0" t="0" r="r" b="b"/>
              <a:pathLst>
                <a:path w="2" h="2">
                  <a:moveTo>
                    <a:pt x="0" y="2"/>
                  </a:moveTo>
                  <a:cubicBezTo>
                    <a:pt x="1" y="0"/>
                    <a:pt x="1" y="0"/>
                    <a:pt x="1" y="0"/>
                  </a:cubicBezTo>
                  <a:cubicBezTo>
                    <a:pt x="2" y="1"/>
                    <a:pt x="0" y="1"/>
                    <a:pt x="0" y="2"/>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6" name="Freeform 756">
              <a:extLst>
                <a:ext uri="{FF2B5EF4-FFF2-40B4-BE49-F238E27FC236}">
                  <a16:creationId xmlns:a16="http://schemas.microsoft.com/office/drawing/2014/main" id="{4B2EABFF-0D48-47F3-8AF6-A972A42FD175}"/>
                </a:ext>
              </a:extLst>
            </p:cNvPr>
            <p:cNvSpPr>
              <a:spLocks/>
            </p:cNvSpPr>
            <p:nvPr userDrawn="1"/>
          </p:nvSpPr>
          <p:spPr bwMode="auto">
            <a:xfrm>
              <a:off x="2446" y="2889"/>
              <a:ext cx="5" cy="1"/>
            </a:xfrm>
            <a:custGeom>
              <a:avLst/>
              <a:gdLst>
                <a:gd name="T0" fmla="*/ 0 w 4"/>
                <a:gd name="T1" fmla="*/ 1 h 1"/>
                <a:gd name="T2" fmla="*/ 3 w 4"/>
                <a:gd name="T3" fmla="*/ 0 h 1"/>
                <a:gd name="T4" fmla="*/ 0 w 4"/>
                <a:gd name="T5" fmla="*/ 1 h 1"/>
              </a:gdLst>
              <a:ahLst/>
              <a:cxnLst>
                <a:cxn ang="0">
                  <a:pos x="T0" y="T1"/>
                </a:cxn>
                <a:cxn ang="0">
                  <a:pos x="T2" y="T3"/>
                </a:cxn>
                <a:cxn ang="0">
                  <a:pos x="T4" y="T5"/>
                </a:cxn>
              </a:cxnLst>
              <a:rect l="0" t="0" r="r" b="b"/>
              <a:pathLst>
                <a:path w="4" h="1">
                  <a:moveTo>
                    <a:pt x="0" y="1"/>
                  </a:moveTo>
                  <a:cubicBezTo>
                    <a:pt x="1" y="1"/>
                    <a:pt x="2" y="0"/>
                    <a:pt x="3" y="0"/>
                  </a:cubicBezTo>
                  <a:cubicBezTo>
                    <a:pt x="4" y="1"/>
                    <a:pt x="1" y="1"/>
                    <a:pt x="0" y="1"/>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7" name="Freeform 757">
              <a:extLst>
                <a:ext uri="{FF2B5EF4-FFF2-40B4-BE49-F238E27FC236}">
                  <a16:creationId xmlns:a16="http://schemas.microsoft.com/office/drawing/2014/main" id="{4D6CA437-666C-49AE-ACD7-22F699637066}"/>
                </a:ext>
              </a:extLst>
            </p:cNvPr>
            <p:cNvSpPr>
              <a:spLocks/>
            </p:cNvSpPr>
            <p:nvPr userDrawn="1"/>
          </p:nvSpPr>
          <p:spPr bwMode="auto">
            <a:xfrm>
              <a:off x="2444" y="2890"/>
              <a:ext cx="2" cy="2"/>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1"/>
                    <a:pt x="0" y="1"/>
                    <a:pt x="0" y="1"/>
                  </a:cubicBezTo>
                  <a:cubicBezTo>
                    <a:pt x="0" y="1"/>
                    <a:pt x="0" y="1"/>
                    <a:pt x="1"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8" name="Freeform 758">
              <a:extLst>
                <a:ext uri="{FF2B5EF4-FFF2-40B4-BE49-F238E27FC236}">
                  <a16:creationId xmlns:a16="http://schemas.microsoft.com/office/drawing/2014/main" id="{19B47892-8F68-429F-BDF0-089794662CF2}"/>
                </a:ext>
              </a:extLst>
            </p:cNvPr>
            <p:cNvSpPr>
              <a:spLocks/>
            </p:cNvSpPr>
            <p:nvPr userDrawn="1"/>
          </p:nvSpPr>
          <p:spPr bwMode="auto">
            <a:xfrm>
              <a:off x="2443" y="2829"/>
              <a:ext cx="3"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1" y="1"/>
                    <a:pt x="0" y="1"/>
                  </a:cubicBezTo>
                  <a:cubicBezTo>
                    <a:pt x="1" y="1"/>
                    <a:pt x="1" y="1"/>
                    <a:pt x="2"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9" name="Freeform 759">
              <a:extLst>
                <a:ext uri="{FF2B5EF4-FFF2-40B4-BE49-F238E27FC236}">
                  <a16:creationId xmlns:a16="http://schemas.microsoft.com/office/drawing/2014/main" id="{ED815FD6-00DA-4D81-A840-86CFD665229A}"/>
                </a:ext>
              </a:extLst>
            </p:cNvPr>
            <p:cNvSpPr>
              <a:spLocks/>
            </p:cNvSpPr>
            <p:nvPr userDrawn="1"/>
          </p:nvSpPr>
          <p:spPr bwMode="auto">
            <a:xfrm>
              <a:off x="2441" y="318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0" name="Freeform 760">
              <a:extLst>
                <a:ext uri="{FF2B5EF4-FFF2-40B4-BE49-F238E27FC236}">
                  <a16:creationId xmlns:a16="http://schemas.microsoft.com/office/drawing/2014/main" id="{EA101907-72AD-441E-8F3B-27E91AE41EF9}"/>
                </a:ext>
              </a:extLst>
            </p:cNvPr>
            <p:cNvSpPr>
              <a:spLocks noEditPoints="1"/>
            </p:cNvSpPr>
            <p:nvPr userDrawn="1"/>
          </p:nvSpPr>
          <p:spPr bwMode="auto">
            <a:xfrm>
              <a:off x="2385" y="2826"/>
              <a:ext cx="78" cy="369"/>
            </a:xfrm>
            <a:custGeom>
              <a:avLst/>
              <a:gdLst>
                <a:gd name="T0" fmla="*/ 32 w 54"/>
                <a:gd name="T1" fmla="*/ 117 h 257"/>
                <a:gd name="T2" fmla="*/ 33 w 54"/>
                <a:gd name="T3" fmla="*/ 117 h 257"/>
                <a:gd name="T4" fmla="*/ 41 w 54"/>
                <a:gd name="T5" fmla="*/ 113 h 257"/>
                <a:gd name="T6" fmla="*/ 32 w 54"/>
                <a:gd name="T7" fmla="*/ 117 h 257"/>
                <a:gd name="T8" fmla="*/ 43 w 54"/>
                <a:gd name="T9" fmla="*/ 133 h 257"/>
                <a:gd name="T10" fmla="*/ 40 w 54"/>
                <a:gd name="T11" fmla="*/ 128 h 257"/>
                <a:gd name="T12" fmla="*/ 43 w 54"/>
                <a:gd name="T13" fmla="*/ 133 h 257"/>
                <a:gd name="T14" fmla="*/ 47 w 54"/>
                <a:gd name="T15" fmla="*/ 141 h 257"/>
                <a:gd name="T16" fmla="*/ 47 w 54"/>
                <a:gd name="T17" fmla="*/ 139 h 257"/>
                <a:gd name="T18" fmla="*/ 46 w 54"/>
                <a:gd name="T19" fmla="*/ 137 h 257"/>
                <a:gd name="T20" fmla="*/ 43 w 54"/>
                <a:gd name="T21" fmla="*/ 133 h 257"/>
                <a:gd name="T22" fmla="*/ 43 w 54"/>
                <a:gd name="T23" fmla="*/ 134 h 257"/>
                <a:gd name="T24" fmla="*/ 39 w 54"/>
                <a:gd name="T25" fmla="*/ 126 h 257"/>
                <a:gd name="T26" fmla="*/ 40 w 54"/>
                <a:gd name="T27" fmla="*/ 128 h 257"/>
                <a:gd name="T28" fmla="*/ 39 w 54"/>
                <a:gd name="T29" fmla="*/ 126 h 257"/>
                <a:gd name="T30" fmla="*/ 44 w 54"/>
                <a:gd name="T31" fmla="*/ 121 h 257"/>
                <a:gd name="T32" fmla="*/ 42 w 54"/>
                <a:gd name="T33" fmla="*/ 114 h 257"/>
                <a:gd name="T34" fmla="*/ 36 w 54"/>
                <a:gd name="T35" fmla="*/ 109 h 257"/>
                <a:gd name="T36" fmla="*/ 41 w 54"/>
                <a:gd name="T37" fmla="*/ 107 h 257"/>
                <a:gd name="T38" fmla="*/ 42 w 54"/>
                <a:gd name="T39" fmla="*/ 54 h 257"/>
                <a:gd name="T40" fmla="*/ 43 w 54"/>
                <a:gd name="T41" fmla="*/ 45 h 257"/>
                <a:gd name="T42" fmla="*/ 43 w 54"/>
                <a:gd name="T43" fmla="*/ 45 h 257"/>
                <a:gd name="T44" fmla="*/ 42 w 54"/>
                <a:gd name="T45" fmla="*/ 45 h 257"/>
                <a:gd name="T46" fmla="*/ 37 w 54"/>
                <a:gd name="T47" fmla="*/ 13 h 257"/>
                <a:gd name="T48" fmla="*/ 40 w 54"/>
                <a:gd name="T49" fmla="*/ 3 h 257"/>
                <a:gd name="T50" fmla="*/ 40 w 54"/>
                <a:gd name="T51" fmla="*/ 3 h 257"/>
                <a:gd name="T52" fmla="*/ 40 w 54"/>
                <a:gd name="T53" fmla="*/ 2 h 257"/>
                <a:gd name="T54" fmla="*/ 42 w 54"/>
                <a:gd name="T55" fmla="*/ 0 h 257"/>
                <a:gd name="T56" fmla="*/ 34 w 54"/>
                <a:gd name="T57" fmla="*/ 12 h 257"/>
                <a:gd name="T58" fmla="*/ 31 w 54"/>
                <a:gd name="T59" fmla="*/ 12 h 257"/>
                <a:gd name="T60" fmla="*/ 33 w 54"/>
                <a:gd name="T61" fmla="*/ 14 h 257"/>
                <a:gd name="T62" fmla="*/ 27 w 54"/>
                <a:gd name="T63" fmla="*/ 29 h 257"/>
                <a:gd name="T64" fmla="*/ 11 w 54"/>
                <a:gd name="T65" fmla="*/ 198 h 257"/>
                <a:gd name="T66" fmla="*/ 11 w 54"/>
                <a:gd name="T67" fmla="*/ 198 h 257"/>
                <a:gd name="T68" fmla="*/ 11 w 54"/>
                <a:gd name="T69" fmla="*/ 199 h 257"/>
                <a:gd name="T70" fmla="*/ 12 w 54"/>
                <a:gd name="T71" fmla="*/ 199 h 257"/>
                <a:gd name="T72" fmla="*/ 27 w 54"/>
                <a:gd name="T73" fmla="*/ 244 h 257"/>
                <a:gd name="T74" fmla="*/ 46 w 54"/>
                <a:gd name="T75" fmla="*/ 251 h 257"/>
                <a:gd name="T76" fmla="*/ 46 w 54"/>
                <a:gd name="T77" fmla="*/ 251 h 257"/>
                <a:gd name="T78" fmla="*/ 54 w 54"/>
                <a:gd name="T79" fmla="*/ 243 h 257"/>
                <a:gd name="T80" fmla="*/ 47 w 54"/>
                <a:gd name="T81" fmla="*/ 141 h 257"/>
                <a:gd name="T82" fmla="*/ 12 w 54"/>
                <a:gd name="T83" fmla="*/ 199 h 257"/>
                <a:gd name="T84" fmla="*/ 11 w 54"/>
                <a:gd name="T85" fmla="*/ 199 h 257"/>
                <a:gd name="T86" fmla="*/ 11 w 54"/>
                <a:gd name="T87" fmla="*/ 199 h 257"/>
                <a:gd name="T88" fmla="*/ 12 w 54"/>
                <a:gd name="T89" fmla="*/ 199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4" h="257">
                  <a:moveTo>
                    <a:pt x="32" y="117"/>
                  </a:moveTo>
                  <a:cubicBezTo>
                    <a:pt x="32" y="117"/>
                    <a:pt x="33" y="117"/>
                    <a:pt x="33" y="117"/>
                  </a:cubicBezTo>
                  <a:cubicBezTo>
                    <a:pt x="36" y="117"/>
                    <a:pt x="39" y="116"/>
                    <a:pt x="41" y="113"/>
                  </a:cubicBezTo>
                  <a:cubicBezTo>
                    <a:pt x="33" y="113"/>
                    <a:pt x="33" y="116"/>
                    <a:pt x="32" y="117"/>
                  </a:cubicBezTo>
                  <a:close/>
                  <a:moveTo>
                    <a:pt x="43" y="133"/>
                  </a:moveTo>
                  <a:cubicBezTo>
                    <a:pt x="42" y="132"/>
                    <a:pt x="41" y="130"/>
                    <a:pt x="40" y="128"/>
                  </a:cubicBezTo>
                  <a:cubicBezTo>
                    <a:pt x="41" y="131"/>
                    <a:pt x="42" y="132"/>
                    <a:pt x="43" y="133"/>
                  </a:cubicBezTo>
                  <a:close/>
                  <a:moveTo>
                    <a:pt x="47" y="141"/>
                  </a:moveTo>
                  <a:cubicBezTo>
                    <a:pt x="47" y="140"/>
                    <a:pt x="47" y="139"/>
                    <a:pt x="47" y="139"/>
                  </a:cubicBezTo>
                  <a:cubicBezTo>
                    <a:pt x="47" y="138"/>
                    <a:pt x="47" y="138"/>
                    <a:pt x="46" y="137"/>
                  </a:cubicBezTo>
                  <a:cubicBezTo>
                    <a:pt x="45" y="135"/>
                    <a:pt x="44" y="134"/>
                    <a:pt x="43" y="133"/>
                  </a:cubicBezTo>
                  <a:cubicBezTo>
                    <a:pt x="43" y="134"/>
                    <a:pt x="43" y="134"/>
                    <a:pt x="43" y="134"/>
                  </a:cubicBezTo>
                  <a:cubicBezTo>
                    <a:pt x="23" y="132"/>
                    <a:pt x="32" y="130"/>
                    <a:pt x="39" y="126"/>
                  </a:cubicBezTo>
                  <a:cubicBezTo>
                    <a:pt x="39" y="126"/>
                    <a:pt x="39" y="127"/>
                    <a:pt x="40" y="128"/>
                  </a:cubicBezTo>
                  <a:cubicBezTo>
                    <a:pt x="39" y="127"/>
                    <a:pt x="39" y="126"/>
                    <a:pt x="39" y="126"/>
                  </a:cubicBezTo>
                  <a:cubicBezTo>
                    <a:pt x="41" y="125"/>
                    <a:pt x="43" y="123"/>
                    <a:pt x="44" y="121"/>
                  </a:cubicBezTo>
                  <a:cubicBezTo>
                    <a:pt x="45" y="120"/>
                    <a:pt x="45" y="117"/>
                    <a:pt x="42" y="114"/>
                  </a:cubicBezTo>
                  <a:cubicBezTo>
                    <a:pt x="41" y="113"/>
                    <a:pt x="39" y="111"/>
                    <a:pt x="36" y="109"/>
                  </a:cubicBezTo>
                  <a:cubicBezTo>
                    <a:pt x="38" y="109"/>
                    <a:pt x="39" y="108"/>
                    <a:pt x="41" y="107"/>
                  </a:cubicBezTo>
                  <a:cubicBezTo>
                    <a:pt x="52" y="98"/>
                    <a:pt x="41" y="64"/>
                    <a:pt x="42" y="54"/>
                  </a:cubicBezTo>
                  <a:cubicBezTo>
                    <a:pt x="33" y="71"/>
                    <a:pt x="42" y="49"/>
                    <a:pt x="43" y="45"/>
                  </a:cubicBezTo>
                  <a:cubicBezTo>
                    <a:pt x="43" y="45"/>
                    <a:pt x="44" y="45"/>
                    <a:pt x="43" y="45"/>
                  </a:cubicBezTo>
                  <a:cubicBezTo>
                    <a:pt x="43" y="45"/>
                    <a:pt x="43" y="45"/>
                    <a:pt x="42" y="45"/>
                  </a:cubicBezTo>
                  <a:cubicBezTo>
                    <a:pt x="22" y="60"/>
                    <a:pt x="51" y="19"/>
                    <a:pt x="37" y="13"/>
                  </a:cubicBezTo>
                  <a:cubicBezTo>
                    <a:pt x="37" y="9"/>
                    <a:pt x="38" y="6"/>
                    <a:pt x="40" y="3"/>
                  </a:cubicBezTo>
                  <a:cubicBezTo>
                    <a:pt x="40" y="3"/>
                    <a:pt x="40" y="3"/>
                    <a:pt x="40" y="3"/>
                  </a:cubicBezTo>
                  <a:cubicBezTo>
                    <a:pt x="40" y="3"/>
                    <a:pt x="40" y="2"/>
                    <a:pt x="40" y="2"/>
                  </a:cubicBezTo>
                  <a:cubicBezTo>
                    <a:pt x="41" y="2"/>
                    <a:pt x="41" y="1"/>
                    <a:pt x="42" y="0"/>
                  </a:cubicBezTo>
                  <a:cubicBezTo>
                    <a:pt x="39" y="3"/>
                    <a:pt x="36" y="7"/>
                    <a:pt x="34" y="12"/>
                  </a:cubicBezTo>
                  <a:cubicBezTo>
                    <a:pt x="33" y="12"/>
                    <a:pt x="32" y="12"/>
                    <a:pt x="31" y="12"/>
                  </a:cubicBezTo>
                  <a:cubicBezTo>
                    <a:pt x="32" y="13"/>
                    <a:pt x="32" y="13"/>
                    <a:pt x="33" y="14"/>
                  </a:cubicBezTo>
                  <a:cubicBezTo>
                    <a:pt x="31" y="18"/>
                    <a:pt x="29" y="24"/>
                    <a:pt x="27" y="29"/>
                  </a:cubicBezTo>
                  <a:cubicBezTo>
                    <a:pt x="10" y="80"/>
                    <a:pt x="0" y="177"/>
                    <a:pt x="11" y="198"/>
                  </a:cubicBezTo>
                  <a:cubicBezTo>
                    <a:pt x="11" y="198"/>
                    <a:pt x="11" y="198"/>
                    <a:pt x="11" y="198"/>
                  </a:cubicBezTo>
                  <a:cubicBezTo>
                    <a:pt x="11" y="198"/>
                    <a:pt x="11" y="198"/>
                    <a:pt x="11" y="199"/>
                  </a:cubicBezTo>
                  <a:cubicBezTo>
                    <a:pt x="19" y="206"/>
                    <a:pt x="14" y="202"/>
                    <a:pt x="12" y="199"/>
                  </a:cubicBezTo>
                  <a:cubicBezTo>
                    <a:pt x="19" y="208"/>
                    <a:pt x="21" y="231"/>
                    <a:pt x="27" y="244"/>
                  </a:cubicBezTo>
                  <a:cubicBezTo>
                    <a:pt x="31" y="253"/>
                    <a:pt x="36" y="257"/>
                    <a:pt x="46" y="251"/>
                  </a:cubicBezTo>
                  <a:cubicBezTo>
                    <a:pt x="46" y="251"/>
                    <a:pt x="46" y="251"/>
                    <a:pt x="46" y="251"/>
                  </a:cubicBezTo>
                  <a:cubicBezTo>
                    <a:pt x="48" y="249"/>
                    <a:pt x="51" y="247"/>
                    <a:pt x="54" y="243"/>
                  </a:cubicBezTo>
                  <a:cubicBezTo>
                    <a:pt x="15" y="252"/>
                    <a:pt x="44" y="156"/>
                    <a:pt x="47" y="141"/>
                  </a:cubicBezTo>
                  <a:close/>
                  <a:moveTo>
                    <a:pt x="12" y="199"/>
                  </a:moveTo>
                  <a:cubicBezTo>
                    <a:pt x="12" y="199"/>
                    <a:pt x="12" y="199"/>
                    <a:pt x="11" y="199"/>
                  </a:cubicBezTo>
                  <a:cubicBezTo>
                    <a:pt x="11" y="199"/>
                    <a:pt x="11" y="199"/>
                    <a:pt x="11" y="199"/>
                  </a:cubicBezTo>
                  <a:cubicBezTo>
                    <a:pt x="11" y="199"/>
                    <a:pt x="12" y="199"/>
                    <a:pt x="12" y="199"/>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1" name="Freeform 761">
              <a:extLst>
                <a:ext uri="{FF2B5EF4-FFF2-40B4-BE49-F238E27FC236}">
                  <a16:creationId xmlns:a16="http://schemas.microsoft.com/office/drawing/2014/main" id="{7689DB2A-B23E-4B1E-B3C2-0970D03968F7}"/>
                </a:ext>
              </a:extLst>
            </p:cNvPr>
            <p:cNvSpPr>
              <a:spLocks noEditPoints="1"/>
            </p:cNvSpPr>
            <p:nvPr userDrawn="1"/>
          </p:nvSpPr>
          <p:spPr bwMode="auto">
            <a:xfrm>
              <a:off x="2564" y="2514"/>
              <a:ext cx="63" cy="236"/>
            </a:xfrm>
            <a:custGeom>
              <a:avLst/>
              <a:gdLst>
                <a:gd name="T0" fmla="*/ 7 w 44"/>
                <a:gd name="T1" fmla="*/ 146 h 164"/>
                <a:gd name="T2" fmla="*/ 6 w 44"/>
                <a:gd name="T3" fmla="*/ 146 h 164"/>
                <a:gd name="T4" fmla="*/ 7 w 44"/>
                <a:gd name="T5" fmla="*/ 147 h 164"/>
                <a:gd name="T6" fmla="*/ 7 w 44"/>
                <a:gd name="T7" fmla="*/ 146 h 164"/>
                <a:gd name="T8" fmla="*/ 34 w 44"/>
                <a:gd name="T9" fmla="*/ 74 h 164"/>
                <a:gd name="T10" fmla="*/ 31 w 44"/>
                <a:gd name="T11" fmla="*/ 57 h 164"/>
                <a:gd name="T12" fmla="*/ 41 w 44"/>
                <a:gd name="T13" fmla="*/ 35 h 164"/>
                <a:gd name="T14" fmla="*/ 38 w 44"/>
                <a:gd name="T15" fmla="*/ 15 h 164"/>
                <a:gd name="T16" fmla="*/ 38 w 44"/>
                <a:gd name="T17" fmla="*/ 14 h 164"/>
                <a:gd name="T18" fmla="*/ 37 w 44"/>
                <a:gd name="T19" fmla="*/ 2 h 164"/>
                <a:gd name="T20" fmla="*/ 36 w 44"/>
                <a:gd name="T21" fmla="*/ 0 h 164"/>
                <a:gd name="T22" fmla="*/ 12 w 44"/>
                <a:gd name="T23" fmla="*/ 14 h 164"/>
                <a:gd name="T24" fmla="*/ 10 w 44"/>
                <a:gd name="T25" fmla="*/ 25 h 164"/>
                <a:gd name="T26" fmla="*/ 10 w 44"/>
                <a:gd name="T27" fmla="*/ 26 h 164"/>
                <a:gd name="T28" fmla="*/ 10 w 44"/>
                <a:gd name="T29" fmla="*/ 26 h 164"/>
                <a:gd name="T30" fmla="*/ 10 w 44"/>
                <a:gd name="T31" fmla="*/ 26 h 164"/>
                <a:gd name="T32" fmla="*/ 6 w 44"/>
                <a:gd name="T33" fmla="*/ 52 h 164"/>
                <a:gd name="T34" fmla="*/ 2 w 44"/>
                <a:gd name="T35" fmla="*/ 128 h 164"/>
                <a:gd name="T36" fmla="*/ 2 w 44"/>
                <a:gd name="T37" fmla="*/ 128 h 164"/>
                <a:gd name="T38" fmla="*/ 3 w 44"/>
                <a:gd name="T39" fmla="*/ 134 h 164"/>
                <a:gd name="T40" fmla="*/ 3 w 44"/>
                <a:gd name="T41" fmla="*/ 136 h 164"/>
                <a:gd name="T42" fmla="*/ 6 w 44"/>
                <a:gd name="T43" fmla="*/ 146 h 164"/>
                <a:gd name="T44" fmla="*/ 6 w 44"/>
                <a:gd name="T45" fmla="*/ 146 h 164"/>
                <a:gd name="T46" fmla="*/ 6 w 44"/>
                <a:gd name="T47" fmla="*/ 146 h 164"/>
                <a:gd name="T48" fmla="*/ 7 w 44"/>
                <a:gd name="T49" fmla="*/ 147 h 164"/>
                <a:gd name="T50" fmla="*/ 7 w 44"/>
                <a:gd name="T51" fmla="*/ 146 h 164"/>
                <a:gd name="T52" fmla="*/ 10 w 44"/>
                <a:gd name="T53" fmla="*/ 150 h 164"/>
                <a:gd name="T54" fmla="*/ 10 w 44"/>
                <a:gd name="T55" fmla="*/ 150 h 164"/>
                <a:gd name="T56" fmla="*/ 7 w 44"/>
                <a:gd name="T57" fmla="*/ 147 h 164"/>
                <a:gd name="T58" fmla="*/ 9 w 44"/>
                <a:gd name="T59" fmla="*/ 150 h 164"/>
                <a:gd name="T60" fmla="*/ 10 w 44"/>
                <a:gd name="T61" fmla="*/ 153 h 164"/>
                <a:gd name="T62" fmla="*/ 14 w 44"/>
                <a:gd name="T63" fmla="*/ 164 h 164"/>
                <a:gd name="T64" fmla="*/ 29 w 44"/>
                <a:gd name="T65" fmla="*/ 156 h 164"/>
                <a:gd name="T66" fmla="*/ 30 w 44"/>
                <a:gd name="T67" fmla="*/ 147 h 164"/>
                <a:gd name="T68" fmla="*/ 30 w 44"/>
                <a:gd name="T69" fmla="*/ 146 h 164"/>
                <a:gd name="T70" fmla="*/ 31 w 44"/>
                <a:gd name="T71" fmla="*/ 140 h 164"/>
                <a:gd name="T72" fmla="*/ 31 w 44"/>
                <a:gd name="T73" fmla="*/ 137 h 164"/>
                <a:gd name="T74" fmla="*/ 34 w 44"/>
                <a:gd name="T75" fmla="*/ 124 h 164"/>
                <a:gd name="T76" fmla="*/ 34 w 44"/>
                <a:gd name="T77" fmla="*/ 122 h 164"/>
                <a:gd name="T78" fmla="*/ 35 w 44"/>
                <a:gd name="T79" fmla="*/ 117 h 164"/>
                <a:gd name="T80" fmla="*/ 42 w 44"/>
                <a:gd name="T81" fmla="*/ 87 h 164"/>
                <a:gd name="T82" fmla="*/ 38 w 44"/>
                <a:gd name="T83" fmla="*/ 81 h 164"/>
                <a:gd name="T84" fmla="*/ 38 w 44"/>
                <a:gd name="T85" fmla="*/ 82 h 164"/>
                <a:gd name="T86" fmla="*/ 34 w 44"/>
                <a:gd name="T87" fmla="*/ 74 h 164"/>
                <a:gd name="T88" fmla="*/ 27 w 44"/>
                <a:gd name="T89" fmla="*/ 65 h 164"/>
                <a:gd name="T90" fmla="*/ 28 w 44"/>
                <a:gd name="T91" fmla="*/ 65 h 164"/>
                <a:gd name="T92" fmla="*/ 36 w 44"/>
                <a:gd name="T93" fmla="*/ 61 h 164"/>
                <a:gd name="T94" fmla="*/ 27 w 44"/>
                <a:gd name="T95" fmla="*/ 65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 h="164">
                  <a:moveTo>
                    <a:pt x="7" y="146"/>
                  </a:moveTo>
                  <a:cubicBezTo>
                    <a:pt x="6" y="146"/>
                    <a:pt x="6" y="146"/>
                    <a:pt x="6" y="146"/>
                  </a:cubicBezTo>
                  <a:cubicBezTo>
                    <a:pt x="7" y="146"/>
                    <a:pt x="7" y="147"/>
                    <a:pt x="7" y="147"/>
                  </a:cubicBezTo>
                  <a:cubicBezTo>
                    <a:pt x="7" y="147"/>
                    <a:pt x="7" y="146"/>
                    <a:pt x="7" y="146"/>
                  </a:cubicBezTo>
                  <a:close/>
                  <a:moveTo>
                    <a:pt x="34" y="74"/>
                  </a:moveTo>
                  <a:cubicBezTo>
                    <a:pt x="39" y="70"/>
                    <a:pt x="44" y="65"/>
                    <a:pt x="31" y="57"/>
                  </a:cubicBezTo>
                  <a:cubicBezTo>
                    <a:pt x="40" y="55"/>
                    <a:pt x="41" y="46"/>
                    <a:pt x="41" y="35"/>
                  </a:cubicBezTo>
                  <a:cubicBezTo>
                    <a:pt x="40" y="28"/>
                    <a:pt x="39" y="21"/>
                    <a:pt x="38" y="15"/>
                  </a:cubicBezTo>
                  <a:cubicBezTo>
                    <a:pt x="38" y="15"/>
                    <a:pt x="38" y="14"/>
                    <a:pt x="38" y="14"/>
                  </a:cubicBezTo>
                  <a:cubicBezTo>
                    <a:pt x="37" y="9"/>
                    <a:pt x="37" y="4"/>
                    <a:pt x="37" y="2"/>
                  </a:cubicBezTo>
                  <a:cubicBezTo>
                    <a:pt x="31" y="13"/>
                    <a:pt x="33" y="7"/>
                    <a:pt x="36" y="0"/>
                  </a:cubicBezTo>
                  <a:cubicBezTo>
                    <a:pt x="28" y="5"/>
                    <a:pt x="20" y="9"/>
                    <a:pt x="12" y="14"/>
                  </a:cubicBezTo>
                  <a:cubicBezTo>
                    <a:pt x="12" y="17"/>
                    <a:pt x="11" y="21"/>
                    <a:pt x="10" y="25"/>
                  </a:cubicBezTo>
                  <a:cubicBezTo>
                    <a:pt x="10" y="25"/>
                    <a:pt x="10" y="25"/>
                    <a:pt x="10" y="26"/>
                  </a:cubicBezTo>
                  <a:cubicBezTo>
                    <a:pt x="10" y="26"/>
                    <a:pt x="10" y="26"/>
                    <a:pt x="10" y="26"/>
                  </a:cubicBezTo>
                  <a:cubicBezTo>
                    <a:pt x="10" y="26"/>
                    <a:pt x="10" y="26"/>
                    <a:pt x="10" y="26"/>
                  </a:cubicBezTo>
                  <a:cubicBezTo>
                    <a:pt x="8" y="35"/>
                    <a:pt x="7" y="43"/>
                    <a:pt x="6" y="52"/>
                  </a:cubicBezTo>
                  <a:cubicBezTo>
                    <a:pt x="2" y="81"/>
                    <a:pt x="0" y="109"/>
                    <a:pt x="2" y="128"/>
                  </a:cubicBezTo>
                  <a:cubicBezTo>
                    <a:pt x="2" y="128"/>
                    <a:pt x="2" y="128"/>
                    <a:pt x="2" y="128"/>
                  </a:cubicBezTo>
                  <a:cubicBezTo>
                    <a:pt x="2" y="130"/>
                    <a:pt x="2" y="132"/>
                    <a:pt x="3" y="134"/>
                  </a:cubicBezTo>
                  <a:cubicBezTo>
                    <a:pt x="3" y="134"/>
                    <a:pt x="3" y="135"/>
                    <a:pt x="3" y="136"/>
                  </a:cubicBezTo>
                  <a:cubicBezTo>
                    <a:pt x="4" y="140"/>
                    <a:pt x="5" y="144"/>
                    <a:pt x="6" y="146"/>
                  </a:cubicBezTo>
                  <a:cubicBezTo>
                    <a:pt x="6" y="146"/>
                    <a:pt x="6" y="146"/>
                    <a:pt x="6" y="146"/>
                  </a:cubicBezTo>
                  <a:cubicBezTo>
                    <a:pt x="6" y="146"/>
                    <a:pt x="6" y="146"/>
                    <a:pt x="6" y="146"/>
                  </a:cubicBezTo>
                  <a:cubicBezTo>
                    <a:pt x="7" y="146"/>
                    <a:pt x="7" y="147"/>
                    <a:pt x="7" y="147"/>
                  </a:cubicBezTo>
                  <a:cubicBezTo>
                    <a:pt x="7" y="147"/>
                    <a:pt x="7" y="146"/>
                    <a:pt x="7" y="146"/>
                  </a:cubicBezTo>
                  <a:cubicBezTo>
                    <a:pt x="8" y="148"/>
                    <a:pt x="9" y="149"/>
                    <a:pt x="10" y="150"/>
                  </a:cubicBezTo>
                  <a:cubicBezTo>
                    <a:pt x="11" y="151"/>
                    <a:pt x="10" y="151"/>
                    <a:pt x="10" y="150"/>
                  </a:cubicBezTo>
                  <a:cubicBezTo>
                    <a:pt x="9" y="149"/>
                    <a:pt x="8" y="148"/>
                    <a:pt x="7" y="147"/>
                  </a:cubicBezTo>
                  <a:cubicBezTo>
                    <a:pt x="8" y="148"/>
                    <a:pt x="8" y="149"/>
                    <a:pt x="9" y="150"/>
                  </a:cubicBezTo>
                  <a:cubicBezTo>
                    <a:pt x="9" y="151"/>
                    <a:pt x="10" y="152"/>
                    <a:pt x="10" y="153"/>
                  </a:cubicBezTo>
                  <a:cubicBezTo>
                    <a:pt x="11" y="156"/>
                    <a:pt x="13" y="160"/>
                    <a:pt x="14" y="164"/>
                  </a:cubicBezTo>
                  <a:cubicBezTo>
                    <a:pt x="19" y="162"/>
                    <a:pt x="24" y="159"/>
                    <a:pt x="29" y="156"/>
                  </a:cubicBezTo>
                  <a:cubicBezTo>
                    <a:pt x="29" y="153"/>
                    <a:pt x="30" y="150"/>
                    <a:pt x="30" y="147"/>
                  </a:cubicBezTo>
                  <a:cubicBezTo>
                    <a:pt x="30" y="147"/>
                    <a:pt x="30" y="146"/>
                    <a:pt x="30" y="146"/>
                  </a:cubicBezTo>
                  <a:cubicBezTo>
                    <a:pt x="30" y="144"/>
                    <a:pt x="31" y="142"/>
                    <a:pt x="31" y="140"/>
                  </a:cubicBezTo>
                  <a:cubicBezTo>
                    <a:pt x="31" y="139"/>
                    <a:pt x="31" y="138"/>
                    <a:pt x="31" y="137"/>
                  </a:cubicBezTo>
                  <a:cubicBezTo>
                    <a:pt x="32" y="133"/>
                    <a:pt x="33" y="128"/>
                    <a:pt x="34" y="124"/>
                  </a:cubicBezTo>
                  <a:cubicBezTo>
                    <a:pt x="34" y="123"/>
                    <a:pt x="34" y="123"/>
                    <a:pt x="34" y="122"/>
                  </a:cubicBezTo>
                  <a:cubicBezTo>
                    <a:pt x="35" y="120"/>
                    <a:pt x="35" y="119"/>
                    <a:pt x="35" y="117"/>
                  </a:cubicBezTo>
                  <a:cubicBezTo>
                    <a:pt x="39" y="100"/>
                    <a:pt x="43" y="88"/>
                    <a:pt x="42" y="87"/>
                  </a:cubicBezTo>
                  <a:cubicBezTo>
                    <a:pt x="41" y="83"/>
                    <a:pt x="39" y="82"/>
                    <a:pt x="38" y="81"/>
                  </a:cubicBezTo>
                  <a:cubicBezTo>
                    <a:pt x="38" y="82"/>
                    <a:pt x="38" y="82"/>
                    <a:pt x="38" y="82"/>
                  </a:cubicBezTo>
                  <a:cubicBezTo>
                    <a:pt x="18" y="79"/>
                    <a:pt x="27" y="78"/>
                    <a:pt x="34" y="74"/>
                  </a:cubicBezTo>
                  <a:moveTo>
                    <a:pt x="27" y="65"/>
                  </a:moveTo>
                  <a:cubicBezTo>
                    <a:pt x="27" y="65"/>
                    <a:pt x="28" y="65"/>
                    <a:pt x="28" y="65"/>
                  </a:cubicBezTo>
                  <a:cubicBezTo>
                    <a:pt x="31" y="65"/>
                    <a:pt x="34" y="64"/>
                    <a:pt x="36" y="61"/>
                  </a:cubicBezTo>
                  <a:cubicBezTo>
                    <a:pt x="28" y="61"/>
                    <a:pt x="28" y="64"/>
                    <a:pt x="27" y="65"/>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2" name="Freeform 762">
              <a:extLst>
                <a:ext uri="{FF2B5EF4-FFF2-40B4-BE49-F238E27FC236}">
                  <a16:creationId xmlns:a16="http://schemas.microsoft.com/office/drawing/2014/main" id="{66E478F2-7487-4963-ADBC-293192BF7494}"/>
                </a:ext>
              </a:extLst>
            </p:cNvPr>
            <p:cNvSpPr>
              <a:spLocks noEditPoints="1"/>
            </p:cNvSpPr>
            <p:nvPr userDrawn="1"/>
          </p:nvSpPr>
          <p:spPr bwMode="auto">
            <a:xfrm>
              <a:off x="3050" y="2268"/>
              <a:ext cx="61" cy="201"/>
            </a:xfrm>
            <a:custGeom>
              <a:avLst/>
              <a:gdLst>
                <a:gd name="T0" fmla="*/ 6 w 43"/>
                <a:gd name="T1" fmla="*/ 125 h 140"/>
                <a:gd name="T2" fmla="*/ 6 w 43"/>
                <a:gd name="T3" fmla="*/ 125 h 140"/>
                <a:gd name="T4" fmla="*/ 6 w 43"/>
                <a:gd name="T5" fmla="*/ 125 h 140"/>
                <a:gd name="T6" fmla="*/ 6 w 43"/>
                <a:gd name="T7" fmla="*/ 125 h 140"/>
                <a:gd name="T8" fmla="*/ 33 w 43"/>
                <a:gd name="T9" fmla="*/ 63 h 140"/>
                <a:gd name="T10" fmla="*/ 30 w 43"/>
                <a:gd name="T11" fmla="*/ 48 h 140"/>
                <a:gd name="T12" fmla="*/ 40 w 43"/>
                <a:gd name="T13" fmla="*/ 30 h 140"/>
                <a:gd name="T14" fmla="*/ 38 w 43"/>
                <a:gd name="T15" fmla="*/ 13 h 140"/>
                <a:gd name="T16" fmla="*/ 38 w 43"/>
                <a:gd name="T17" fmla="*/ 12 h 140"/>
                <a:gd name="T18" fmla="*/ 36 w 43"/>
                <a:gd name="T19" fmla="*/ 1 h 140"/>
                <a:gd name="T20" fmla="*/ 35 w 43"/>
                <a:gd name="T21" fmla="*/ 0 h 140"/>
                <a:gd name="T22" fmla="*/ 12 w 43"/>
                <a:gd name="T23" fmla="*/ 12 h 140"/>
                <a:gd name="T24" fmla="*/ 10 w 43"/>
                <a:gd name="T25" fmla="*/ 21 h 140"/>
                <a:gd name="T26" fmla="*/ 9 w 43"/>
                <a:gd name="T27" fmla="*/ 22 h 140"/>
                <a:gd name="T28" fmla="*/ 9 w 43"/>
                <a:gd name="T29" fmla="*/ 22 h 140"/>
                <a:gd name="T30" fmla="*/ 9 w 43"/>
                <a:gd name="T31" fmla="*/ 22 h 140"/>
                <a:gd name="T32" fmla="*/ 5 w 43"/>
                <a:gd name="T33" fmla="*/ 44 h 140"/>
                <a:gd name="T34" fmla="*/ 1 w 43"/>
                <a:gd name="T35" fmla="*/ 109 h 140"/>
                <a:gd name="T36" fmla="*/ 1 w 43"/>
                <a:gd name="T37" fmla="*/ 109 h 140"/>
                <a:gd name="T38" fmla="*/ 2 w 43"/>
                <a:gd name="T39" fmla="*/ 114 h 140"/>
                <a:gd name="T40" fmla="*/ 2 w 43"/>
                <a:gd name="T41" fmla="*/ 116 h 140"/>
                <a:gd name="T42" fmla="*/ 6 w 43"/>
                <a:gd name="T43" fmla="*/ 125 h 140"/>
                <a:gd name="T44" fmla="*/ 6 w 43"/>
                <a:gd name="T45" fmla="*/ 125 h 140"/>
                <a:gd name="T46" fmla="*/ 6 w 43"/>
                <a:gd name="T47" fmla="*/ 125 h 140"/>
                <a:gd name="T48" fmla="*/ 6 w 43"/>
                <a:gd name="T49" fmla="*/ 125 h 140"/>
                <a:gd name="T50" fmla="*/ 6 w 43"/>
                <a:gd name="T51" fmla="*/ 125 h 140"/>
                <a:gd name="T52" fmla="*/ 9 w 43"/>
                <a:gd name="T53" fmla="*/ 128 h 140"/>
                <a:gd name="T54" fmla="*/ 9 w 43"/>
                <a:gd name="T55" fmla="*/ 128 h 140"/>
                <a:gd name="T56" fmla="*/ 7 w 43"/>
                <a:gd name="T57" fmla="*/ 126 h 140"/>
                <a:gd name="T58" fmla="*/ 8 w 43"/>
                <a:gd name="T59" fmla="*/ 128 h 140"/>
                <a:gd name="T60" fmla="*/ 9 w 43"/>
                <a:gd name="T61" fmla="*/ 130 h 140"/>
                <a:gd name="T62" fmla="*/ 13 w 43"/>
                <a:gd name="T63" fmla="*/ 140 h 140"/>
                <a:gd name="T64" fmla="*/ 29 w 43"/>
                <a:gd name="T65" fmla="*/ 133 h 140"/>
                <a:gd name="T66" fmla="*/ 30 w 43"/>
                <a:gd name="T67" fmla="*/ 125 h 140"/>
                <a:gd name="T68" fmla="*/ 30 w 43"/>
                <a:gd name="T69" fmla="*/ 125 h 140"/>
                <a:gd name="T70" fmla="*/ 31 w 43"/>
                <a:gd name="T71" fmla="*/ 119 h 140"/>
                <a:gd name="T72" fmla="*/ 31 w 43"/>
                <a:gd name="T73" fmla="*/ 117 h 140"/>
                <a:gd name="T74" fmla="*/ 33 w 43"/>
                <a:gd name="T75" fmla="*/ 106 h 140"/>
                <a:gd name="T76" fmla="*/ 34 w 43"/>
                <a:gd name="T77" fmla="*/ 104 h 140"/>
                <a:gd name="T78" fmla="*/ 35 w 43"/>
                <a:gd name="T79" fmla="*/ 100 h 140"/>
                <a:gd name="T80" fmla="*/ 42 w 43"/>
                <a:gd name="T81" fmla="*/ 74 h 140"/>
                <a:gd name="T82" fmla="*/ 37 w 43"/>
                <a:gd name="T83" fmla="*/ 69 h 140"/>
                <a:gd name="T84" fmla="*/ 37 w 43"/>
                <a:gd name="T85" fmla="*/ 70 h 140"/>
                <a:gd name="T86" fmla="*/ 33 w 43"/>
                <a:gd name="T87" fmla="*/ 63 h 140"/>
                <a:gd name="T88" fmla="*/ 26 w 43"/>
                <a:gd name="T89" fmla="*/ 55 h 140"/>
                <a:gd name="T90" fmla="*/ 28 w 43"/>
                <a:gd name="T91" fmla="*/ 55 h 140"/>
                <a:gd name="T92" fmla="*/ 36 w 43"/>
                <a:gd name="T93" fmla="*/ 52 h 140"/>
                <a:gd name="T94" fmla="*/ 26 w 43"/>
                <a:gd name="T95" fmla="*/ 5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140">
                  <a:moveTo>
                    <a:pt x="6" y="125"/>
                  </a:moveTo>
                  <a:cubicBezTo>
                    <a:pt x="6" y="125"/>
                    <a:pt x="6" y="125"/>
                    <a:pt x="6" y="125"/>
                  </a:cubicBezTo>
                  <a:cubicBezTo>
                    <a:pt x="6" y="125"/>
                    <a:pt x="6" y="125"/>
                    <a:pt x="6" y="125"/>
                  </a:cubicBezTo>
                  <a:cubicBezTo>
                    <a:pt x="6" y="125"/>
                    <a:pt x="6" y="125"/>
                    <a:pt x="6" y="125"/>
                  </a:cubicBezTo>
                  <a:close/>
                  <a:moveTo>
                    <a:pt x="33" y="63"/>
                  </a:moveTo>
                  <a:cubicBezTo>
                    <a:pt x="39" y="60"/>
                    <a:pt x="43" y="56"/>
                    <a:pt x="30" y="48"/>
                  </a:cubicBezTo>
                  <a:cubicBezTo>
                    <a:pt x="39" y="47"/>
                    <a:pt x="41" y="39"/>
                    <a:pt x="40" y="30"/>
                  </a:cubicBezTo>
                  <a:cubicBezTo>
                    <a:pt x="40" y="24"/>
                    <a:pt x="39" y="18"/>
                    <a:pt x="38" y="13"/>
                  </a:cubicBezTo>
                  <a:cubicBezTo>
                    <a:pt x="38" y="12"/>
                    <a:pt x="38" y="12"/>
                    <a:pt x="38" y="12"/>
                  </a:cubicBezTo>
                  <a:cubicBezTo>
                    <a:pt x="37" y="7"/>
                    <a:pt x="36" y="4"/>
                    <a:pt x="36" y="1"/>
                  </a:cubicBezTo>
                  <a:cubicBezTo>
                    <a:pt x="30" y="11"/>
                    <a:pt x="33" y="6"/>
                    <a:pt x="35" y="0"/>
                  </a:cubicBezTo>
                  <a:cubicBezTo>
                    <a:pt x="27" y="4"/>
                    <a:pt x="20" y="8"/>
                    <a:pt x="12" y="12"/>
                  </a:cubicBezTo>
                  <a:cubicBezTo>
                    <a:pt x="11" y="15"/>
                    <a:pt x="10" y="18"/>
                    <a:pt x="10" y="21"/>
                  </a:cubicBezTo>
                  <a:cubicBezTo>
                    <a:pt x="10" y="21"/>
                    <a:pt x="9" y="22"/>
                    <a:pt x="9" y="22"/>
                  </a:cubicBezTo>
                  <a:cubicBezTo>
                    <a:pt x="9" y="22"/>
                    <a:pt x="9" y="22"/>
                    <a:pt x="9" y="22"/>
                  </a:cubicBezTo>
                  <a:cubicBezTo>
                    <a:pt x="9" y="22"/>
                    <a:pt x="9" y="22"/>
                    <a:pt x="9" y="22"/>
                  </a:cubicBezTo>
                  <a:cubicBezTo>
                    <a:pt x="8" y="30"/>
                    <a:pt x="6" y="37"/>
                    <a:pt x="5" y="44"/>
                  </a:cubicBezTo>
                  <a:cubicBezTo>
                    <a:pt x="1" y="69"/>
                    <a:pt x="0" y="93"/>
                    <a:pt x="1" y="109"/>
                  </a:cubicBezTo>
                  <a:cubicBezTo>
                    <a:pt x="1" y="109"/>
                    <a:pt x="1" y="109"/>
                    <a:pt x="1" y="109"/>
                  </a:cubicBezTo>
                  <a:cubicBezTo>
                    <a:pt x="2" y="111"/>
                    <a:pt x="2" y="113"/>
                    <a:pt x="2" y="114"/>
                  </a:cubicBezTo>
                  <a:cubicBezTo>
                    <a:pt x="2" y="115"/>
                    <a:pt x="2" y="115"/>
                    <a:pt x="2" y="116"/>
                  </a:cubicBezTo>
                  <a:cubicBezTo>
                    <a:pt x="3" y="120"/>
                    <a:pt x="4" y="123"/>
                    <a:pt x="6" y="125"/>
                  </a:cubicBezTo>
                  <a:cubicBezTo>
                    <a:pt x="6" y="125"/>
                    <a:pt x="6" y="125"/>
                    <a:pt x="6" y="125"/>
                  </a:cubicBezTo>
                  <a:cubicBezTo>
                    <a:pt x="6" y="125"/>
                    <a:pt x="6" y="125"/>
                    <a:pt x="6" y="125"/>
                  </a:cubicBezTo>
                  <a:cubicBezTo>
                    <a:pt x="6" y="125"/>
                    <a:pt x="6" y="125"/>
                    <a:pt x="6" y="125"/>
                  </a:cubicBezTo>
                  <a:cubicBezTo>
                    <a:pt x="6" y="125"/>
                    <a:pt x="6" y="125"/>
                    <a:pt x="6" y="125"/>
                  </a:cubicBezTo>
                  <a:cubicBezTo>
                    <a:pt x="8" y="127"/>
                    <a:pt x="9" y="127"/>
                    <a:pt x="9" y="128"/>
                  </a:cubicBezTo>
                  <a:cubicBezTo>
                    <a:pt x="10" y="129"/>
                    <a:pt x="10" y="129"/>
                    <a:pt x="9" y="128"/>
                  </a:cubicBezTo>
                  <a:cubicBezTo>
                    <a:pt x="9" y="127"/>
                    <a:pt x="7" y="126"/>
                    <a:pt x="7" y="126"/>
                  </a:cubicBezTo>
                  <a:cubicBezTo>
                    <a:pt x="7" y="126"/>
                    <a:pt x="8" y="127"/>
                    <a:pt x="8" y="128"/>
                  </a:cubicBezTo>
                  <a:cubicBezTo>
                    <a:pt x="9" y="129"/>
                    <a:pt x="9" y="129"/>
                    <a:pt x="9" y="130"/>
                  </a:cubicBezTo>
                  <a:cubicBezTo>
                    <a:pt x="11" y="133"/>
                    <a:pt x="12" y="137"/>
                    <a:pt x="13" y="140"/>
                  </a:cubicBezTo>
                  <a:cubicBezTo>
                    <a:pt x="18" y="138"/>
                    <a:pt x="24" y="136"/>
                    <a:pt x="29" y="133"/>
                  </a:cubicBezTo>
                  <a:cubicBezTo>
                    <a:pt x="29" y="130"/>
                    <a:pt x="29" y="128"/>
                    <a:pt x="30" y="125"/>
                  </a:cubicBezTo>
                  <a:cubicBezTo>
                    <a:pt x="30" y="125"/>
                    <a:pt x="30" y="125"/>
                    <a:pt x="30" y="125"/>
                  </a:cubicBezTo>
                  <a:cubicBezTo>
                    <a:pt x="30" y="123"/>
                    <a:pt x="30" y="121"/>
                    <a:pt x="31" y="119"/>
                  </a:cubicBezTo>
                  <a:cubicBezTo>
                    <a:pt x="31" y="119"/>
                    <a:pt x="31" y="118"/>
                    <a:pt x="31" y="117"/>
                  </a:cubicBezTo>
                  <a:cubicBezTo>
                    <a:pt x="32" y="113"/>
                    <a:pt x="32" y="110"/>
                    <a:pt x="33" y="106"/>
                  </a:cubicBezTo>
                  <a:cubicBezTo>
                    <a:pt x="34" y="105"/>
                    <a:pt x="34" y="105"/>
                    <a:pt x="34" y="104"/>
                  </a:cubicBezTo>
                  <a:cubicBezTo>
                    <a:pt x="34" y="103"/>
                    <a:pt x="35" y="101"/>
                    <a:pt x="35" y="100"/>
                  </a:cubicBezTo>
                  <a:cubicBezTo>
                    <a:pt x="39" y="86"/>
                    <a:pt x="42" y="75"/>
                    <a:pt x="42" y="74"/>
                  </a:cubicBezTo>
                  <a:cubicBezTo>
                    <a:pt x="40" y="71"/>
                    <a:pt x="39" y="70"/>
                    <a:pt x="37" y="69"/>
                  </a:cubicBezTo>
                  <a:cubicBezTo>
                    <a:pt x="38" y="70"/>
                    <a:pt x="38" y="70"/>
                    <a:pt x="37" y="70"/>
                  </a:cubicBezTo>
                  <a:cubicBezTo>
                    <a:pt x="18" y="68"/>
                    <a:pt x="26" y="66"/>
                    <a:pt x="33" y="63"/>
                  </a:cubicBezTo>
                  <a:moveTo>
                    <a:pt x="26" y="55"/>
                  </a:moveTo>
                  <a:cubicBezTo>
                    <a:pt x="27" y="55"/>
                    <a:pt x="27" y="55"/>
                    <a:pt x="28" y="55"/>
                  </a:cubicBezTo>
                  <a:cubicBezTo>
                    <a:pt x="31" y="55"/>
                    <a:pt x="33" y="54"/>
                    <a:pt x="36" y="52"/>
                  </a:cubicBezTo>
                  <a:cubicBezTo>
                    <a:pt x="27" y="52"/>
                    <a:pt x="27" y="55"/>
                    <a:pt x="26" y="55"/>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3" name="Freeform 763">
              <a:extLst>
                <a:ext uri="{FF2B5EF4-FFF2-40B4-BE49-F238E27FC236}">
                  <a16:creationId xmlns:a16="http://schemas.microsoft.com/office/drawing/2014/main" id="{2F9D3EC7-4D4F-4921-8003-07545D783E7D}"/>
                </a:ext>
              </a:extLst>
            </p:cNvPr>
            <p:cNvSpPr>
              <a:spLocks noEditPoints="1"/>
            </p:cNvSpPr>
            <p:nvPr userDrawn="1"/>
          </p:nvSpPr>
          <p:spPr bwMode="auto">
            <a:xfrm>
              <a:off x="3307" y="2087"/>
              <a:ext cx="62" cy="201"/>
            </a:xfrm>
            <a:custGeom>
              <a:avLst/>
              <a:gdLst>
                <a:gd name="T0" fmla="*/ 6 w 43"/>
                <a:gd name="T1" fmla="*/ 125 h 140"/>
                <a:gd name="T2" fmla="*/ 6 w 43"/>
                <a:gd name="T3" fmla="*/ 125 h 140"/>
                <a:gd name="T4" fmla="*/ 7 w 43"/>
                <a:gd name="T5" fmla="*/ 125 h 140"/>
                <a:gd name="T6" fmla="*/ 6 w 43"/>
                <a:gd name="T7" fmla="*/ 125 h 140"/>
                <a:gd name="T8" fmla="*/ 34 w 43"/>
                <a:gd name="T9" fmla="*/ 63 h 140"/>
                <a:gd name="T10" fmla="*/ 31 w 43"/>
                <a:gd name="T11" fmla="*/ 49 h 140"/>
                <a:gd name="T12" fmla="*/ 41 w 43"/>
                <a:gd name="T13" fmla="*/ 30 h 140"/>
                <a:gd name="T14" fmla="*/ 38 w 43"/>
                <a:gd name="T15" fmla="*/ 13 h 140"/>
                <a:gd name="T16" fmla="*/ 38 w 43"/>
                <a:gd name="T17" fmla="*/ 12 h 140"/>
                <a:gd name="T18" fmla="*/ 37 w 43"/>
                <a:gd name="T19" fmla="*/ 1 h 140"/>
                <a:gd name="T20" fmla="*/ 35 w 43"/>
                <a:gd name="T21" fmla="*/ 0 h 140"/>
                <a:gd name="T22" fmla="*/ 12 w 43"/>
                <a:gd name="T23" fmla="*/ 12 h 140"/>
                <a:gd name="T24" fmla="*/ 10 w 43"/>
                <a:gd name="T25" fmla="*/ 21 h 140"/>
                <a:gd name="T26" fmla="*/ 10 w 43"/>
                <a:gd name="T27" fmla="*/ 22 h 140"/>
                <a:gd name="T28" fmla="*/ 10 w 43"/>
                <a:gd name="T29" fmla="*/ 22 h 140"/>
                <a:gd name="T30" fmla="*/ 10 w 43"/>
                <a:gd name="T31" fmla="*/ 22 h 140"/>
                <a:gd name="T32" fmla="*/ 6 w 43"/>
                <a:gd name="T33" fmla="*/ 44 h 140"/>
                <a:gd name="T34" fmla="*/ 2 w 43"/>
                <a:gd name="T35" fmla="*/ 109 h 140"/>
                <a:gd name="T36" fmla="*/ 2 w 43"/>
                <a:gd name="T37" fmla="*/ 109 h 140"/>
                <a:gd name="T38" fmla="*/ 2 w 43"/>
                <a:gd name="T39" fmla="*/ 114 h 140"/>
                <a:gd name="T40" fmla="*/ 3 w 43"/>
                <a:gd name="T41" fmla="*/ 116 h 140"/>
                <a:gd name="T42" fmla="*/ 6 w 43"/>
                <a:gd name="T43" fmla="*/ 125 h 140"/>
                <a:gd name="T44" fmla="*/ 6 w 43"/>
                <a:gd name="T45" fmla="*/ 125 h 140"/>
                <a:gd name="T46" fmla="*/ 6 w 43"/>
                <a:gd name="T47" fmla="*/ 125 h 140"/>
                <a:gd name="T48" fmla="*/ 7 w 43"/>
                <a:gd name="T49" fmla="*/ 125 h 140"/>
                <a:gd name="T50" fmla="*/ 6 w 43"/>
                <a:gd name="T51" fmla="*/ 125 h 140"/>
                <a:gd name="T52" fmla="*/ 10 w 43"/>
                <a:gd name="T53" fmla="*/ 128 h 140"/>
                <a:gd name="T54" fmla="*/ 10 w 43"/>
                <a:gd name="T55" fmla="*/ 128 h 140"/>
                <a:gd name="T56" fmla="*/ 7 w 43"/>
                <a:gd name="T57" fmla="*/ 126 h 140"/>
                <a:gd name="T58" fmla="*/ 9 w 43"/>
                <a:gd name="T59" fmla="*/ 128 h 140"/>
                <a:gd name="T60" fmla="*/ 10 w 43"/>
                <a:gd name="T61" fmla="*/ 130 h 140"/>
                <a:gd name="T62" fmla="*/ 14 w 43"/>
                <a:gd name="T63" fmla="*/ 140 h 140"/>
                <a:gd name="T64" fmla="*/ 29 w 43"/>
                <a:gd name="T65" fmla="*/ 133 h 140"/>
                <a:gd name="T66" fmla="*/ 30 w 43"/>
                <a:gd name="T67" fmla="*/ 125 h 140"/>
                <a:gd name="T68" fmla="*/ 30 w 43"/>
                <a:gd name="T69" fmla="*/ 125 h 140"/>
                <a:gd name="T70" fmla="*/ 31 w 43"/>
                <a:gd name="T71" fmla="*/ 119 h 140"/>
                <a:gd name="T72" fmla="*/ 31 w 43"/>
                <a:gd name="T73" fmla="*/ 117 h 140"/>
                <a:gd name="T74" fmla="*/ 34 w 43"/>
                <a:gd name="T75" fmla="*/ 106 h 140"/>
                <a:gd name="T76" fmla="*/ 34 w 43"/>
                <a:gd name="T77" fmla="*/ 104 h 140"/>
                <a:gd name="T78" fmla="*/ 35 w 43"/>
                <a:gd name="T79" fmla="*/ 100 h 140"/>
                <a:gd name="T80" fmla="*/ 42 w 43"/>
                <a:gd name="T81" fmla="*/ 74 h 140"/>
                <a:gd name="T82" fmla="*/ 38 w 43"/>
                <a:gd name="T83" fmla="*/ 69 h 140"/>
                <a:gd name="T84" fmla="*/ 38 w 43"/>
                <a:gd name="T85" fmla="*/ 70 h 140"/>
                <a:gd name="T86" fmla="*/ 33 w 43"/>
                <a:gd name="T87" fmla="*/ 63 h 140"/>
                <a:gd name="T88" fmla="*/ 27 w 43"/>
                <a:gd name="T89" fmla="*/ 55 h 140"/>
                <a:gd name="T90" fmla="*/ 28 w 43"/>
                <a:gd name="T91" fmla="*/ 55 h 140"/>
                <a:gd name="T92" fmla="*/ 36 w 43"/>
                <a:gd name="T93" fmla="*/ 52 h 140"/>
                <a:gd name="T94" fmla="*/ 27 w 43"/>
                <a:gd name="T95" fmla="*/ 5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140">
                  <a:moveTo>
                    <a:pt x="6" y="125"/>
                  </a:moveTo>
                  <a:cubicBezTo>
                    <a:pt x="6" y="125"/>
                    <a:pt x="6" y="125"/>
                    <a:pt x="6" y="125"/>
                  </a:cubicBezTo>
                  <a:cubicBezTo>
                    <a:pt x="6" y="125"/>
                    <a:pt x="6" y="125"/>
                    <a:pt x="7" y="125"/>
                  </a:cubicBezTo>
                  <a:cubicBezTo>
                    <a:pt x="7" y="125"/>
                    <a:pt x="6" y="125"/>
                    <a:pt x="6" y="125"/>
                  </a:cubicBezTo>
                  <a:close/>
                  <a:moveTo>
                    <a:pt x="34" y="63"/>
                  </a:moveTo>
                  <a:cubicBezTo>
                    <a:pt x="39" y="60"/>
                    <a:pt x="43" y="56"/>
                    <a:pt x="31" y="49"/>
                  </a:cubicBezTo>
                  <a:cubicBezTo>
                    <a:pt x="39" y="47"/>
                    <a:pt x="41" y="39"/>
                    <a:pt x="41" y="30"/>
                  </a:cubicBezTo>
                  <a:cubicBezTo>
                    <a:pt x="40" y="24"/>
                    <a:pt x="39" y="18"/>
                    <a:pt x="38" y="13"/>
                  </a:cubicBezTo>
                  <a:cubicBezTo>
                    <a:pt x="38" y="12"/>
                    <a:pt x="38" y="12"/>
                    <a:pt x="38" y="12"/>
                  </a:cubicBezTo>
                  <a:cubicBezTo>
                    <a:pt x="37" y="7"/>
                    <a:pt x="37" y="4"/>
                    <a:pt x="37" y="1"/>
                  </a:cubicBezTo>
                  <a:cubicBezTo>
                    <a:pt x="31" y="11"/>
                    <a:pt x="33" y="6"/>
                    <a:pt x="35" y="0"/>
                  </a:cubicBezTo>
                  <a:cubicBezTo>
                    <a:pt x="28" y="4"/>
                    <a:pt x="20" y="8"/>
                    <a:pt x="12" y="12"/>
                  </a:cubicBezTo>
                  <a:cubicBezTo>
                    <a:pt x="11" y="15"/>
                    <a:pt x="11" y="18"/>
                    <a:pt x="10" y="21"/>
                  </a:cubicBezTo>
                  <a:cubicBezTo>
                    <a:pt x="10" y="21"/>
                    <a:pt x="10" y="22"/>
                    <a:pt x="10" y="22"/>
                  </a:cubicBezTo>
                  <a:cubicBezTo>
                    <a:pt x="10" y="22"/>
                    <a:pt x="10" y="22"/>
                    <a:pt x="10" y="22"/>
                  </a:cubicBezTo>
                  <a:cubicBezTo>
                    <a:pt x="10" y="22"/>
                    <a:pt x="10" y="22"/>
                    <a:pt x="10" y="22"/>
                  </a:cubicBezTo>
                  <a:cubicBezTo>
                    <a:pt x="8" y="30"/>
                    <a:pt x="7" y="37"/>
                    <a:pt x="6" y="44"/>
                  </a:cubicBezTo>
                  <a:cubicBezTo>
                    <a:pt x="2" y="69"/>
                    <a:pt x="0" y="93"/>
                    <a:pt x="2" y="109"/>
                  </a:cubicBezTo>
                  <a:cubicBezTo>
                    <a:pt x="2" y="109"/>
                    <a:pt x="2" y="109"/>
                    <a:pt x="2" y="109"/>
                  </a:cubicBezTo>
                  <a:cubicBezTo>
                    <a:pt x="2" y="111"/>
                    <a:pt x="2" y="113"/>
                    <a:pt x="2" y="114"/>
                  </a:cubicBezTo>
                  <a:cubicBezTo>
                    <a:pt x="3" y="115"/>
                    <a:pt x="3" y="115"/>
                    <a:pt x="3" y="116"/>
                  </a:cubicBezTo>
                  <a:cubicBezTo>
                    <a:pt x="4" y="120"/>
                    <a:pt x="5" y="123"/>
                    <a:pt x="6" y="125"/>
                  </a:cubicBezTo>
                  <a:cubicBezTo>
                    <a:pt x="6" y="125"/>
                    <a:pt x="6" y="125"/>
                    <a:pt x="6" y="125"/>
                  </a:cubicBezTo>
                  <a:cubicBezTo>
                    <a:pt x="6" y="125"/>
                    <a:pt x="6" y="125"/>
                    <a:pt x="6" y="125"/>
                  </a:cubicBezTo>
                  <a:cubicBezTo>
                    <a:pt x="6" y="125"/>
                    <a:pt x="6" y="125"/>
                    <a:pt x="7" y="125"/>
                  </a:cubicBezTo>
                  <a:cubicBezTo>
                    <a:pt x="7" y="125"/>
                    <a:pt x="6" y="125"/>
                    <a:pt x="6" y="125"/>
                  </a:cubicBezTo>
                  <a:cubicBezTo>
                    <a:pt x="8" y="127"/>
                    <a:pt x="9" y="127"/>
                    <a:pt x="10" y="128"/>
                  </a:cubicBezTo>
                  <a:cubicBezTo>
                    <a:pt x="11" y="129"/>
                    <a:pt x="10" y="129"/>
                    <a:pt x="10" y="128"/>
                  </a:cubicBezTo>
                  <a:cubicBezTo>
                    <a:pt x="9" y="127"/>
                    <a:pt x="8" y="126"/>
                    <a:pt x="7" y="126"/>
                  </a:cubicBezTo>
                  <a:cubicBezTo>
                    <a:pt x="8" y="126"/>
                    <a:pt x="8" y="127"/>
                    <a:pt x="9" y="128"/>
                  </a:cubicBezTo>
                  <a:cubicBezTo>
                    <a:pt x="9" y="129"/>
                    <a:pt x="10" y="130"/>
                    <a:pt x="10" y="130"/>
                  </a:cubicBezTo>
                  <a:cubicBezTo>
                    <a:pt x="11" y="133"/>
                    <a:pt x="12" y="137"/>
                    <a:pt x="14" y="140"/>
                  </a:cubicBezTo>
                  <a:cubicBezTo>
                    <a:pt x="19" y="138"/>
                    <a:pt x="24" y="136"/>
                    <a:pt x="29" y="133"/>
                  </a:cubicBezTo>
                  <a:cubicBezTo>
                    <a:pt x="29" y="130"/>
                    <a:pt x="30" y="128"/>
                    <a:pt x="30" y="125"/>
                  </a:cubicBezTo>
                  <a:cubicBezTo>
                    <a:pt x="30" y="125"/>
                    <a:pt x="30" y="125"/>
                    <a:pt x="30" y="125"/>
                  </a:cubicBezTo>
                  <a:cubicBezTo>
                    <a:pt x="30" y="123"/>
                    <a:pt x="31" y="121"/>
                    <a:pt x="31" y="119"/>
                  </a:cubicBezTo>
                  <a:cubicBezTo>
                    <a:pt x="31" y="119"/>
                    <a:pt x="31" y="118"/>
                    <a:pt x="31" y="117"/>
                  </a:cubicBezTo>
                  <a:cubicBezTo>
                    <a:pt x="32" y="114"/>
                    <a:pt x="33" y="110"/>
                    <a:pt x="34" y="106"/>
                  </a:cubicBezTo>
                  <a:cubicBezTo>
                    <a:pt x="34" y="105"/>
                    <a:pt x="34" y="105"/>
                    <a:pt x="34" y="104"/>
                  </a:cubicBezTo>
                  <a:cubicBezTo>
                    <a:pt x="35" y="103"/>
                    <a:pt x="35" y="101"/>
                    <a:pt x="35" y="100"/>
                  </a:cubicBezTo>
                  <a:cubicBezTo>
                    <a:pt x="39" y="86"/>
                    <a:pt x="43" y="75"/>
                    <a:pt x="42" y="74"/>
                  </a:cubicBezTo>
                  <a:cubicBezTo>
                    <a:pt x="41" y="71"/>
                    <a:pt x="39" y="70"/>
                    <a:pt x="38" y="69"/>
                  </a:cubicBezTo>
                  <a:cubicBezTo>
                    <a:pt x="38" y="70"/>
                    <a:pt x="38" y="70"/>
                    <a:pt x="38" y="70"/>
                  </a:cubicBezTo>
                  <a:cubicBezTo>
                    <a:pt x="18" y="68"/>
                    <a:pt x="27" y="66"/>
                    <a:pt x="33" y="63"/>
                  </a:cubicBezTo>
                  <a:moveTo>
                    <a:pt x="27" y="55"/>
                  </a:moveTo>
                  <a:cubicBezTo>
                    <a:pt x="27" y="55"/>
                    <a:pt x="28" y="55"/>
                    <a:pt x="28" y="55"/>
                  </a:cubicBezTo>
                  <a:cubicBezTo>
                    <a:pt x="31" y="55"/>
                    <a:pt x="34" y="54"/>
                    <a:pt x="36" y="52"/>
                  </a:cubicBezTo>
                  <a:cubicBezTo>
                    <a:pt x="28" y="52"/>
                    <a:pt x="28" y="55"/>
                    <a:pt x="27" y="55"/>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4" name="Freeform 764">
              <a:extLst>
                <a:ext uri="{FF2B5EF4-FFF2-40B4-BE49-F238E27FC236}">
                  <a16:creationId xmlns:a16="http://schemas.microsoft.com/office/drawing/2014/main" id="{D405FC24-7AE6-4AAC-A685-91DC29AD65E0}"/>
                </a:ext>
              </a:extLst>
            </p:cNvPr>
            <p:cNvSpPr>
              <a:spLocks noEditPoints="1"/>
            </p:cNvSpPr>
            <p:nvPr userDrawn="1"/>
          </p:nvSpPr>
          <p:spPr bwMode="auto">
            <a:xfrm>
              <a:off x="3612" y="1810"/>
              <a:ext cx="63" cy="193"/>
            </a:xfrm>
            <a:custGeom>
              <a:avLst/>
              <a:gdLst>
                <a:gd name="T0" fmla="*/ 7 w 44"/>
                <a:gd name="T1" fmla="*/ 119 h 134"/>
                <a:gd name="T2" fmla="*/ 7 w 44"/>
                <a:gd name="T3" fmla="*/ 119 h 134"/>
                <a:gd name="T4" fmla="*/ 7 w 44"/>
                <a:gd name="T5" fmla="*/ 119 h 134"/>
                <a:gd name="T6" fmla="*/ 7 w 44"/>
                <a:gd name="T7" fmla="*/ 119 h 134"/>
                <a:gd name="T8" fmla="*/ 34 w 44"/>
                <a:gd name="T9" fmla="*/ 60 h 134"/>
                <a:gd name="T10" fmla="*/ 31 w 44"/>
                <a:gd name="T11" fmla="*/ 46 h 134"/>
                <a:gd name="T12" fmla="*/ 41 w 44"/>
                <a:gd name="T13" fmla="*/ 28 h 134"/>
                <a:gd name="T14" fmla="*/ 39 w 44"/>
                <a:gd name="T15" fmla="*/ 12 h 134"/>
                <a:gd name="T16" fmla="*/ 38 w 44"/>
                <a:gd name="T17" fmla="*/ 11 h 134"/>
                <a:gd name="T18" fmla="*/ 37 w 44"/>
                <a:gd name="T19" fmla="*/ 1 h 134"/>
                <a:gd name="T20" fmla="*/ 36 w 44"/>
                <a:gd name="T21" fmla="*/ 0 h 134"/>
                <a:gd name="T22" fmla="*/ 13 w 44"/>
                <a:gd name="T23" fmla="*/ 10 h 134"/>
                <a:gd name="T24" fmla="*/ 10 w 44"/>
                <a:gd name="T25" fmla="*/ 19 h 134"/>
                <a:gd name="T26" fmla="*/ 10 w 44"/>
                <a:gd name="T27" fmla="*/ 20 h 134"/>
                <a:gd name="T28" fmla="*/ 10 w 44"/>
                <a:gd name="T29" fmla="*/ 21 h 134"/>
                <a:gd name="T30" fmla="*/ 10 w 44"/>
                <a:gd name="T31" fmla="*/ 21 h 134"/>
                <a:gd name="T32" fmla="*/ 6 w 44"/>
                <a:gd name="T33" fmla="*/ 42 h 134"/>
                <a:gd name="T34" fmla="*/ 2 w 44"/>
                <a:gd name="T35" fmla="*/ 104 h 134"/>
                <a:gd name="T36" fmla="*/ 2 w 44"/>
                <a:gd name="T37" fmla="*/ 104 h 134"/>
                <a:gd name="T38" fmla="*/ 3 w 44"/>
                <a:gd name="T39" fmla="*/ 109 h 134"/>
                <a:gd name="T40" fmla="*/ 3 w 44"/>
                <a:gd name="T41" fmla="*/ 111 h 134"/>
                <a:gd name="T42" fmla="*/ 6 w 44"/>
                <a:gd name="T43" fmla="*/ 119 h 134"/>
                <a:gd name="T44" fmla="*/ 7 w 44"/>
                <a:gd name="T45" fmla="*/ 119 h 134"/>
                <a:gd name="T46" fmla="*/ 7 w 44"/>
                <a:gd name="T47" fmla="*/ 119 h 134"/>
                <a:gd name="T48" fmla="*/ 7 w 44"/>
                <a:gd name="T49" fmla="*/ 119 h 134"/>
                <a:gd name="T50" fmla="*/ 7 w 44"/>
                <a:gd name="T51" fmla="*/ 119 h 134"/>
                <a:gd name="T52" fmla="*/ 10 w 44"/>
                <a:gd name="T53" fmla="*/ 122 h 134"/>
                <a:gd name="T54" fmla="*/ 10 w 44"/>
                <a:gd name="T55" fmla="*/ 122 h 134"/>
                <a:gd name="T56" fmla="*/ 7 w 44"/>
                <a:gd name="T57" fmla="*/ 120 h 134"/>
                <a:gd name="T58" fmla="*/ 9 w 44"/>
                <a:gd name="T59" fmla="*/ 122 h 134"/>
                <a:gd name="T60" fmla="*/ 10 w 44"/>
                <a:gd name="T61" fmla="*/ 124 h 134"/>
                <a:gd name="T62" fmla="*/ 14 w 44"/>
                <a:gd name="T63" fmla="*/ 134 h 134"/>
                <a:gd name="T64" fmla="*/ 30 w 44"/>
                <a:gd name="T65" fmla="*/ 127 h 134"/>
                <a:gd name="T66" fmla="*/ 30 w 44"/>
                <a:gd name="T67" fmla="*/ 119 h 134"/>
                <a:gd name="T68" fmla="*/ 30 w 44"/>
                <a:gd name="T69" fmla="*/ 119 h 134"/>
                <a:gd name="T70" fmla="*/ 31 w 44"/>
                <a:gd name="T71" fmla="*/ 114 h 134"/>
                <a:gd name="T72" fmla="*/ 32 w 44"/>
                <a:gd name="T73" fmla="*/ 112 h 134"/>
                <a:gd name="T74" fmla="*/ 34 w 44"/>
                <a:gd name="T75" fmla="*/ 101 h 134"/>
                <a:gd name="T76" fmla="*/ 35 w 44"/>
                <a:gd name="T77" fmla="*/ 99 h 134"/>
                <a:gd name="T78" fmla="*/ 36 w 44"/>
                <a:gd name="T79" fmla="*/ 95 h 134"/>
                <a:gd name="T80" fmla="*/ 42 w 44"/>
                <a:gd name="T81" fmla="*/ 70 h 134"/>
                <a:gd name="T82" fmla="*/ 38 w 44"/>
                <a:gd name="T83" fmla="*/ 66 h 134"/>
                <a:gd name="T84" fmla="*/ 38 w 44"/>
                <a:gd name="T85" fmla="*/ 66 h 134"/>
                <a:gd name="T86" fmla="*/ 34 w 44"/>
                <a:gd name="T87" fmla="*/ 60 h 134"/>
                <a:gd name="T88" fmla="*/ 27 w 44"/>
                <a:gd name="T89" fmla="*/ 52 h 134"/>
                <a:gd name="T90" fmla="*/ 28 w 44"/>
                <a:gd name="T91" fmla="*/ 52 h 134"/>
                <a:gd name="T92" fmla="*/ 36 w 44"/>
                <a:gd name="T93" fmla="*/ 50 h 134"/>
                <a:gd name="T94" fmla="*/ 27 w 44"/>
                <a:gd name="T95" fmla="*/ 52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 h="134">
                  <a:moveTo>
                    <a:pt x="7" y="119"/>
                  </a:moveTo>
                  <a:cubicBezTo>
                    <a:pt x="7" y="119"/>
                    <a:pt x="7" y="119"/>
                    <a:pt x="7" y="119"/>
                  </a:cubicBezTo>
                  <a:cubicBezTo>
                    <a:pt x="7" y="119"/>
                    <a:pt x="7" y="119"/>
                    <a:pt x="7" y="119"/>
                  </a:cubicBezTo>
                  <a:cubicBezTo>
                    <a:pt x="7" y="119"/>
                    <a:pt x="7" y="119"/>
                    <a:pt x="7" y="119"/>
                  </a:cubicBezTo>
                  <a:close/>
                  <a:moveTo>
                    <a:pt x="34" y="60"/>
                  </a:moveTo>
                  <a:cubicBezTo>
                    <a:pt x="40" y="57"/>
                    <a:pt x="44" y="53"/>
                    <a:pt x="31" y="46"/>
                  </a:cubicBezTo>
                  <a:cubicBezTo>
                    <a:pt x="40" y="45"/>
                    <a:pt x="42" y="37"/>
                    <a:pt x="41" y="28"/>
                  </a:cubicBezTo>
                  <a:cubicBezTo>
                    <a:pt x="41" y="23"/>
                    <a:pt x="39" y="17"/>
                    <a:pt x="39" y="12"/>
                  </a:cubicBezTo>
                  <a:cubicBezTo>
                    <a:pt x="38" y="11"/>
                    <a:pt x="38" y="11"/>
                    <a:pt x="38" y="11"/>
                  </a:cubicBezTo>
                  <a:cubicBezTo>
                    <a:pt x="38" y="6"/>
                    <a:pt x="37" y="3"/>
                    <a:pt x="37" y="1"/>
                  </a:cubicBezTo>
                  <a:cubicBezTo>
                    <a:pt x="31" y="10"/>
                    <a:pt x="33" y="5"/>
                    <a:pt x="36" y="0"/>
                  </a:cubicBezTo>
                  <a:cubicBezTo>
                    <a:pt x="28" y="3"/>
                    <a:pt x="20" y="7"/>
                    <a:pt x="13" y="10"/>
                  </a:cubicBezTo>
                  <a:cubicBezTo>
                    <a:pt x="12" y="13"/>
                    <a:pt x="11" y="16"/>
                    <a:pt x="10" y="19"/>
                  </a:cubicBezTo>
                  <a:cubicBezTo>
                    <a:pt x="10" y="20"/>
                    <a:pt x="10" y="20"/>
                    <a:pt x="10" y="20"/>
                  </a:cubicBezTo>
                  <a:cubicBezTo>
                    <a:pt x="10" y="21"/>
                    <a:pt x="10" y="21"/>
                    <a:pt x="10" y="21"/>
                  </a:cubicBezTo>
                  <a:cubicBezTo>
                    <a:pt x="10" y="21"/>
                    <a:pt x="10" y="21"/>
                    <a:pt x="10" y="21"/>
                  </a:cubicBezTo>
                  <a:cubicBezTo>
                    <a:pt x="9" y="28"/>
                    <a:pt x="7" y="35"/>
                    <a:pt x="6" y="42"/>
                  </a:cubicBezTo>
                  <a:cubicBezTo>
                    <a:pt x="2" y="65"/>
                    <a:pt x="0" y="89"/>
                    <a:pt x="2" y="104"/>
                  </a:cubicBezTo>
                  <a:cubicBezTo>
                    <a:pt x="2" y="104"/>
                    <a:pt x="2" y="104"/>
                    <a:pt x="2" y="104"/>
                  </a:cubicBezTo>
                  <a:cubicBezTo>
                    <a:pt x="2" y="106"/>
                    <a:pt x="3" y="107"/>
                    <a:pt x="3" y="109"/>
                  </a:cubicBezTo>
                  <a:cubicBezTo>
                    <a:pt x="3" y="109"/>
                    <a:pt x="3" y="110"/>
                    <a:pt x="3" y="111"/>
                  </a:cubicBezTo>
                  <a:cubicBezTo>
                    <a:pt x="4" y="114"/>
                    <a:pt x="5" y="117"/>
                    <a:pt x="6" y="119"/>
                  </a:cubicBezTo>
                  <a:cubicBezTo>
                    <a:pt x="6" y="119"/>
                    <a:pt x="7" y="119"/>
                    <a:pt x="7" y="119"/>
                  </a:cubicBezTo>
                  <a:cubicBezTo>
                    <a:pt x="7" y="119"/>
                    <a:pt x="7" y="119"/>
                    <a:pt x="7" y="119"/>
                  </a:cubicBezTo>
                  <a:cubicBezTo>
                    <a:pt x="7" y="119"/>
                    <a:pt x="7" y="119"/>
                    <a:pt x="7" y="119"/>
                  </a:cubicBezTo>
                  <a:cubicBezTo>
                    <a:pt x="7" y="119"/>
                    <a:pt x="7" y="119"/>
                    <a:pt x="7" y="119"/>
                  </a:cubicBezTo>
                  <a:cubicBezTo>
                    <a:pt x="9" y="121"/>
                    <a:pt x="10" y="122"/>
                    <a:pt x="10" y="122"/>
                  </a:cubicBezTo>
                  <a:cubicBezTo>
                    <a:pt x="11" y="123"/>
                    <a:pt x="11" y="123"/>
                    <a:pt x="10" y="122"/>
                  </a:cubicBezTo>
                  <a:cubicBezTo>
                    <a:pt x="9" y="122"/>
                    <a:pt x="8" y="121"/>
                    <a:pt x="7" y="120"/>
                  </a:cubicBezTo>
                  <a:cubicBezTo>
                    <a:pt x="8" y="120"/>
                    <a:pt x="9" y="121"/>
                    <a:pt x="9" y="122"/>
                  </a:cubicBezTo>
                  <a:cubicBezTo>
                    <a:pt x="10" y="123"/>
                    <a:pt x="10" y="123"/>
                    <a:pt x="10" y="124"/>
                  </a:cubicBezTo>
                  <a:cubicBezTo>
                    <a:pt x="12" y="127"/>
                    <a:pt x="13" y="130"/>
                    <a:pt x="14" y="134"/>
                  </a:cubicBezTo>
                  <a:cubicBezTo>
                    <a:pt x="19" y="132"/>
                    <a:pt x="24" y="129"/>
                    <a:pt x="30" y="127"/>
                  </a:cubicBezTo>
                  <a:cubicBezTo>
                    <a:pt x="30" y="124"/>
                    <a:pt x="30" y="122"/>
                    <a:pt x="30" y="119"/>
                  </a:cubicBezTo>
                  <a:cubicBezTo>
                    <a:pt x="30" y="119"/>
                    <a:pt x="30" y="119"/>
                    <a:pt x="30" y="119"/>
                  </a:cubicBezTo>
                  <a:cubicBezTo>
                    <a:pt x="31" y="117"/>
                    <a:pt x="31" y="116"/>
                    <a:pt x="31" y="114"/>
                  </a:cubicBezTo>
                  <a:cubicBezTo>
                    <a:pt x="31" y="113"/>
                    <a:pt x="32" y="112"/>
                    <a:pt x="32" y="112"/>
                  </a:cubicBezTo>
                  <a:cubicBezTo>
                    <a:pt x="32" y="108"/>
                    <a:pt x="33" y="104"/>
                    <a:pt x="34" y="101"/>
                  </a:cubicBezTo>
                  <a:cubicBezTo>
                    <a:pt x="34" y="100"/>
                    <a:pt x="34" y="100"/>
                    <a:pt x="35" y="99"/>
                  </a:cubicBezTo>
                  <a:cubicBezTo>
                    <a:pt x="35" y="98"/>
                    <a:pt x="35" y="96"/>
                    <a:pt x="36" y="95"/>
                  </a:cubicBezTo>
                  <a:cubicBezTo>
                    <a:pt x="39" y="82"/>
                    <a:pt x="43" y="71"/>
                    <a:pt x="42" y="70"/>
                  </a:cubicBezTo>
                  <a:cubicBezTo>
                    <a:pt x="41" y="67"/>
                    <a:pt x="40" y="67"/>
                    <a:pt x="38" y="66"/>
                  </a:cubicBezTo>
                  <a:cubicBezTo>
                    <a:pt x="39" y="66"/>
                    <a:pt x="39" y="66"/>
                    <a:pt x="38" y="66"/>
                  </a:cubicBezTo>
                  <a:cubicBezTo>
                    <a:pt x="18" y="64"/>
                    <a:pt x="27" y="63"/>
                    <a:pt x="34" y="60"/>
                  </a:cubicBezTo>
                  <a:moveTo>
                    <a:pt x="27" y="52"/>
                  </a:moveTo>
                  <a:cubicBezTo>
                    <a:pt x="28" y="52"/>
                    <a:pt x="28" y="52"/>
                    <a:pt x="28" y="52"/>
                  </a:cubicBezTo>
                  <a:cubicBezTo>
                    <a:pt x="32" y="52"/>
                    <a:pt x="34" y="51"/>
                    <a:pt x="36" y="50"/>
                  </a:cubicBezTo>
                  <a:cubicBezTo>
                    <a:pt x="28" y="49"/>
                    <a:pt x="28" y="52"/>
                    <a:pt x="27" y="52"/>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5" name="Freeform 765">
              <a:extLst>
                <a:ext uri="{FF2B5EF4-FFF2-40B4-BE49-F238E27FC236}">
                  <a16:creationId xmlns:a16="http://schemas.microsoft.com/office/drawing/2014/main" id="{722B6F2A-E744-4AD2-B776-47BD23DAA933}"/>
                </a:ext>
              </a:extLst>
            </p:cNvPr>
            <p:cNvSpPr>
              <a:spLocks noEditPoints="1"/>
            </p:cNvSpPr>
            <p:nvPr userDrawn="1"/>
          </p:nvSpPr>
          <p:spPr bwMode="auto">
            <a:xfrm>
              <a:off x="2745" y="2435"/>
              <a:ext cx="37" cy="210"/>
            </a:xfrm>
            <a:custGeom>
              <a:avLst/>
              <a:gdLst>
                <a:gd name="T0" fmla="*/ 4 w 26"/>
                <a:gd name="T1" fmla="*/ 130 h 146"/>
                <a:gd name="T2" fmla="*/ 4 w 26"/>
                <a:gd name="T3" fmla="*/ 130 h 146"/>
                <a:gd name="T4" fmla="*/ 4 w 26"/>
                <a:gd name="T5" fmla="*/ 130 h 146"/>
                <a:gd name="T6" fmla="*/ 4 w 26"/>
                <a:gd name="T7" fmla="*/ 130 h 146"/>
                <a:gd name="T8" fmla="*/ 20 w 26"/>
                <a:gd name="T9" fmla="*/ 65 h 146"/>
                <a:gd name="T10" fmla="*/ 18 w 26"/>
                <a:gd name="T11" fmla="*/ 50 h 146"/>
                <a:gd name="T12" fmla="*/ 25 w 26"/>
                <a:gd name="T13" fmla="*/ 30 h 146"/>
                <a:gd name="T14" fmla="*/ 23 w 26"/>
                <a:gd name="T15" fmla="*/ 13 h 146"/>
                <a:gd name="T16" fmla="*/ 23 w 26"/>
                <a:gd name="T17" fmla="*/ 11 h 146"/>
                <a:gd name="T18" fmla="*/ 22 w 26"/>
                <a:gd name="T19" fmla="*/ 1 h 146"/>
                <a:gd name="T20" fmla="*/ 21 w 26"/>
                <a:gd name="T21" fmla="*/ 0 h 146"/>
                <a:gd name="T22" fmla="*/ 7 w 26"/>
                <a:gd name="T23" fmla="*/ 11 h 146"/>
                <a:gd name="T24" fmla="*/ 6 w 26"/>
                <a:gd name="T25" fmla="*/ 21 h 146"/>
                <a:gd name="T26" fmla="*/ 6 w 26"/>
                <a:gd name="T27" fmla="*/ 22 h 146"/>
                <a:gd name="T28" fmla="*/ 6 w 26"/>
                <a:gd name="T29" fmla="*/ 23 h 146"/>
                <a:gd name="T30" fmla="*/ 6 w 26"/>
                <a:gd name="T31" fmla="*/ 23 h 146"/>
                <a:gd name="T32" fmla="*/ 3 w 26"/>
                <a:gd name="T33" fmla="*/ 46 h 146"/>
                <a:gd name="T34" fmla="*/ 1 w 26"/>
                <a:gd name="T35" fmla="*/ 113 h 146"/>
                <a:gd name="T36" fmla="*/ 1 w 26"/>
                <a:gd name="T37" fmla="*/ 114 h 146"/>
                <a:gd name="T38" fmla="*/ 1 w 26"/>
                <a:gd name="T39" fmla="*/ 118 h 146"/>
                <a:gd name="T40" fmla="*/ 2 w 26"/>
                <a:gd name="T41" fmla="*/ 121 h 146"/>
                <a:gd name="T42" fmla="*/ 4 w 26"/>
                <a:gd name="T43" fmla="*/ 130 h 146"/>
                <a:gd name="T44" fmla="*/ 4 w 26"/>
                <a:gd name="T45" fmla="*/ 130 h 146"/>
                <a:gd name="T46" fmla="*/ 4 w 26"/>
                <a:gd name="T47" fmla="*/ 130 h 146"/>
                <a:gd name="T48" fmla="*/ 4 w 26"/>
                <a:gd name="T49" fmla="*/ 130 h 146"/>
                <a:gd name="T50" fmla="*/ 4 w 26"/>
                <a:gd name="T51" fmla="*/ 130 h 146"/>
                <a:gd name="T52" fmla="*/ 6 w 26"/>
                <a:gd name="T53" fmla="*/ 133 h 146"/>
                <a:gd name="T54" fmla="*/ 6 w 26"/>
                <a:gd name="T55" fmla="*/ 133 h 146"/>
                <a:gd name="T56" fmla="*/ 4 w 26"/>
                <a:gd name="T57" fmla="*/ 131 h 146"/>
                <a:gd name="T58" fmla="*/ 5 w 26"/>
                <a:gd name="T59" fmla="*/ 133 h 146"/>
                <a:gd name="T60" fmla="*/ 6 w 26"/>
                <a:gd name="T61" fmla="*/ 135 h 146"/>
                <a:gd name="T62" fmla="*/ 8 w 26"/>
                <a:gd name="T63" fmla="*/ 146 h 146"/>
                <a:gd name="T64" fmla="*/ 18 w 26"/>
                <a:gd name="T65" fmla="*/ 138 h 146"/>
                <a:gd name="T66" fmla="*/ 18 w 26"/>
                <a:gd name="T67" fmla="*/ 130 h 146"/>
                <a:gd name="T68" fmla="*/ 18 w 26"/>
                <a:gd name="T69" fmla="*/ 130 h 146"/>
                <a:gd name="T70" fmla="*/ 19 w 26"/>
                <a:gd name="T71" fmla="*/ 124 h 146"/>
                <a:gd name="T72" fmla="*/ 19 w 26"/>
                <a:gd name="T73" fmla="*/ 122 h 146"/>
                <a:gd name="T74" fmla="*/ 20 w 26"/>
                <a:gd name="T75" fmla="*/ 110 h 146"/>
                <a:gd name="T76" fmla="*/ 21 w 26"/>
                <a:gd name="T77" fmla="*/ 108 h 146"/>
                <a:gd name="T78" fmla="*/ 21 w 26"/>
                <a:gd name="T79" fmla="*/ 104 h 146"/>
                <a:gd name="T80" fmla="*/ 25 w 26"/>
                <a:gd name="T81" fmla="*/ 76 h 146"/>
                <a:gd name="T82" fmla="*/ 23 w 26"/>
                <a:gd name="T83" fmla="*/ 71 h 146"/>
                <a:gd name="T84" fmla="*/ 23 w 26"/>
                <a:gd name="T85" fmla="*/ 72 h 146"/>
                <a:gd name="T86" fmla="*/ 20 w 26"/>
                <a:gd name="T87" fmla="*/ 65 h 146"/>
                <a:gd name="T88" fmla="*/ 16 w 26"/>
                <a:gd name="T89" fmla="*/ 57 h 146"/>
                <a:gd name="T90" fmla="*/ 17 w 26"/>
                <a:gd name="T91" fmla="*/ 57 h 146"/>
                <a:gd name="T92" fmla="*/ 22 w 26"/>
                <a:gd name="T93" fmla="*/ 54 h 146"/>
                <a:gd name="T94" fmla="*/ 16 w 26"/>
                <a:gd name="T95" fmla="*/ 57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6" h="146">
                  <a:moveTo>
                    <a:pt x="4" y="130"/>
                  </a:moveTo>
                  <a:cubicBezTo>
                    <a:pt x="4" y="130"/>
                    <a:pt x="4" y="130"/>
                    <a:pt x="4" y="130"/>
                  </a:cubicBezTo>
                  <a:cubicBezTo>
                    <a:pt x="4" y="130"/>
                    <a:pt x="4" y="130"/>
                    <a:pt x="4" y="130"/>
                  </a:cubicBezTo>
                  <a:cubicBezTo>
                    <a:pt x="4" y="130"/>
                    <a:pt x="4" y="130"/>
                    <a:pt x="4" y="130"/>
                  </a:cubicBezTo>
                  <a:close/>
                  <a:moveTo>
                    <a:pt x="20" y="65"/>
                  </a:moveTo>
                  <a:cubicBezTo>
                    <a:pt x="24" y="62"/>
                    <a:pt x="26" y="57"/>
                    <a:pt x="18" y="50"/>
                  </a:cubicBezTo>
                  <a:cubicBezTo>
                    <a:pt x="24" y="49"/>
                    <a:pt x="25" y="40"/>
                    <a:pt x="25" y="30"/>
                  </a:cubicBezTo>
                  <a:cubicBezTo>
                    <a:pt x="24" y="25"/>
                    <a:pt x="24" y="18"/>
                    <a:pt x="23" y="13"/>
                  </a:cubicBezTo>
                  <a:cubicBezTo>
                    <a:pt x="23" y="12"/>
                    <a:pt x="23" y="12"/>
                    <a:pt x="23" y="11"/>
                  </a:cubicBezTo>
                  <a:cubicBezTo>
                    <a:pt x="22" y="7"/>
                    <a:pt x="22" y="3"/>
                    <a:pt x="22" y="1"/>
                  </a:cubicBezTo>
                  <a:cubicBezTo>
                    <a:pt x="18" y="11"/>
                    <a:pt x="20" y="5"/>
                    <a:pt x="21" y="0"/>
                  </a:cubicBezTo>
                  <a:cubicBezTo>
                    <a:pt x="17" y="3"/>
                    <a:pt x="12" y="7"/>
                    <a:pt x="7" y="11"/>
                  </a:cubicBezTo>
                  <a:cubicBezTo>
                    <a:pt x="7" y="15"/>
                    <a:pt x="6" y="18"/>
                    <a:pt x="6" y="21"/>
                  </a:cubicBezTo>
                  <a:cubicBezTo>
                    <a:pt x="6" y="21"/>
                    <a:pt x="6" y="22"/>
                    <a:pt x="6" y="22"/>
                  </a:cubicBezTo>
                  <a:cubicBezTo>
                    <a:pt x="6" y="22"/>
                    <a:pt x="6" y="22"/>
                    <a:pt x="6" y="23"/>
                  </a:cubicBezTo>
                  <a:cubicBezTo>
                    <a:pt x="6" y="23"/>
                    <a:pt x="6" y="23"/>
                    <a:pt x="6" y="23"/>
                  </a:cubicBezTo>
                  <a:cubicBezTo>
                    <a:pt x="5" y="30"/>
                    <a:pt x="4" y="38"/>
                    <a:pt x="3" y="46"/>
                  </a:cubicBezTo>
                  <a:cubicBezTo>
                    <a:pt x="1" y="71"/>
                    <a:pt x="0" y="97"/>
                    <a:pt x="1" y="113"/>
                  </a:cubicBezTo>
                  <a:cubicBezTo>
                    <a:pt x="1" y="113"/>
                    <a:pt x="1" y="114"/>
                    <a:pt x="1" y="114"/>
                  </a:cubicBezTo>
                  <a:cubicBezTo>
                    <a:pt x="1" y="115"/>
                    <a:pt x="1" y="117"/>
                    <a:pt x="1" y="118"/>
                  </a:cubicBezTo>
                  <a:cubicBezTo>
                    <a:pt x="1" y="119"/>
                    <a:pt x="2" y="120"/>
                    <a:pt x="2" y="121"/>
                  </a:cubicBezTo>
                  <a:cubicBezTo>
                    <a:pt x="2" y="124"/>
                    <a:pt x="3" y="127"/>
                    <a:pt x="4" y="130"/>
                  </a:cubicBezTo>
                  <a:cubicBezTo>
                    <a:pt x="4" y="130"/>
                    <a:pt x="4" y="130"/>
                    <a:pt x="4" y="130"/>
                  </a:cubicBezTo>
                  <a:cubicBezTo>
                    <a:pt x="4" y="130"/>
                    <a:pt x="4" y="130"/>
                    <a:pt x="4" y="130"/>
                  </a:cubicBezTo>
                  <a:cubicBezTo>
                    <a:pt x="4" y="130"/>
                    <a:pt x="4" y="130"/>
                    <a:pt x="4" y="130"/>
                  </a:cubicBezTo>
                  <a:cubicBezTo>
                    <a:pt x="4" y="130"/>
                    <a:pt x="4" y="130"/>
                    <a:pt x="4" y="130"/>
                  </a:cubicBezTo>
                  <a:cubicBezTo>
                    <a:pt x="5" y="132"/>
                    <a:pt x="5" y="132"/>
                    <a:pt x="6" y="133"/>
                  </a:cubicBezTo>
                  <a:cubicBezTo>
                    <a:pt x="6" y="134"/>
                    <a:pt x="6" y="134"/>
                    <a:pt x="6" y="133"/>
                  </a:cubicBezTo>
                  <a:cubicBezTo>
                    <a:pt x="5" y="132"/>
                    <a:pt x="5" y="131"/>
                    <a:pt x="4" y="131"/>
                  </a:cubicBezTo>
                  <a:cubicBezTo>
                    <a:pt x="5" y="131"/>
                    <a:pt x="5" y="132"/>
                    <a:pt x="5" y="133"/>
                  </a:cubicBezTo>
                  <a:cubicBezTo>
                    <a:pt x="5" y="134"/>
                    <a:pt x="6" y="135"/>
                    <a:pt x="6" y="135"/>
                  </a:cubicBezTo>
                  <a:cubicBezTo>
                    <a:pt x="7" y="138"/>
                    <a:pt x="7" y="142"/>
                    <a:pt x="8" y="146"/>
                  </a:cubicBezTo>
                  <a:cubicBezTo>
                    <a:pt x="11" y="144"/>
                    <a:pt x="14" y="141"/>
                    <a:pt x="18" y="138"/>
                  </a:cubicBezTo>
                  <a:cubicBezTo>
                    <a:pt x="18" y="136"/>
                    <a:pt x="18" y="133"/>
                    <a:pt x="18" y="130"/>
                  </a:cubicBezTo>
                  <a:cubicBezTo>
                    <a:pt x="18" y="130"/>
                    <a:pt x="18" y="130"/>
                    <a:pt x="18" y="130"/>
                  </a:cubicBezTo>
                  <a:cubicBezTo>
                    <a:pt x="18" y="128"/>
                    <a:pt x="18" y="126"/>
                    <a:pt x="19" y="124"/>
                  </a:cubicBezTo>
                  <a:cubicBezTo>
                    <a:pt x="19" y="123"/>
                    <a:pt x="19" y="123"/>
                    <a:pt x="19" y="122"/>
                  </a:cubicBezTo>
                  <a:cubicBezTo>
                    <a:pt x="19" y="118"/>
                    <a:pt x="20" y="114"/>
                    <a:pt x="20" y="110"/>
                  </a:cubicBezTo>
                  <a:cubicBezTo>
                    <a:pt x="20" y="109"/>
                    <a:pt x="21" y="109"/>
                    <a:pt x="21" y="108"/>
                  </a:cubicBezTo>
                  <a:cubicBezTo>
                    <a:pt x="21" y="107"/>
                    <a:pt x="21" y="105"/>
                    <a:pt x="21" y="104"/>
                  </a:cubicBezTo>
                  <a:cubicBezTo>
                    <a:pt x="23" y="89"/>
                    <a:pt x="26" y="77"/>
                    <a:pt x="25" y="76"/>
                  </a:cubicBezTo>
                  <a:cubicBezTo>
                    <a:pt x="24" y="73"/>
                    <a:pt x="24" y="73"/>
                    <a:pt x="23" y="71"/>
                  </a:cubicBezTo>
                  <a:cubicBezTo>
                    <a:pt x="23" y="72"/>
                    <a:pt x="23" y="72"/>
                    <a:pt x="23" y="72"/>
                  </a:cubicBezTo>
                  <a:cubicBezTo>
                    <a:pt x="11" y="70"/>
                    <a:pt x="16" y="69"/>
                    <a:pt x="20" y="65"/>
                  </a:cubicBezTo>
                  <a:moveTo>
                    <a:pt x="16" y="57"/>
                  </a:moveTo>
                  <a:cubicBezTo>
                    <a:pt x="16" y="57"/>
                    <a:pt x="17" y="57"/>
                    <a:pt x="17" y="57"/>
                  </a:cubicBezTo>
                  <a:cubicBezTo>
                    <a:pt x="19" y="57"/>
                    <a:pt x="20" y="56"/>
                    <a:pt x="22" y="54"/>
                  </a:cubicBezTo>
                  <a:cubicBezTo>
                    <a:pt x="17" y="53"/>
                    <a:pt x="17" y="57"/>
                    <a:pt x="16" y="57"/>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6" name="Freeform 766">
              <a:extLst>
                <a:ext uri="{FF2B5EF4-FFF2-40B4-BE49-F238E27FC236}">
                  <a16:creationId xmlns:a16="http://schemas.microsoft.com/office/drawing/2014/main" id="{13950B07-24F1-4BF1-B919-EF7FFB6BD876}"/>
                </a:ext>
              </a:extLst>
            </p:cNvPr>
            <p:cNvSpPr>
              <a:spLocks/>
            </p:cNvSpPr>
            <p:nvPr userDrawn="1"/>
          </p:nvSpPr>
          <p:spPr bwMode="auto">
            <a:xfrm>
              <a:off x="2306" y="2179"/>
              <a:ext cx="3" cy="7"/>
            </a:xfrm>
            <a:custGeom>
              <a:avLst/>
              <a:gdLst>
                <a:gd name="T0" fmla="*/ 0 w 2"/>
                <a:gd name="T1" fmla="*/ 5 h 5"/>
                <a:gd name="T2" fmla="*/ 1 w 2"/>
                <a:gd name="T3" fmla="*/ 0 h 5"/>
                <a:gd name="T4" fmla="*/ 0 w 2"/>
                <a:gd name="T5" fmla="*/ 5 h 5"/>
              </a:gdLst>
              <a:ahLst/>
              <a:cxnLst>
                <a:cxn ang="0">
                  <a:pos x="T0" y="T1"/>
                </a:cxn>
                <a:cxn ang="0">
                  <a:pos x="T2" y="T3"/>
                </a:cxn>
                <a:cxn ang="0">
                  <a:pos x="T4" y="T5"/>
                </a:cxn>
              </a:cxnLst>
              <a:rect l="0" t="0" r="r" b="b"/>
              <a:pathLst>
                <a:path w="2" h="5">
                  <a:moveTo>
                    <a:pt x="0" y="5"/>
                  </a:moveTo>
                  <a:cubicBezTo>
                    <a:pt x="1" y="0"/>
                    <a:pt x="1" y="0"/>
                    <a:pt x="1" y="0"/>
                  </a:cubicBezTo>
                  <a:cubicBezTo>
                    <a:pt x="2" y="3"/>
                    <a:pt x="0" y="2"/>
                    <a:pt x="0" y="5"/>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7" name="Freeform 767">
              <a:extLst>
                <a:ext uri="{FF2B5EF4-FFF2-40B4-BE49-F238E27FC236}">
                  <a16:creationId xmlns:a16="http://schemas.microsoft.com/office/drawing/2014/main" id="{BD413881-00B3-4C5B-BE0C-AEF77E583781}"/>
                </a:ext>
              </a:extLst>
            </p:cNvPr>
            <p:cNvSpPr>
              <a:spLocks/>
            </p:cNvSpPr>
            <p:nvPr userDrawn="1"/>
          </p:nvSpPr>
          <p:spPr bwMode="auto">
            <a:xfrm>
              <a:off x="2312" y="2184"/>
              <a:ext cx="3" cy="8"/>
            </a:xfrm>
            <a:custGeom>
              <a:avLst/>
              <a:gdLst>
                <a:gd name="T0" fmla="*/ 0 w 2"/>
                <a:gd name="T1" fmla="*/ 0 h 5"/>
                <a:gd name="T2" fmla="*/ 0 w 2"/>
                <a:gd name="T3" fmla="*/ 0 h 5"/>
              </a:gdLst>
              <a:ahLst/>
              <a:cxnLst>
                <a:cxn ang="0">
                  <a:pos x="T0" y="T1"/>
                </a:cxn>
                <a:cxn ang="0">
                  <a:pos x="T2" y="T3"/>
                </a:cxn>
              </a:cxnLst>
              <a:rect l="0" t="0" r="r" b="b"/>
              <a:pathLst>
                <a:path w="2" h="5">
                  <a:moveTo>
                    <a:pt x="0" y="0"/>
                  </a:moveTo>
                  <a:cubicBezTo>
                    <a:pt x="2" y="5"/>
                    <a:pt x="1" y="1"/>
                    <a:pt x="0"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8" name="Freeform 768">
              <a:extLst>
                <a:ext uri="{FF2B5EF4-FFF2-40B4-BE49-F238E27FC236}">
                  <a16:creationId xmlns:a16="http://schemas.microsoft.com/office/drawing/2014/main" id="{516EEA58-713A-414E-B308-19C91B8EE893}"/>
                </a:ext>
              </a:extLst>
            </p:cNvPr>
            <p:cNvSpPr>
              <a:spLocks/>
            </p:cNvSpPr>
            <p:nvPr userDrawn="1"/>
          </p:nvSpPr>
          <p:spPr bwMode="auto">
            <a:xfrm>
              <a:off x="2319" y="2364"/>
              <a:ext cx="6" cy="7"/>
            </a:xfrm>
            <a:custGeom>
              <a:avLst/>
              <a:gdLst>
                <a:gd name="T0" fmla="*/ 0 w 4"/>
                <a:gd name="T1" fmla="*/ 5 h 5"/>
                <a:gd name="T2" fmla="*/ 3 w 4"/>
                <a:gd name="T3" fmla="*/ 0 h 5"/>
                <a:gd name="T4" fmla="*/ 0 w 4"/>
                <a:gd name="T5" fmla="*/ 5 h 5"/>
              </a:gdLst>
              <a:ahLst/>
              <a:cxnLst>
                <a:cxn ang="0">
                  <a:pos x="T0" y="T1"/>
                </a:cxn>
                <a:cxn ang="0">
                  <a:pos x="T2" y="T3"/>
                </a:cxn>
                <a:cxn ang="0">
                  <a:pos x="T4" y="T5"/>
                </a:cxn>
              </a:cxnLst>
              <a:rect l="0" t="0" r="r" b="b"/>
              <a:pathLst>
                <a:path w="4" h="5">
                  <a:moveTo>
                    <a:pt x="0" y="5"/>
                  </a:moveTo>
                  <a:cubicBezTo>
                    <a:pt x="1" y="3"/>
                    <a:pt x="2" y="2"/>
                    <a:pt x="3" y="0"/>
                  </a:cubicBezTo>
                  <a:cubicBezTo>
                    <a:pt x="4" y="4"/>
                    <a:pt x="1" y="4"/>
                    <a:pt x="0" y="5"/>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9" name="Freeform 769">
              <a:extLst>
                <a:ext uri="{FF2B5EF4-FFF2-40B4-BE49-F238E27FC236}">
                  <a16:creationId xmlns:a16="http://schemas.microsoft.com/office/drawing/2014/main" id="{21D0A6D2-45B3-449D-AE17-60E5831A6A99}"/>
                </a:ext>
              </a:extLst>
            </p:cNvPr>
            <p:cNvSpPr>
              <a:spLocks/>
            </p:cNvSpPr>
            <p:nvPr userDrawn="1"/>
          </p:nvSpPr>
          <p:spPr bwMode="auto">
            <a:xfrm>
              <a:off x="2318" y="2371"/>
              <a:ext cx="1" cy="3"/>
            </a:xfrm>
            <a:custGeom>
              <a:avLst/>
              <a:gdLst>
                <a:gd name="T0" fmla="*/ 1 w 1"/>
                <a:gd name="T1" fmla="*/ 0 h 2"/>
                <a:gd name="T2" fmla="*/ 0 w 1"/>
                <a:gd name="T3" fmla="*/ 2 h 2"/>
                <a:gd name="T4" fmla="*/ 1 w 1"/>
                <a:gd name="T5" fmla="*/ 0 h 2"/>
              </a:gdLst>
              <a:ahLst/>
              <a:cxnLst>
                <a:cxn ang="0">
                  <a:pos x="T0" y="T1"/>
                </a:cxn>
                <a:cxn ang="0">
                  <a:pos x="T2" y="T3"/>
                </a:cxn>
                <a:cxn ang="0">
                  <a:pos x="T4" y="T5"/>
                </a:cxn>
              </a:cxnLst>
              <a:rect l="0" t="0" r="r" b="b"/>
              <a:pathLst>
                <a:path w="1" h="2">
                  <a:moveTo>
                    <a:pt x="1" y="0"/>
                  </a:moveTo>
                  <a:cubicBezTo>
                    <a:pt x="0" y="2"/>
                    <a:pt x="0" y="2"/>
                    <a:pt x="0" y="2"/>
                  </a:cubicBezTo>
                  <a:cubicBezTo>
                    <a:pt x="0" y="1"/>
                    <a:pt x="0" y="1"/>
                    <a:pt x="1"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0" name="Freeform 770">
              <a:extLst>
                <a:ext uri="{FF2B5EF4-FFF2-40B4-BE49-F238E27FC236}">
                  <a16:creationId xmlns:a16="http://schemas.microsoft.com/office/drawing/2014/main" id="{01FCB2D9-5965-4EE2-A39C-226998DEDA31}"/>
                </a:ext>
              </a:extLst>
            </p:cNvPr>
            <p:cNvSpPr>
              <a:spLocks/>
            </p:cNvSpPr>
            <p:nvPr userDrawn="1"/>
          </p:nvSpPr>
          <p:spPr bwMode="auto">
            <a:xfrm>
              <a:off x="2316" y="2210"/>
              <a:ext cx="3" cy="3"/>
            </a:xfrm>
            <a:custGeom>
              <a:avLst/>
              <a:gdLst>
                <a:gd name="T0" fmla="*/ 2 w 2"/>
                <a:gd name="T1" fmla="*/ 0 h 2"/>
                <a:gd name="T2" fmla="*/ 0 w 2"/>
                <a:gd name="T3" fmla="*/ 2 h 2"/>
                <a:gd name="T4" fmla="*/ 2 w 2"/>
                <a:gd name="T5" fmla="*/ 0 h 2"/>
              </a:gdLst>
              <a:ahLst/>
              <a:cxnLst>
                <a:cxn ang="0">
                  <a:pos x="T0" y="T1"/>
                </a:cxn>
                <a:cxn ang="0">
                  <a:pos x="T2" y="T3"/>
                </a:cxn>
                <a:cxn ang="0">
                  <a:pos x="T4" y="T5"/>
                </a:cxn>
              </a:cxnLst>
              <a:rect l="0" t="0" r="r" b="b"/>
              <a:pathLst>
                <a:path w="2" h="2">
                  <a:moveTo>
                    <a:pt x="2" y="0"/>
                  </a:moveTo>
                  <a:cubicBezTo>
                    <a:pt x="2" y="1"/>
                    <a:pt x="1" y="2"/>
                    <a:pt x="0" y="2"/>
                  </a:cubicBezTo>
                  <a:cubicBezTo>
                    <a:pt x="1" y="1"/>
                    <a:pt x="1" y="0"/>
                    <a:pt x="2"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1" name="Freeform 771">
              <a:extLst>
                <a:ext uri="{FF2B5EF4-FFF2-40B4-BE49-F238E27FC236}">
                  <a16:creationId xmlns:a16="http://schemas.microsoft.com/office/drawing/2014/main" id="{9CF491D0-E36B-44EC-A78E-AFABA612DCCA}"/>
                </a:ext>
              </a:extLst>
            </p:cNvPr>
            <p:cNvSpPr>
              <a:spLocks/>
            </p:cNvSpPr>
            <p:nvPr userDrawn="1"/>
          </p:nvSpPr>
          <p:spPr bwMode="auto">
            <a:xfrm>
              <a:off x="2315" y="3138"/>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2" name="Freeform 772">
              <a:extLst>
                <a:ext uri="{FF2B5EF4-FFF2-40B4-BE49-F238E27FC236}">
                  <a16:creationId xmlns:a16="http://schemas.microsoft.com/office/drawing/2014/main" id="{5414E14D-5E05-4C41-AEE1-EA05D396DDCF}"/>
                </a:ext>
              </a:extLst>
            </p:cNvPr>
            <p:cNvSpPr>
              <a:spLocks noEditPoints="1"/>
            </p:cNvSpPr>
            <p:nvPr userDrawn="1"/>
          </p:nvSpPr>
          <p:spPr bwMode="auto">
            <a:xfrm>
              <a:off x="2256" y="2202"/>
              <a:ext cx="82" cy="965"/>
            </a:xfrm>
            <a:custGeom>
              <a:avLst/>
              <a:gdLst>
                <a:gd name="T0" fmla="*/ 34 w 57"/>
                <a:gd name="T1" fmla="*/ 305 h 671"/>
                <a:gd name="T2" fmla="*/ 34 w 57"/>
                <a:gd name="T3" fmla="*/ 305 h 671"/>
                <a:gd name="T4" fmla="*/ 35 w 57"/>
                <a:gd name="T5" fmla="*/ 305 h 671"/>
                <a:gd name="T6" fmla="*/ 35 w 57"/>
                <a:gd name="T7" fmla="*/ 306 h 671"/>
                <a:gd name="T8" fmla="*/ 35 w 57"/>
                <a:gd name="T9" fmla="*/ 306 h 671"/>
                <a:gd name="T10" fmla="*/ 43 w 57"/>
                <a:gd name="T11" fmla="*/ 296 h 671"/>
                <a:gd name="T12" fmla="*/ 34 w 57"/>
                <a:gd name="T13" fmla="*/ 305 h 671"/>
                <a:gd name="T14" fmla="*/ 45 w 57"/>
                <a:gd name="T15" fmla="*/ 348 h 671"/>
                <a:gd name="T16" fmla="*/ 42 w 57"/>
                <a:gd name="T17" fmla="*/ 334 h 671"/>
                <a:gd name="T18" fmla="*/ 45 w 57"/>
                <a:gd name="T19" fmla="*/ 348 h 671"/>
                <a:gd name="T20" fmla="*/ 49 w 57"/>
                <a:gd name="T21" fmla="*/ 363 h 671"/>
                <a:gd name="T22" fmla="*/ 45 w 57"/>
                <a:gd name="T23" fmla="*/ 348 h 671"/>
                <a:gd name="T24" fmla="*/ 45 w 57"/>
                <a:gd name="T25" fmla="*/ 350 h 671"/>
                <a:gd name="T26" fmla="*/ 41 w 57"/>
                <a:gd name="T27" fmla="*/ 329 h 671"/>
                <a:gd name="T28" fmla="*/ 42 w 57"/>
                <a:gd name="T29" fmla="*/ 334 h 671"/>
                <a:gd name="T30" fmla="*/ 41 w 57"/>
                <a:gd name="T31" fmla="*/ 329 h 671"/>
                <a:gd name="T32" fmla="*/ 38 w 57"/>
                <a:gd name="T33" fmla="*/ 285 h 671"/>
                <a:gd name="T34" fmla="*/ 44 w 57"/>
                <a:gd name="T35" fmla="*/ 140 h 671"/>
                <a:gd name="T36" fmla="*/ 45 w 57"/>
                <a:gd name="T37" fmla="*/ 117 h 671"/>
                <a:gd name="T38" fmla="*/ 46 w 57"/>
                <a:gd name="T39" fmla="*/ 116 h 671"/>
                <a:gd name="T40" fmla="*/ 45 w 57"/>
                <a:gd name="T41" fmla="*/ 118 h 671"/>
                <a:gd name="T42" fmla="*/ 42 w 57"/>
                <a:gd name="T43" fmla="*/ 71 h 671"/>
                <a:gd name="T44" fmla="*/ 39 w 57"/>
                <a:gd name="T45" fmla="*/ 32 h 671"/>
                <a:gd name="T46" fmla="*/ 39 w 57"/>
                <a:gd name="T47" fmla="*/ 31 h 671"/>
                <a:gd name="T48" fmla="*/ 39 w 57"/>
                <a:gd name="T49" fmla="*/ 30 h 671"/>
                <a:gd name="T50" fmla="*/ 44 w 57"/>
                <a:gd name="T51" fmla="*/ 0 h 671"/>
                <a:gd name="T52" fmla="*/ 37 w 57"/>
                <a:gd name="T53" fmla="*/ 26 h 671"/>
                <a:gd name="T54" fmla="*/ 36 w 57"/>
                <a:gd name="T55" fmla="*/ 29 h 671"/>
                <a:gd name="T56" fmla="*/ 36 w 57"/>
                <a:gd name="T57" fmla="*/ 30 h 671"/>
                <a:gd name="T58" fmla="*/ 33 w 57"/>
                <a:gd name="T59" fmla="*/ 30 h 671"/>
                <a:gd name="T60" fmla="*/ 35 w 57"/>
                <a:gd name="T61" fmla="*/ 36 h 671"/>
                <a:gd name="T62" fmla="*/ 34 w 57"/>
                <a:gd name="T63" fmla="*/ 39 h 671"/>
                <a:gd name="T64" fmla="*/ 13 w 57"/>
                <a:gd name="T65" fmla="*/ 518 h 671"/>
                <a:gd name="T66" fmla="*/ 14 w 57"/>
                <a:gd name="T67" fmla="*/ 522 h 671"/>
                <a:gd name="T68" fmla="*/ 14 w 57"/>
                <a:gd name="T69" fmla="*/ 520 h 671"/>
                <a:gd name="T70" fmla="*/ 17 w 57"/>
                <a:gd name="T71" fmla="*/ 530 h 671"/>
                <a:gd name="T72" fmla="*/ 14 w 57"/>
                <a:gd name="T73" fmla="*/ 522 h 671"/>
                <a:gd name="T74" fmla="*/ 31 w 57"/>
                <a:gd name="T75" fmla="*/ 648 h 671"/>
                <a:gd name="T76" fmla="*/ 31 w 57"/>
                <a:gd name="T77" fmla="*/ 650 h 671"/>
                <a:gd name="T78" fmla="*/ 31 w 57"/>
                <a:gd name="T79" fmla="*/ 650 h 671"/>
                <a:gd name="T80" fmla="*/ 50 w 57"/>
                <a:gd name="T81" fmla="*/ 654 h 671"/>
                <a:gd name="T82" fmla="*/ 56 w 57"/>
                <a:gd name="T83" fmla="*/ 637 h 671"/>
                <a:gd name="T84" fmla="*/ 49 w 57"/>
                <a:gd name="T85" fmla="*/ 363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7" h="671">
                  <a:moveTo>
                    <a:pt x="34" y="305"/>
                  </a:moveTo>
                  <a:cubicBezTo>
                    <a:pt x="34" y="305"/>
                    <a:pt x="34" y="305"/>
                    <a:pt x="34" y="305"/>
                  </a:cubicBezTo>
                  <a:cubicBezTo>
                    <a:pt x="34" y="305"/>
                    <a:pt x="34" y="305"/>
                    <a:pt x="35" y="305"/>
                  </a:cubicBezTo>
                  <a:cubicBezTo>
                    <a:pt x="35" y="306"/>
                    <a:pt x="35" y="306"/>
                    <a:pt x="35" y="306"/>
                  </a:cubicBezTo>
                  <a:cubicBezTo>
                    <a:pt x="35" y="306"/>
                    <a:pt x="35" y="306"/>
                    <a:pt x="35" y="306"/>
                  </a:cubicBezTo>
                  <a:cubicBezTo>
                    <a:pt x="38" y="306"/>
                    <a:pt x="41" y="303"/>
                    <a:pt x="43" y="296"/>
                  </a:cubicBezTo>
                  <a:cubicBezTo>
                    <a:pt x="35" y="295"/>
                    <a:pt x="35" y="304"/>
                    <a:pt x="34" y="305"/>
                  </a:cubicBezTo>
                  <a:close/>
                  <a:moveTo>
                    <a:pt x="45" y="348"/>
                  </a:moveTo>
                  <a:cubicBezTo>
                    <a:pt x="45" y="345"/>
                    <a:pt x="43" y="339"/>
                    <a:pt x="42" y="334"/>
                  </a:cubicBezTo>
                  <a:cubicBezTo>
                    <a:pt x="43" y="342"/>
                    <a:pt x="44" y="345"/>
                    <a:pt x="45" y="348"/>
                  </a:cubicBezTo>
                  <a:close/>
                  <a:moveTo>
                    <a:pt x="49" y="363"/>
                  </a:moveTo>
                  <a:cubicBezTo>
                    <a:pt x="48" y="354"/>
                    <a:pt x="47" y="352"/>
                    <a:pt x="45" y="348"/>
                  </a:cubicBezTo>
                  <a:cubicBezTo>
                    <a:pt x="45" y="349"/>
                    <a:pt x="45" y="350"/>
                    <a:pt x="45" y="350"/>
                  </a:cubicBezTo>
                  <a:cubicBezTo>
                    <a:pt x="25" y="344"/>
                    <a:pt x="34" y="340"/>
                    <a:pt x="41" y="329"/>
                  </a:cubicBezTo>
                  <a:cubicBezTo>
                    <a:pt x="41" y="330"/>
                    <a:pt x="41" y="332"/>
                    <a:pt x="42" y="334"/>
                  </a:cubicBezTo>
                  <a:cubicBezTo>
                    <a:pt x="42" y="332"/>
                    <a:pt x="41" y="330"/>
                    <a:pt x="41" y="329"/>
                  </a:cubicBezTo>
                  <a:cubicBezTo>
                    <a:pt x="47" y="320"/>
                    <a:pt x="51" y="307"/>
                    <a:pt x="38" y="285"/>
                  </a:cubicBezTo>
                  <a:cubicBezTo>
                    <a:pt x="57" y="277"/>
                    <a:pt x="43" y="172"/>
                    <a:pt x="44" y="140"/>
                  </a:cubicBezTo>
                  <a:cubicBezTo>
                    <a:pt x="35" y="186"/>
                    <a:pt x="44" y="128"/>
                    <a:pt x="45" y="117"/>
                  </a:cubicBezTo>
                  <a:cubicBezTo>
                    <a:pt x="46" y="117"/>
                    <a:pt x="46" y="116"/>
                    <a:pt x="46" y="116"/>
                  </a:cubicBezTo>
                  <a:cubicBezTo>
                    <a:pt x="45" y="117"/>
                    <a:pt x="45" y="117"/>
                    <a:pt x="45" y="118"/>
                  </a:cubicBezTo>
                  <a:cubicBezTo>
                    <a:pt x="31" y="143"/>
                    <a:pt x="39" y="105"/>
                    <a:pt x="42" y="71"/>
                  </a:cubicBezTo>
                  <a:cubicBezTo>
                    <a:pt x="44" y="54"/>
                    <a:pt x="44" y="38"/>
                    <a:pt x="39" y="32"/>
                  </a:cubicBezTo>
                  <a:cubicBezTo>
                    <a:pt x="39" y="32"/>
                    <a:pt x="39" y="32"/>
                    <a:pt x="39" y="31"/>
                  </a:cubicBezTo>
                  <a:cubicBezTo>
                    <a:pt x="39" y="31"/>
                    <a:pt x="39" y="30"/>
                    <a:pt x="39" y="30"/>
                  </a:cubicBezTo>
                  <a:cubicBezTo>
                    <a:pt x="40" y="19"/>
                    <a:pt x="41" y="9"/>
                    <a:pt x="44" y="0"/>
                  </a:cubicBezTo>
                  <a:cubicBezTo>
                    <a:pt x="41" y="6"/>
                    <a:pt x="39" y="15"/>
                    <a:pt x="37" y="26"/>
                  </a:cubicBezTo>
                  <a:cubicBezTo>
                    <a:pt x="36" y="27"/>
                    <a:pt x="36" y="28"/>
                    <a:pt x="36" y="29"/>
                  </a:cubicBezTo>
                  <a:cubicBezTo>
                    <a:pt x="36" y="29"/>
                    <a:pt x="36" y="30"/>
                    <a:pt x="36" y="30"/>
                  </a:cubicBezTo>
                  <a:cubicBezTo>
                    <a:pt x="35" y="30"/>
                    <a:pt x="34" y="30"/>
                    <a:pt x="33" y="30"/>
                  </a:cubicBezTo>
                  <a:cubicBezTo>
                    <a:pt x="34" y="32"/>
                    <a:pt x="34" y="34"/>
                    <a:pt x="35" y="36"/>
                  </a:cubicBezTo>
                  <a:cubicBezTo>
                    <a:pt x="35" y="37"/>
                    <a:pt x="34" y="38"/>
                    <a:pt x="34" y="39"/>
                  </a:cubicBezTo>
                  <a:cubicBezTo>
                    <a:pt x="14" y="156"/>
                    <a:pt x="0" y="458"/>
                    <a:pt x="13" y="518"/>
                  </a:cubicBezTo>
                  <a:cubicBezTo>
                    <a:pt x="13" y="519"/>
                    <a:pt x="14" y="520"/>
                    <a:pt x="14" y="522"/>
                  </a:cubicBezTo>
                  <a:cubicBezTo>
                    <a:pt x="14" y="521"/>
                    <a:pt x="14" y="520"/>
                    <a:pt x="14" y="520"/>
                  </a:cubicBezTo>
                  <a:cubicBezTo>
                    <a:pt x="16" y="526"/>
                    <a:pt x="17" y="529"/>
                    <a:pt x="17" y="530"/>
                  </a:cubicBezTo>
                  <a:cubicBezTo>
                    <a:pt x="17" y="529"/>
                    <a:pt x="16" y="525"/>
                    <a:pt x="14" y="522"/>
                  </a:cubicBezTo>
                  <a:cubicBezTo>
                    <a:pt x="21" y="547"/>
                    <a:pt x="23" y="616"/>
                    <a:pt x="31" y="648"/>
                  </a:cubicBezTo>
                  <a:cubicBezTo>
                    <a:pt x="31" y="649"/>
                    <a:pt x="31" y="649"/>
                    <a:pt x="31" y="650"/>
                  </a:cubicBezTo>
                  <a:cubicBezTo>
                    <a:pt x="31" y="650"/>
                    <a:pt x="31" y="650"/>
                    <a:pt x="31" y="650"/>
                  </a:cubicBezTo>
                  <a:cubicBezTo>
                    <a:pt x="35" y="666"/>
                    <a:pt x="41" y="671"/>
                    <a:pt x="50" y="654"/>
                  </a:cubicBezTo>
                  <a:cubicBezTo>
                    <a:pt x="52" y="649"/>
                    <a:pt x="54" y="644"/>
                    <a:pt x="56" y="637"/>
                  </a:cubicBezTo>
                  <a:cubicBezTo>
                    <a:pt x="14" y="661"/>
                    <a:pt x="51" y="371"/>
                    <a:pt x="49" y="363"/>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3" name="Freeform 773">
              <a:extLst>
                <a:ext uri="{FF2B5EF4-FFF2-40B4-BE49-F238E27FC236}">
                  <a16:creationId xmlns:a16="http://schemas.microsoft.com/office/drawing/2014/main" id="{451C2E16-F08B-4834-B8F3-8B2C9E090ADF}"/>
                </a:ext>
              </a:extLst>
            </p:cNvPr>
            <p:cNvSpPr>
              <a:spLocks noEditPoints="1"/>
            </p:cNvSpPr>
            <p:nvPr userDrawn="1"/>
          </p:nvSpPr>
          <p:spPr bwMode="auto">
            <a:xfrm>
              <a:off x="2925" y="2322"/>
              <a:ext cx="58" cy="238"/>
            </a:xfrm>
            <a:custGeom>
              <a:avLst/>
              <a:gdLst>
                <a:gd name="T0" fmla="*/ 8 w 41"/>
                <a:gd name="T1" fmla="*/ 165 h 165"/>
                <a:gd name="T2" fmla="*/ 9 w 41"/>
                <a:gd name="T3" fmla="*/ 164 h 165"/>
                <a:gd name="T4" fmla="*/ 6 w 41"/>
                <a:gd name="T5" fmla="*/ 158 h 165"/>
                <a:gd name="T6" fmla="*/ 8 w 41"/>
                <a:gd name="T7" fmla="*/ 165 h 165"/>
                <a:gd name="T8" fmla="*/ 1 w 41"/>
                <a:gd name="T9" fmla="*/ 23 h 165"/>
                <a:gd name="T10" fmla="*/ 0 w 41"/>
                <a:gd name="T11" fmla="*/ 50 h 165"/>
                <a:gd name="T12" fmla="*/ 0 w 41"/>
                <a:gd name="T13" fmla="*/ 51 h 165"/>
                <a:gd name="T14" fmla="*/ 0 w 41"/>
                <a:gd name="T15" fmla="*/ 56 h 165"/>
                <a:gd name="T16" fmla="*/ 5 w 41"/>
                <a:gd name="T17" fmla="*/ 151 h 165"/>
                <a:gd name="T18" fmla="*/ 5 w 41"/>
                <a:gd name="T19" fmla="*/ 154 h 165"/>
                <a:gd name="T20" fmla="*/ 6 w 41"/>
                <a:gd name="T21" fmla="*/ 158 h 165"/>
                <a:gd name="T22" fmla="*/ 6 w 41"/>
                <a:gd name="T23" fmla="*/ 156 h 165"/>
                <a:gd name="T24" fmla="*/ 9 w 41"/>
                <a:gd name="T25" fmla="*/ 164 h 165"/>
                <a:gd name="T26" fmla="*/ 29 w 41"/>
                <a:gd name="T27" fmla="*/ 153 h 165"/>
                <a:gd name="T28" fmla="*/ 30 w 41"/>
                <a:gd name="T29" fmla="*/ 136 h 165"/>
                <a:gd name="T30" fmla="*/ 30 w 41"/>
                <a:gd name="T31" fmla="*/ 135 h 165"/>
                <a:gd name="T32" fmla="*/ 30 w 41"/>
                <a:gd name="T33" fmla="*/ 135 h 165"/>
                <a:gd name="T34" fmla="*/ 38 w 41"/>
                <a:gd name="T35" fmla="*/ 35 h 165"/>
                <a:gd name="T36" fmla="*/ 41 w 41"/>
                <a:gd name="T37" fmla="*/ 0 h 165"/>
                <a:gd name="T38" fmla="*/ 1 w 41"/>
                <a:gd name="T39" fmla="*/ 23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65">
                  <a:moveTo>
                    <a:pt x="8" y="165"/>
                  </a:moveTo>
                  <a:cubicBezTo>
                    <a:pt x="8" y="165"/>
                    <a:pt x="8" y="164"/>
                    <a:pt x="9" y="164"/>
                  </a:cubicBezTo>
                  <a:cubicBezTo>
                    <a:pt x="8" y="163"/>
                    <a:pt x="7" y="160"/>
                    <a:pt x="6" y="158"/>
                  </a:cubicBezTo>
                  <a:cubicBezTo>
                    <a:pt x="7" y="160"/>
                    <a:pt x="7" y="162"/>
                    <a:pt x="8" y="165"/>
                  </a:cubicBezTo>
                  <a:close/>
                  <a:moveTo>
                    <a:pt x="1" y="23"/>
                  </a:moveTo>
                  <a:cubicBezTo>
                    <a:pt x="0" y="32"/>
                    <a:pt x="0" y="41"/>
                    <a:pt x="0" y="50"/>
                  </a:cubicBezTo>
                  <a:cubicBezTo>
                    <a:pt x="0" y="51"/>
                    <a:pt x="0" y="51"/>
                    <a:pt x="0" y="51"/>
                  </a:cubicBezTo>
                  <a:cubicBezTo>
                    <a:pt x="0" y="53"/>
                    <a:pt x="0" y="55"/>
                    <a:pt x="0" y="56"/>
                  </a:cubicBezTo>
                  <a:cubicBezTo>
                    <a:pt x="0" y="99"/>
                    <a:pt x="1" y="133"/>
                    <a:pt x="5" y="151"/>
                  </a:cubicBezTo>
                  <a:cubicBezTo>
                    <a:pt x="5" y="152"/>
                    <a:pt x="5" y="153"/>
                    <a:pt x="5" y="154"/>
                  </a:cubicBezTo>
                  <a:cubicBezTo>
                    <a:pt x="5" y="155"/>
                    <a:pt x="6" y="156"/>
                    <a:pt x="6" y="158"/>
                  </a:cubicBezTo>
                  <a:cubicBezTo>
                    <a:pt x="6" y="157"/>
                    <a:pt x="6" y="156"/>
                    <a:pt x="6" y="156"/>
                  </a:cubicBezTo>
                  <a:cubicBezTo>
                    <a:pt x="7" y="160"/>
                    <a:pt x="8" y="163"/>
                    <a:pt x="9" y="164"/>
                  </a:cubicBezTo>
                  <a:cubicBezTo>
                    <a:pt x="16" y="161"/>
                    <a:pt x="22" y="157"/>
                    <a:pt x="29" y="153"/>
                  </a:cubicBezTo>
                  <a:cubicBezTo>
                    <a:pt x="30" y="148"/>
                    <a:pt x="30" y="142"/>
                    <a:pt x="30" y="136"/>
                  </a:cubicBezTo>
                  <a:cubicBezTo>
                    <a:pt x="30" y="136"/>
                    <a:pt x="30" y="135"/>
                    <a:pt x="30" y="135"/>
                  </a:cubicBezTo>
                  <a:cubicBezTo>
                    <a:pt x="30" y="135"/>
                    <a:pt x="30" y="135"/>
                    <a:pt x="30" y="135"/>
                  </a:cubicBezTo>
                  <a:cubicBezTo>
                    <a:pt x="33" y="98"/>
                    <a:pt x="36" y="61"/>
                    <a:pt x="38" y="35"/>
                  </a:cubicBezTo>
                  <a:cubicBezTo>
                    <a:pt x="40" y="17"/>
                    <a:pt x="41" y="5"/>
                    <a:pt x="41" y="0"/>
                  </a:cubicBezTo>
                  <a:cubicBezTo>
                    <a:pt x="28" y="8"/>
                    <a:pt x="14" y="15"/>
                    <a:pt x="1" y="23"/>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4" name="Freeform 774">
              <a:extLst>
                <a:ext uri="{FF2B5EF4-FFF2-40B4-BE49-F238E27FC236}">
                  <a16:creationId xmlns:a16="http://schemas.microsoft.com/office/drawing/2014/main" id="{7A95DE6C-FBAC-4E10-B33A-5A104758E129}"/>
                </a:ext>
              </a:extLst>
            </p:cNvPr>
            <p:cNvSpPr>
              <a:spLocks noEditPoints="1"/>
            </p:cNvSpPr>
            <p:nvPr userDrawn="1"/>
          </p:nvSpPr>
          <p:spPr bwMode="auto">
            <a:xfrm>
              <a:off x="3182" y="2184"/>
              <a:ext cx="59" cy="193"/>
            </a:xfrm>
            <a:custGeom>
              <a:avLst/>
              <a:gdLst>
                <a:gd name="T0" fmla="*/ 8 w 41"/>
                <a:gd name="T1" fmla="*/ 134 h 134"/>
                <a:gd name="T2" fmla="*/ 9 w 41"/>
                <a:gd name="T3" fmla="*/ 134 h 134"/>
                <a:gd name="T4" fmla="*/ 6 w 41"/>
                <a:gd name="T5" fmla="*/ 129 h 134"/>
                <a:gd name="T6" fmla="*/ 8 w 41"/>
                <a:gd name="T7" fmla="*/ 134 h 134"/>
                <a:gd name="T8" fmla="*/ 1 w 41"/>
                <a:gd name="T9" fmla="*/ 18 h 134"/>
                <a:gd name="T10" fmla="*/ 0 w 41"/>
                <a:gd name="T11" fmla="*/ 40 h 134"/>
                <a:gd name="T12" fmla="*/ 0 w 41"/>
                <a:gd name="T13" fmla="*/ 41 h 134"/>
                <a:gd name="T14" fmla="*/ 0 w 41"/>
                <a:gd name="T15" fmla="*/ 46 h 134"/>
                <a:gd name="T16" fmla="*/ 5 w 41"/>
                <a:gd name="T17" fmla="*/ 123 h 134"/>
                <a:gd name="T18" fmla="*/ 5 w 41"/>
                <a:gd name="T19" fmla="*/ 126 h 134"/>
                <a:gd name="T20" fmla="*/ 6 w 41"/>
                <a:gd name="T21" fmla="*/ 128 h 134"/>
                <a:gd name="T22" fmla="*/ 6 w 41"/>
                <a:gd name="T23" fmla="*/ 127 h 134"/>
                <a:gd name="T24" fmla="*/ 9 w 41"/>
                <a:gd name="T25" fmla="*/ 134 h 134"/>
                <a:gd name="T26" fmla="*/ 29 w 41"/>
                <a:gd name="T27" fmla="*/ 125 h 134"/>
                <a:gd name="T28" fmla="*/ 30 w 41"/>
                <a:gd name="T29" fmla="*/ 111 h 134"/>
                <a:gd name="T30" fmla="*/ 30 w 41"/>
                <a:gd name="T31" fmla="*/ 110 h 134"/>
                <a:gd name="T32" fmla="*/ 30 w 41"/>
                <a:gd name="T33" fmla="*/ 110 h 134"/>
                <a:gd name="T34" fmla="*/ 38 w 41"/>
                <a:gd name="T35" fmla="*/ 28 h 134"/>
                <a:gd name="T36" fmla="*/ 41 w 41"/>
                <a:gd name="T37" fmla="*/ 0 h 134"/>
                <a:gd name="T38" fmla="*/ 1 w 41"/>
                <a:gd name="T39" fmla="*/ 18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34">
                  <a:moveTo>
                    <a:pt x="8" y="134"/>
                  </a:moveTo>
                  <a:cubicBezTo>
                    <a:pt x="8" y="134"/>
                    <a:pt x="8" y="134"/>
                    <a:pt x="9" y="134"/>
                  </a:cubicBezTo>
                  <a:cubicBezTo>
                    <a:pt x="8" y="132"/>
                    <a:pt x="7" y="130"/>
                    <a:pt x="6" y="129"/>
                  </a:cubicBezTo>
                  <a:cubicBezTo>
                    <a:pt x="7" y="130"/>
                    <a:pt x="7" y="132"/>
                    <a:pt x="8" y="134"/>
                  </a:cubicBezTo>
                  <a:close/>
                  <a:moveTo>
                    <a:pt x="1" y="18"/>
                  </a:moveTo>
                  <a:cubicBezTo>
                    <a:pt x="0" y="26"/>
                    <a:pt x="0" y="33"/>
                    <a:pt x="0" y="40"/>
                  </a:cubicBezTo>
                  <a:cubicBezTo>
                    <a:pt x="0" y="41"/>
                    <a:pt x="0" y="41"/>
                    <a:pt x="0" y="41"/>
                  </a:cubicBezTo>
                  <a:cubicBezTo>
                    <a:pt x="0" y="43"/>
                    <a:pt x="0" y="44"/>
                    <a:pt x="0" y="46"/>
                  </a:cubicBezTo>
                  <a:cubicBezTo>
                    <a:pt x="0" y="80"/>
                    <a:pt x="1" y="108"/>
                    <a:pt x="5" y="123"/>
                  </a:cubicBezTo>
                  <a:cubicBezTo>
                    <a:pt x="5" y="124"/>
                    <a:pt x="5" y="125"/>
                    <a:pt x="5" y="126"/>
                  </a:cubicBezTo>
                  <a:cubicBezTo>
                    <a:pt x="5" y="126"/>
                    <a:pt x="6" y="127"/>
                    <a:pt x="6" y="128"/>
                  </a:cubicBezTo>
                  <a:cubicBezTo>
                    <a:pt x="6" y="128"/>
                    <a:pt x="6" y="127"/>
                    <a:pt x="6" y="127"/>
                  </a:cubicBezTo>
                  <a:cubicBezTo>
                    <a:pt x="7" y="130"/>
                    <a:pt x="8" y="132"/>
                    <a:pt x="9" y="134"/>
                  </a:cubicBezTo>
                  <a:cubicBezTo>
                    <a:pt x="16" y="131"/>
                    <a:pt x="22" y="128"/>
                    <a:pt x="29" y="125"/>
                  </a:cubicBezTo>
                  <a:cubicBezTo>
                    <a:pt x="30" y="120"/>
                    <a:pt x="30" y="115"/>
                    <a:pt x="30" y="111"/>
                  </a:cubicBezTo>
                  <a:cubicBezTo>
                    <a:pt x="30" y="110"/>
                    <a:pt x="30" y="110"/>
                    <a:pt x="30" y="110"/>
                  </a:cubicBezTo>
                  <a:cubicBezTo>
                    <a:pt x="30" y="110"/>
                    <a:pt x="30" y="110"/>
                    <a:pt x="30" y="110"/>
                  </a:cubicBezTo>
                  <a:cubicBezTo>
                    <a:pt x="33" y="79"/>
                    <a:pt x="36" y="49"/>
                    <a:pt x="38" y="28"/>
                  </a:cubicBezTo>
                  <a:cubicBezTo>
                    <a:pt x="40" y="14"/>
                    <a:pt x="41" y="3"/>
                    <a:pt x="41" y="0"/>
                  </a:cubicBezTo>
                  <a:cubicBezTo>
                    <a:pt x="28" y="6"/>
                    <a:pt x="14" y="12"/>
                    <a:pt x="1" y="18"/>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5" name="Freeform 775">
              <a:extLst>
                <a:ext uri="{FF2B5EF4-FFF2-40B4-BE49-F238E27FC236}">
                  <a16:creationId xmlns:a16="http://schemas.microsoft.com/office/drawing/2014/main" id="{C77C7D99-94B5-4309-8476-37561DE8ED01}"/>
                </a:ext>
              </a:extLst>
            </p:cNvPr>
            <p:cNvSpPr>
              <a:spLocks noEditPoints="1"/>
            </p:cNvSpPr>
            <p:nvPr userDrawn="1"/>
          </p:nvSpPr>
          <p:spPr bwMode="auto">
            <a:xfrm>
              <a:off x="3467" y="1972"/>
              <a:ext cx="59" cy="192"/>
            </a:xfrm>
            <a:custGeom>
              <a:avLst/>
              <a:gdLst>
                <a:gd name="T0" fmla="*/ 7 w 41"/>
                <a:gd name="T1" fmla="*/ 134 h 134"/>
                <a:gd name="T2" fmla="*/ 8 w 41"/>
                <a:gd name="T3" fmla="*/ 134 h 134"/>
                <a:gd name="T4" fmla="*/ 6 w 41"/>
                <a:gd name="T5" fmla="*/ 129 h 134"/>
                <a:gd name="T6" fmla="*/ 7 w 41"/>
                <a:gd name="T7" fmla="*/ 134 h 134"/>
                <a:gd name="T8" fmla="*/ 0 w 41"/>
                <a:gd name="T9" fmla="*/ 19 h 134"/>
                <a:gd name="T10" fmla="*/ 0 w 41"/>
                <a:gd name="T11" fmla="*/ 41 h 134"/>
                <a:gd name="T12" fmla="*/ 0 w 41"/>
                <a:gd name="T13" fmla="*/ 42 h 134"/>
                <a:gd name="T14" fmla="*/ 0 w 41"/>
                <a:gd name="T15" fmla="*/ 46 h 134"/>
                <a:gd name="T16" fmla="*/ 4 w 41"/>
                <a:gd name="T17" fmla="*/ 124 h 134"/>
                <a:gd name="T18" fmla="*/ 5 w 41"/>
                <a:gd name="T19" fmla="*/ 126 h 134"/>
                <a:gd name="T20" fmla="*/ 6 w 41"/>
                <a:gd name="T21" fmla="*/ 129 h 134"/>
                <a:gd name="T22" fmla="*/ 5 w 41"/>
                <a:gd name="T23" fmla="*/ 127 h 134"/>
                <a:gd name="T24" fmla="*/ 8 w 41"/>
                <a:gd name="T25" fmla="*/ 134 h 134"/>
                <a:gd name="T26" fmla="*/ 29 w 41"/>
                <a:gd name="T27" fmla="*/ 125 h 134"/>
                <a:gd name="T28" fmla="*/ 30 w 41"/>
                <a:gd name="T29" fmla="*/ 111 h 134"/>
                <a:gd name="T30" fmla="*/ 30 w 41"/>
                <a:gd name="T31" fmla="*/ 110 h 134"/>
                <a:gd name="T32" fmla="*/ 30 w 41"/>
                <a:gd name="T33" fmla="*/ 110 h 134"/>
                <a:gd name="T34" fmla="*/ 38 w 41"/>
                <a:gd name="T35" fmla="*/ 28 h 134"/>
                <a:gd name="T36" fmla="*/ 41 w 41"/>
                <a:gd name="T37" fmla="*/ 0 h 134"/>
                <a:gd name="T38" fmla="*/ 0 w 41"/>
                <a:gd name="T39" fmla="*/ 19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34">
                  <a:moveTo>
                    <a:pt x="7" y="134"/>
                  </a:moveTo>
                  <a:cubicBezTo>
                    <a:pt x="8" y="134"/>
                    <a:pt x="8" y="134"/>
                    <a:pt x="8" y="134"/>
                  </a:cubicBezTo>
                  <a:cubicBezTo>
                    <a:pt x="8" y="133"/>
                    <a:pt x="7" y="131"/>
                    <a:pt x="6" y="129"/>
                  </a:cubicBezTo>
                  <a:cubicBezTo>
                    <a:pt x="6" y="131"/>
                    <a:pt x="7" y="132"/>
                    <a:pt x="7" y="134"/>
                  </a:cubicBezTo>
                  <a:close/>
                  <a:moveTo>
                    <a:pt x="0" y="19"/>
                  </a:moveTo>
                  <a:cubicBezTo>
                    <a:pt x="0" y="26"/>
                    <a:pt x="0" y="34"/>
                    <a:pt x="0" y="41"/>
                  </a:cubicBezTo>
                  <a:cubicBezTo>
                    <a:pt x="0" y="42"/>
                    <a:pt x="0" y="42"/>
                    <a:pt x="0" y="42"/>
                  </a:cubicBezTo>
                  <a:cubicBezTo>
                    <a:pt x="0" y="43"/>
                    <a:pt x="0" y="45"/>
                    <a:pt x="0" y="46"/>
                  </a:cubicBezTo>
                  <a:cubicBezTo>
                    <a:pt x="0" y="81"/>
                    <a:pt x="1" y="109"/>
                    <a:pt x="4" y="124"/>
                  </a:cubicBezTo>
                  <a:cubicBezTo>
                    <a:pt x="4" y="124"/>
                    <a:pt x="4" y="125"/>
                    <a:pt x="5" y="126"/>
                  </a:cubicBezTo>
                  <a:cubicBezTo>
                    <a:pt x="5" y="127"/>
                    <a:pt x="5" y="128"/>
                    <a:pt x="6" y="129"/>
                  </a:cubicBezTo>
                  <a:cubicBezTo>
                    <a:pt x="6" y="128"/>
                    <a:pt x="5" y="128"/>
                    <a:pt x="5" y="127"/>
                  </a:cubicBezTo>
                  <a:cubicBezTo>
                    <a:pt x="7" y="131"/>
                    <a:pt x="8" y="133"/>
                    <a:pt x="8" y="134"/>
                  </a:cubicBezTo>
                  <a:cubicBezTo>
                    <a:pt x="15" y="131"/>
                    <a:pt x="22" y="128"/>
                    <a:pt x="29" y="125"/>
                  </a:cubicBezTo>
                  <a:cubicBezTo>
                    <a:pt x="29" y="121"/>
                    <a:pt x="29" y="116"/>
                    <a:pt x="30" y="111"/>
                  </a:cubicBezTo>
                  <a:cubicBezTo>
                    <a:pt x="30" y="111"/>
                    <a:pt x="30" y="111"/>
                    <a:pt x="30" y="110"/>
                  </a:cubicBezTo>
                  <a:cubicBezTo>
                    <a:pt x="30" y="110"/>
                    <a:pt x="30" y="110"/>
                    <a:pt x="30" y="110"/>
                  </a:cubicBezTo>
                  <a:cubicBezTo>
                    <a:pt x="32" y="80"/>
                    <a:pt x="35" y="50"/>
                    <a:pt x="38" y="28"/>
                  </a:cubicBezTo>
                  <a:cubicBezTo>
                    <a:pt x="39" y="14"/>
                    <a:pt x="41" y="4"/>
                    <a:pt x="41" y="0"/>
                  </a:cubicBezTo>
                  <a:cubicBezTo>
                    <a:pt x="27" y="6"/>
                    <a:pt x="14" y="13"/>
                    <a:pt x="0" y="19"/>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6" name="Freeform 776">
              <a:extLst>
                <a:ext uri="{FF2B5EF4-FFF2-40B4-BE49-F238E27FC236}">
                  <a16:creationId xmlns:a16="http://schemas.microsoft.com/office/drawing/2014/main" id="{E83C0D5D-50CC-48AD-AA0B-643FCC405176}"/>
                </a:ext>
              </a:extLst>
            </p:cNvPr>
            <p:cNvSpPr>
              <a:spLocks noEditPoints="1"/>
            </p:cNvSpPr>
            <p:nvPr userDrawn="1"/>
          </p:nvSpPr>
          <p:spPr bwMode="auto">
            <a:xfrm>
              <a:off x="3851" y="1578"/>
              <a:ext cx="33" cy="156"/>
            </a:xfrm>
            <a:custGeom>
              <a:avLst/>
              <a:gdLst>
                <a:gd name="T0" fmla="*/ 9 w 23"/>
                <a:gd name="T1" fmla="*/ 98 h 109"/>
                <a:gd name="T2" fmla="*/ 9 w 23"/>
                <a:gd name="T3" fmla="*/ 98 h 109"/>
                <a:gd name="T4" fmla="*/ 9 w 23"/>
                <a:gd name="T5" fmla="*/ 98 h 109"/>
                <a:gd name="T6" fmla="*/ 9 w 23"/>
                <a:gd name="T7" fmla="*/ 98 h 109"/>
                <a:gd name="T8" fmla="*/ 17 w 23"/>
                <a:gd name="T9" fmla="*/ 48 h 109"/>
                <a:gd name="T10" fmla="*/ 14 w 23"/>
                <a:gd name="T11" fmla="*/ 37 h 109"/>
                <a:gd name="T12" fmla="*/ 17 w 23"/>
                <a:gd name="T13" fmla="*/ 22 h 109"/>
                <a:gd name="T14" fmla="*/ 14 w 23"/>
                <a:gd name="T15" fmla="*/ 9 h 109"/>
                <a:gd name="T16" fmla="*/ 14 w 23"/>
                <a:gd name="T17" fmla="*/ 9 h 109"/>
                <a:gd name="T18" fmla="*/ 12 w 23"/>
                <a:gd name="T19" fmla="*/ 1 h 109"/>
                <a:gd name="T20" fmla="*/ 11 w 23"/>
                <a:gd name="T21" fmla="*/ 0 h 109"/>
                <a:gd name="T22" fmla="*/ 0 w 23"/>
                <a:gd name="T23" fmla="*/ 10 h 109"/>
                <a:gd name="T24" fmla="*/ 0 w 23"/>
                <a:gd name="T25" fmla="*/ 18 h 109"/>
                <a:gd name="T26" fmla="*/ 0 w 23"/>
                <a:gd name="T27" fmla="*/ 19 h 109"/>
                <a:gd name="T28" fmla="*/ 0 w 23"/>
                <a:gd name="T29" fmla="*/ 19 h 109"/>
                <a:gd name="T30" fmla="*/ 0 w 23"/>
                <a:gd name="T31" fmla="*/ 19 h 109"/>
                <a:gd name="T32" fmla="*/ 0 w 23"/>
                <a:gd name="T33" fmla="*/ 36 h 109"/>
                <a:gd name="T34" fmla="*/ 5 w 23"/>
                <a:gd name="T35" fmla="*/ 86 h 109"/>
                <a:gd name="T36" fmla="*/ 5 w 23"/>
                <a:gd name="T37" fmla="*/ 86 h 109"/>
                <a:gd name="T38" fmla="*/ 6 w 23"/>
                <a:gd name="T39" fmla="*/ 90 h 109"/>
                <a:gd name="T40" fmla="*/ 6 w 23"/>
                <a:gd name="T41" fmla="*/ 91 h 109"/>
                <a:gd name="T42" fmla="*/ 9 w 23"/>
                <a:gd name="T43" fmla="*/ 97 h 109"/>
                <a:gd name="T44" fmla="*/ 9 w 23"/>
                <a:gd name="T45" fmla="*/ 98 h 109"/>
                <a:gd name="T46" fmla="*/ 9 w 23"/>
                <a:gd name="T47" fmla="*/ 98 h 109"/>
                <a:gd name="T48" fmla="*/ 9 w 23"/>
                <a:gd name="T49" fmla="*/ 98 h 109"/>
                <a:gd name="T50" fmla="*/ 9 w 23"/>
                <a:gd name="T51" fmla="*/ 98 h 109"/>
                <a:gd name="T52" fmla="*/ 11 w 23"/>
                <a:gd name="T53" fmla="*/ 100 h 109"/>
                <a:gd name="T54" fmla="*/ 11 w 23"/>
                <a:gd name="T55" fmla="*/ 100 h 109"/>
                <a:gd name="T56" fmla="*/ 10 w 23"/>
                <a:gd name="T57" fmla="*/ 98 h 109"/>
                <a:gd name="T58" fmla="*/ 11 w 23"/>
                <a:gd name="T59" fmla="*/ 100 h 109"/>
                <a:gd name="T60" fmla="*/ 12 w 23"/>
                <a:gd name="T61" fmla="*/ 101 h 109"/>
                <a:gd name="T62" fmla="*/ 15 w 23"/>
                <a:gd name="T63" fmla="*/ 109 h 109"/>
                <a:gd name="T64" fmla="*/ 22 w 23"/>
                <a:gd name="T65" fmla="*/ 102 h 109"/>
                <a:gd name="T66" fmla="*/ 22 w 23"/>
                <a:gd name="T67" fmla="*/ 96 h 109"/>
                <a:gd name="T68" fmla="*/ 22 w 23"/>
                <a:gd name="T69" fmla="*/ 96 h 109"/>
                <a:gd name="T70" fmla="*/ 22 w 23"/>
                <a:gd name="T71" fmla="*/ 92 h 109"/>
                <a:gd name="T72" fmla="*/ 22 w 23"/>
                <a:gd name="T73" fmla="*/ 90 h 109"/>
                <a:gd name="T74" fmla="*/ 22 w 23"/>
                <a:gd name="T75" fmla="*/ 81 h 109"/>
                <a:gd name="T76" fmla="*/ 22 w 23"/>
                <a:gd name="T77" fmla="*/ 80 h 109"/>
                <a:gd name="T78" fmla="*/ 22 w 23"/>
                <a:gd name="T79" fmla="*/ 76 h 109"/>
                <a:gd name="T80" fmla="*/ 23 w 23"/>
                <a:gd name="T81" fmla="*/ 56 h 109"/>
                <a:gd name="T82" fmla="*/ 20 w 23"/>
                <a:gd name="T83" fmla="*/ 52 h 109"/>
                <a:gd name="T84" fmla="*/ 20 w 23"/>
                <a:gd name="T85" fmla="*/ 53 h 109"/>
                <a:gd name="T86" fmla="*/ 17 w 23"/>
                <a:gd name="T87" fmla="*/ 48 h 109"/>
                <a:gd name="T88" fmla="*/ 13 w 23"/>
                <a:gd name="T89" fmla="*/ 43 h 109"/>
                <a:gd name="T90" fmla="*/ 13 w 23"/>
                <a:gd name="T91" fmla="*/ 43 h 109"/>
                <a:gd name="T92" fmla="*/ 17 w 23"/>
                <a:gd name="T93" fmla="*/ 40 h 109"/>
                <a:gd name="T94" fmla="*/ 13 w 23"/>
                <a:gd name="T95" fmla="*/ 43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 h="109">
                  <a:moveTo>
                    <a:pt x="9" y="98"/>
                  </a:moveTo>
                  <a:cubicBezTo>
                    <a:pt x="9" y="98"/>
                    <a:pt x="9" y="98"/>
                    <a:pt x="9" y="98"/>
                  </a:cubicBezTo>
                  <a:cubicBezTo>
                    <a:pt x="9" y="98"/>
                    <a:pt x="9" y="98"/>
                    <a:pt x="9" y="98"/>
                  </a:cubicBezTo>
                  <a:cubicBezTo>
                    <a:pt x="9" y="98"/>
                    <a:pt x="9" y="98"/>
                    <a:pt x="9" y="98"/>
                  </a:cubicBezTo>
                  <a:close/>
                  <a:moveTo>
                    <a:pt x="17" y="48"/>
                  </a:moveTo>
                  <a:cubicBezTo>
                    <a:pt x="20" y="45"/>
                    <a:pt x="22" y="42"/>
                    <a:pt x="14" y="37"/>
                  </a:cubicBezTo>
                  <a:cubicBezTo>
                    <a:pt x="19" y="36"/>
                    <a:pt x="19" y="29"/>
                    <a:pt x="17" y="22"/>
                  </a:cubicBezTo>
                  <a:cubicBezTo>
                    <a:pt x="17" y="18"/>
                    <a:pt x="15" y="13"/>
                    <a:pt x="14" y="9"/>
                  </a:cubicBezTo>
                  <a:cubicBezTo>
                    <a:pt x="14" y="9"/>
                    <a:pt x="14" y="9"/>
                    <a:pt x="14" y="9"/>
                  </a:cubicBezTo>
                  <a:cubicBezTo>
                    <a:pt x="13" y="5"/>
                    <a:pt x="12" y="3"/>
                    <a:pt x="12" y="1"/>
                  </a:cubicBezTo>
                  <a:cubicBezTo>
                    <a:pt x="10" y="9"/>
                    <a:pt x="11" y="5"/>
                    <a:pt x="11" y="0"/>
                  </a:cubicBezTo>
                  <a:cubicBezTo>
                    <a:pt x="8" y="3"/>
                    <a:pt x="4" y="7"/>
                    <a:pt x="0" y="10"/>
                  </a:cubicBezTo>
                  <a:cubicBezTo>
                    <a:pt x="0" y="13"/>
                    <a:pt x="0" y="15"/>
                    <a:pt x="0" y="18"/>
                  </a:cubicBezTo>
                  <a:cubicBezTo>
                    <a:pt x="0" y="18"/>
                    <a:pt x="0" y="18"/>
                    <a:pt x="0" y="19"/>
                  </a:cubicBezTo>
                  <a:cubicBezTo>
                    <a:pt x="0" y="19"/>
                    <a:pt x="0" y="19"/>
                    <a:pt x="0" y="19"/>
                  </a:cubicBezTo>
                  <a:cubicBezTo>
                    <a:pt x="0" y="19"/>
                    <a:pt x="0" y="19"/>
                    <a:pt x="0" y="19"/>
                  </a:cubicBezTo>
                  <a:cubicBezTo>
                    <a:pt x="0" y="24"/>
                    <a:pt x="0" y="30"/>
                    <a:pt x="0" y="36"/>
                  </a:cubicBezTo>
                  <a:cubicBezTo>
                    <a:pt x="1" y="55"/>
                    <a:pt x="2" y="74"/>
                    <a:pt x="5" y="86"/>
                  </a:cubicBezTo>
                  <a:cubicBezTo>
                    <a:pt x="5" y="86"/>
                    <a:pt x="5" y="86"/>
                    <a:pt x="5" y="86"/>
                  </a:cubicBezTo>
                  <a:cubicBezTo>
                    <a:pt x="5" y="87"/>
                    <a:pt x="6" y="89"/>
                    <a:pt x="6" y="90"/>
                  </a:cubicBezTo>
                  <a:cubicBezTo>
                    <a:pt x="6" y="90"/>
                    <a:pt x="6" y="91"/>
                    <a:pt x="6" y="91"/>
                  </a:cubicBezTo>
                  <a:cubicBezTo>
                    <a:pt x="7" y="94"/>
                    <a:pt x="8" y="96"/>
                    <a:pt x="9" y="97"/>
                  </a:cubicBezTo>
                  <a:cubicBezTo>
                    <a:pt x="9" y="98"/>
                    <a:pt x="9" y="98"/>
                    <a:pt x="9" y="98"/>
                  </a:cubicBezTo>
                  <a:cubicBezTo>
                    <a:pt x="9" y="98"/>
                    <a:pt x="9" y="98"/>
                    <a:pt x="9" y="98"/>
                  </a:cubicBezTo>
                  <a:cubicBezTo>
                    <a:pt x="9" y="98"/>
                    <a:pt x="9" y="98"/>
                    <a:pt x="9" y="98"/>
                  </a:cubicBezTo>
                  <a:cubicBezTo>
                    <a:pt x="9" y="98"/>
                    <a:pt x="9" y="98"/>
                    <a:pt x="9" y="98"/>
                  </a:cubicBezTo>
                  <a:cubicBezTo>
                    <a:pt x="10" y="99"/>
                    <a:pt x="11" y="99"/>
                    <a:pt x="11" y="100"/>
                  </a:cubicBezTo>
                  <a:cubicBezTo>
                    <a:pt x="12" y="100"/>
                    <a:pt x="12" y="100"/>
                    <a:pt x="11" y="100"/>
                  </a:cubicBezTo>
                  <a:cubicBezTo>
                    <a:pt x="11" y="99"/>
                    <a:pt x="10" y="99"/>
                    <a:pt x="10" y="98"/>
                  </a:cubicBezTo>
                  <a:cubicBezTo>
                    <a:pt x="10" y="99"/>
                    <a:pt x="10" y="99"/>
                    <a:pt x="11" y="100"/>
                  </a:cubicBezTo>
                  <a:cubicBezTo>
                    <a:pt x="11" y="100"/>
                    <a:pt x="11" y="101"/>
                    <a:pt x="12" y="101"/>
                  </a:cubicBezTo>
                  <a:cubicBezTo>
                    <a:pt x="13" y="104"/>
                    <a:pt x="14" y="106"/>
                    <a:pt x="15" y="109"/>
                  </a:cubicBezTo>
                  <a:cubicBezTo>
                    <a:pt x="17" y="107"/>
                    <a:pt x="20" y="105"/>
                    <a:pt x="22" y="102"/>
                  </a:cubicBezTo>
                  <a:cubicBezTo>
                    <a:pt x="22" y="100"/>
                    <a:pt x="22" y="98"/>
                    <a:pt x="22" y="96"/>
                  </a:cubicBezTo>
                  <a:cubicBezTo>
                    <a:pt x="22" y="96"/>
                    <a:pt x="22" y="96"/>
                    <a:pt x="22" y="96"/>
                  </a:cubicBezTo>
                  <a:cubicBezTo>
                    <a:pt x="22" y="94"/>
                    <a:pt x="22" y="93"/>
                    <a:pt x="22" y="92"/>
                  </a:cubicBezTo>
                  <a:cubicBezTo>
                    <a:pt x="22" y="91"/>
                    <a:pt x="22" y="90"/>
                    <a:pt x="22" y="90"/>
                  </a:cubicBezTo>
                  <a:cubicBezTo>
                    <a:pt x="22" y="87"/>
                    <a:pt x="22" y="84"/>
                    <a:pt x="22" y="81"/>
                  </a:cubicBezTo>
                  <a:cubicBezTo>
                    <a:pt x="22" y="81"/>
                    <a:pt x="22" y="80"/>
                    <a:pt x="22" y="80"/>
                  </a:cubicBezTo>
                  <a:cubicBezTo>
                    <a:pt x="22" y="78"/>
                    <a:pt x="22" y="77"/>
                    <a:pt x="22" y="76"/>
                  </a:cubicBezTo>
                  <a:cubicBezTo>
                    <a:pt x="22" y="65"/>
                    <a:pt x="23" y="57"/>
                    <a:pt x="23" y="56"/>
                  </a:cubicBezTo>
                  <a:cubicBezTo>
                    <a:pt x="22" y="54"/>
                    <a:pt x="21" y="53"/>
                    <a:pt x="20" y="52"/>
                  </a:cubicBezTo>
                  <a:cubicBezTo>
                    <a:pt x="20" y="53"/>
                    <a:pt x="20" y="53"/>
                    <a:pt x="20" y="53"/>
                  </a:cubicBezTo>
                  <a:cubicBezTo>
                    <a:pt x="9" y="53"/>
                    <a:pt x="14" y="51"/>
                    <a:pt x="17" y="48"/>
                  </a:cubicBezTo>
                  <a:moveTo>
                    <a:pt x="13" y="43"/>
                  </a:moveTo>
                  <a:cubicBezTo>
                    <a:pt x="13" y="43"/>
                    <a:pt x="13" y="43"/>
                    <a:pt x="13" y="43"/>
                  </a:cubicBezTo>
                  <a:cubicBezTo>
                    <a:pt x="15" y="42"/>
                    <a:pt x="16" y="42"/>
                    <a:pt x="17" y="40"/>
                  </a:cubicBezTo>
                  <a:cubicBezTo>
                    <a:pt x="13" y="40"/>
                    <a:pt x="13" y="42"/>
                    <a:pt x="13" y="43"/>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7" name="Freeform 777">
              <a:extLst>
                <a:ext uri="{FF2B5EF4-FFF2-40B4-BE49-F238E27FC236}">
                  <a16:creationId xmlns:a16="http://schemas.microsoft.com/office/drawing/2014/main" id="{6FDC2F70-ABC1-4C3A-B23C-AF74C622B9F9}"/>
                </a:ext>
              </a:extLst>
            </p:cNvPr>
            <p:cNvSpPr>
              <a:spLocks noEditPoints="1"/>
            </p:cNvSpPr>
            <p:nvPr userDrawn="1"/>
          </p:nvSpPr>
          <p:spPr bwMode="auto">
            <a:xfrm>
              <a:off x="3746" y="1713"/>
              <a:ext cx="46" cy="154"/>
            </a:xfrm>
            <a:custGeom>
              <a:avLst/>
              <a:gdLst>
                <a:gd name="T0" fmla="*/ 7 w 32"/>
                <a:gd name="T1" fmla="*/ 107 h 107"/>
                <a:gd name="T2" fmla="*/ 8 w 32"/>
                <a:gd name="T3" fmla="*/ 107 h 107"/>
                <a:gd name="T4" fmla="*/ 6 w 32"/>
                <a:gd name="T5" fmla="*/ 103 h 107"/>
                <a:gd name="T6" fmla="*/ 7 w 32"/>
                <a:gd name="T7" fmla="*/ 107 h 107"/>
                <a:gd name="T8" fmla="*/ 0 w 32"/>
                <a:gd name="T9" fmla="*/ 15 h 107"/>
                <a:gd name="T10" fmla="*/ 0 w 32"/>
                <a:gd name="T11" fmla="*/ 33 h 107"/>
                <a:gd name="T12" fmla="*/ 0 w 32"/>
                <a:gd name="T13" fmla="*/ 33 h 107"/>
                <a:gd name="T14" fmla="*/ 0 w 32"/>
                <a:gd name="T15" fmla="*/ 37 h 107"/>
                <a:gd name="T16" fmla="*/ 4 w 32"/>
                <a:gd name="T17" fmla="*/ 98 h 107"/>
                <a:gd name="T18" fmla="*/ 5 w 32"/>
                <a:gd name="T19" fmla="*/ 100 h 107"/>
                <a:gd name="T20" fmla="*/ 6 w 32"/>
                <a:gd name="T21" fmla="*/ 103 h 107"/>
                <a:gd name="T22" fmla="*/ 5 w 32"/>
                <a:gd name="T23" fmla="*/ 101 h 107"/>
                <a:gd name="T24" fmla="*/ 8 w 32"/>
                <a:gd name="T25" fmla="*/ 107 h 107"/>
                <a:gd name="T26" fmla="*/ 24 w 32"/>
                <a:gd name="T27" fmla="*/ 100 h 107"/>
                <a:gd name="T28" fmla="*/ 24 w 32"/>
                <a:gd name="T29" fmla="*/ 89 h 107"/>
                <a:gd name="T30" fmla="*/ 24 w 32"/>
                <a:gd name="T31" fmla="*/ 88 h 107"/>
                <a:gd name="T32" fmla="*/ 24 w 32"/>
                <a:gd name="T33" fmla="*/ 88 h 107"/>
                <a:gd name="T34" fmla="*/ 30 w 32"/>
                <a:gd name="T35" fmla="*/ 22 h 107"/>
                <a:gd name="T36" fmla="*/ 32 w 32"/>
                <a:gd name="T37" fmla="*/ 0 h 107"/>
                <a:gd name="T38" fmla="*/ 0 w 32"/>
                <a:gd name="T39" fmla="*/ 15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107">
                  <a:moveTo>
                    <a:pt x="7" y="107"/>
                  </a:moveTo>
                  <a:cubicBezTo>
                    <a:pt x="7" y="107"/>
                    <a:pt x="7" y="107"/>
                    <a:pt x="8" y="107"/>
                  </a:cubicBezTo>
                  <a:cubicBezTo>
                    <a:pt x="7" y="106"/>
                    <a:pt x="6" y="104"/>
                    <a:pt x="6" y="103"/>
                  </a:cubicBezTo>
                  <a:cubicBezTo>
                    <a:pt x="6" y="104"/>
                    <a:pt x="6" y="106"/>
                    <a:pt x="7" y="107"/>
                  </a:cubicBezTo>
                  <a:close/>
                  <a:moveTo>
                    <a:pt x="0" y="15"/>
                  </a:moveTo>
                  <a:cubicBezTo>
                    <a:pt x="0" y="21"/>
                    <a:pt x="0" y="27"/>
                    <a:pt x="0" y="33"/>
                  </a:cubicBezTo>
                  <a:cubicBezTo>
                    <a:pt x="0" y="33"/>
                    <a:pt x="0" y="33"/>
                    <a:pt x="0" y="33"/>
                  </a:cubicBezTo>
                  <a:cubicBezTo>
                    <a:pt x="0" y="35"/>
                    <a:pt x="0" y="36"/>
                    <a:pt x="0" y="37"/>
                  </a:cubicBezTo>
                  <a:cubicBezTo>
                    <a:pt x="0" y="65"/>
                    <a:pt x="1" y="87"/>
                    <a:pt x="4" y="98"/>
                  </a:cubicBezTo>
                  <a:cubicBezTo>
                    <a:pt x="4" y="99"/>
                    <a:pt x="4" y="100"/>
                    <a:pt x="5" y="100"/>
                  </a:cubicBezTo>
                  <a:cubicBezTo>
                    <a:pt x="5" y="101"/>
                    <a:pt x="5" y="102"/>
                    <a:pt x="6" y="103"/>
                  </a:cubicBezTo>
                  <a:cubicBezTo>
                    <a:pt x="5" y="102"/>
                    <a:pt x="5" y="102"/>
                    <a:pt x="5" y="101"/>
                  </a:cubicBezTo>
                  <a:cubicBezTo>
                    <a:pt x="6" y="104"/>
                    <a:pt x="7" y="106"/>
                    <a:pt x="8" y="107"/>
                  </a:cubicBezTo>
                  <a:cubicBezTo>
                    <a:pt x="13" y="104"/>
                    <a:pt x="18" y="102"/>
                    <a:pt x="24" y="100"/>
                  </a:cubicBezTo>
                  <a:cubicBezTo>
                    <a:pt x="24" y="96"/>
                    <a:pt x="24" y="92"/>
                    <a:pt x="24" y="89"/>
                  </a:cubicBezTo>
                  <a:cubicBezTo>
                    <a:pt x="24" y="88"/>
                    <a:pt x="24" y="88"/>
                    <a:pt x="24" y="88"/>
                  </a:cubicBezTo>
                  <a:cubicBezTo>
                    <a:pt x="24" y="88"/>
                    <a:pt x="24" y="88"/>
                    <a:pt x="24" y="88"/>
                  </a:cubicBezTo>
                  <a:cubicBezTo>
                    <a:pt x="26" y="63"/>
                    <a:pt x="28" y="39"/>
                    <a:pt x="30" y="22"/>
                  </a:cubicBezTo>
                  <a:cubicBezTo>
                    <a:pt x="31" y="11"/>
                    <a:pt x="32" y="3"/>
                    <a:pt x="32" y="0"/>
                  </a:cubicBezTo>
                  <a:cubicBezTo>
                    <a:pt x="21" y="5"/>
                    <a:pt x="11" y="10"/>
                    <a:pt x="0" y="15"/>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8" name="Freeform 778">
              <a:extLst>
                <a:ext uri="{FF2B5EF4-FFF2-40B4-BE49-F238E27FC236}">
                  <a16:creationId xmlns:a16="http://schemas.microsoft.com/office/drawing/2014/main" id="{7AD77FB9-3A29-4E26-B009-B1117B54C5E1}"/>
                </a:ext>
              </a:extLst>
            </p:cNvPr>
            <p:cNvSpPr>
              <a:spLocks noEditPoints="1"/>
            </p:cNvSpPr>
            <p:nvPr userDrawn="1"/>
          </p:nvSpPr>
          <p:spPr bwMode="auto">
            <a:xfrm>
              <a:off x="3957" y="1434"/>
              <a:ext cx="22" cy="175"/>
            </a:xfrm>
            <a:custGeom>
              <a:avLst/>
              <a:gdLst>
                <a:gd name="T0" fmla="*/ 3 w 15"/>
                <a:gd name="T1" fmla="*/ 122 h 122"/>
                <a:gd name="T2" fmla="*/ 3 w 15"/>
                <a:gd name="T3" fmla="*/ 121 h 122"/>
                <a:gd name="T4" fmla="*/ 2 w 15"/>
                <a:gd name="T5" fmla="*/ 117 h 122"/>
                <a:gd name="T6" fmla="*/ 3 w 15"/>
                <a:gd name="T7" fmla="*/ 122 h 122"/>
                <a:gd name="T8" fmla="*/ 0 w 15"/>
                <a:gd name="T9" fmla="*/ 16 h 122"/>
                <a:gd name="T10" fmla="*/ 0 w 15"/>
                <a:gd name="T11" fmla="*/ 37 h 122"/>
                <a:gd name="T12" fmla="*/ 0 w 15"/>
                <a:gd name="T13" fmla="*/ 37 h 122"/>
                <a:gd name="T14" fmla="*/ 0 w 15"/>
                <a:gd name="T15" fmla="*/ 41 h 122"/>
                <a:gd name="T16" fmla="*/ 1 w 15"/>
                <a:gd name="T17" fmla="*/ 112 h 122"/>
                <a:gd name="T18" fmla="*/ 2 w 15"/>
                <a:gd name="T19" fmla="*/ 114 h 122"/>
                <a:gd name="T20" fmla="*/ 2 w 15"/>
                <a:gd name="T21" fmla="*/ 117 h 122"/>
                <a:gd name="T22" fmla="*/ 2 w 15"/>
                <a:gd name="T23" fmla="*/ 115 h 122"/>
                <a:gd name="T24" fmla="*/ 3 w 15"/>
                <a:gd name="T25" fmla="*/ 121 h 122"/>
                <a:gd name="T26" fmla="*/ 11 w 15"/>
                <a:gd name="T27" fmla="*/ 113 h 122"/>
                <a:gd name="T28" fmla="*/ 11 w 15"/>
                <a:gd name="T29" fmla="*/ 101 h 122"/>
                <a:gd name="T30" fmla="*/ 11 w 15"/>
                <a:gd name="T31" fmla="*/ 99 h 122"/>
                <a:gd name="T32" fmla="*/ 11 w 15"/>
                <a:gd name="T33" fmla="*/ 99 h 122"/>
                <a:gd name="T34" fmla="*/ 14 w 15"/>
                <a:gd name="T35" fmla="*/ 25 h 122"/>
                <a:gd name="T36" fmla="*/ 15 w 15"/>
                <a:gd name="T37" fmla="*/ 0 h 122"/>
                <a:gd name="T38" fmla="*/ 0 w 15"/>
                <a:gd name="T39" fmla="*/ 1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122">
                  <a:moveTo>
                    <a:pt x="3" y="122"/>
                  </a:moveTo>
                  <a:cubicBezTo>
                    <a:pt x="3" y="121"/>
                    <a:pt x="3" y="121"/>
                    <a:pt x="3" y="121"/>
                  </a:cubicBezTo>
                  <a:cubicBezTo>
                    <a:pt x="3" y="120"/>
                    <a:pt x="2" y="118"/>
                    <a:pt x="2" y="117"/>
                  </a:cubicBezTo>
                  <a:cubicBezTo>
                    <a:pt x="2" y="118"/>
                    <a:pt x="2" y="120"/>
                    <a:pt x="3" y="122"/>
                  </a:cubicBezTo>
                  <a:close/>
                  <a:moveTo>
                    <a:pt x="0" y="16"/>
                  </a:moveTo>
                  <a:cubicBezTo>
                    <a:pt x="0" y="23"/>
                    <a:pt x="0" y="30"/>
                    <a:pt x="0" y="37"/>
                  </a:cubicBezTo>
                  <a:cubicBezTo>
                    <a:pt x="0" y="37"/>
                    <a:pt x="0" y="37"/>
                    <a:pt x="0" y="37"/>
                  </a:cubicBezTo>
                  <a:cubicBezTo>
                    <a:pt x="0" y="39"/>
                    <a:pt x="0" y="40"/>
                    <a:pt x="0" y="41"/>
                  </a:cubicBezTo>
                  <a:cubicBezTo>
                    <a:pt x="0" y="73"/>
                    <a:pt x="0" y="98"/>
                    <a:pt x="1" y="112"/>
                  </a:cubicBezTo>
                  <a:cubicBezTo>
                    <a:pt x="1" y="112"/>
                    <a:pt x="2" y="113"/>
                    <a:pt x="2" y="114"/>
                  </a:cubicBezTo>
                  <a:cubicBezTo>
                    <a:pt x="2" y="114"/>
                    <a:pt x="2" y="115"/>
                    <a:pt x="2" y="117"/>
                  </a:cubicBezTo>
                  <a:cubicBezTo>
                    <a:pt x="2" y="116"/>
                    <a:pt x="2" y="115"/>
                    <a:pt x="2" y="115"/>
                  </a:cubicBezTo>
                  <a:cubicBezTo>
                    <a:pt x="2" y="118"/>
                    <a:pt x="3" y="120"/>
                    <a:pt x="3" y="121"/>
                  </a:cubicBezTo>
                  <a:cubicBezTo>
                    <a:pt x="6" y="119"/>
                    <a:pt x="8" y="116"/>
                    <a:pt x="11" y="113"/>
                  </a:cubicBezTo>
                  <a:cubicBezTo>
                    <a:pt x="11" y="109"/>
                    <a:pt x="11" y="105"/>
                    <a:pt x="11" y="101"/>
                  </a:cubicBezTo>
                  <a:cubicBezTo>
                    <a:pt x="11" y="100"/>
                    <a:pt x="11" y="100"/>
                    <a:pt x="11" y="99"/>
                  </a:cubicBezTo>
                  <a:cubicBezTo>
                    <a:pt x="11" y="99"/>
                    <a:pt x="11" y="99"/>
                    <a:pt x="11" y="99"/>
                  </a:cubicBezTo>
                  <a:cubicBezTo>
                    <a:pt x="12" y="72"/>
                    <a:pt x="13" y="44"/>
                    <a:pt x="14" y="25"/>
                  </a:cubicBezTo>
                  <a:cubicBezTo>
                    <a:pt x="15" y="12"/>
                    <a:pt x="15" y="3"/>
                    <a:pt x="15" y="0"/>
                  </a:cubicBezTo>
                  <a:cubicBezTo>
                    <a:pt x="10" y="5"/>
                    <a:pt x="5" y="11"/>
                    <a:pt x="0" y="16"/>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9" name="Freeform 779">
              <a:extLst>
                <a:ext uri="{FF2B5EF4-FFF2-40B4-BE49-F238E27FC236}">
                  <a16:creationId xmlns:a16="http://schemas.microsoft.com/office/drawing/2014/main" id="{2AD258FE-20EA-4C07-BA6E-4B54882D9148}"/>
                </a:ext>
              </a:extLst>
            </p:cNvPr>
            <p:cNvSpPr>
              <a:spLocks noEditPoints="1"/>
            </p:cNvSpPr>
            <p:nvPr userDrawn="1"/>
          </p:nvSpPr>
          <p:spPr bwMode="auto">
            <a:xfrm>
              <a:off x="4033" y="1317"/>
              <a:ext cx="46" cy="158"/>
            </a:xfrm>
            <a:custGeom>
              <a:avLst/>
              <a:gdLst>
                <a:gd name="T0" fmla="*/ 17 w 32"/>
                <a:gd name="T1" fmla="*/ 48 h 110"/>
                <a:gd name="T2" fmla="*/ 18 w 32"/>
                <a:gd name="T3" fmla="*/ 48 h 110"/>
                <a:gd name="T4" fmla="*/ 21 w 32"/>
                <a:gd name="T5" fmla="*/ 44 h 110"/>
                <a:gd name="T6" fmla="*/ 17 w 32"/>
                <a:gd name="T7" fmla="*/ 48 h 110"/>
                <a:gd name="T8" fmla="*/ 31 w 32"/>
                <a:gd name="T9" fmla="*/ 84 h 110"/>
                <a:gd name="T10" fmla="*/ 31 w 32"/>
                <a:gd name="T11" fmla="*/ 84 h 110"/>
                <a:gd name="T12" fmla="*/ 31 w 32"/>
                <a:gd name="T13" fmla="*/ 82 h 110"/>
                <a:gd name="T14" fmla="*/ 31 w 32"/>
                <a:gd name="T15" fmla="*/ 81 h 110"/>
                <a:gd name="T16" fmla="*/ 29 w 32"/>
                <a:gd name="T17" fmla="*/ 61 h 110"/>
                <a:gd name="T18" fmla="*/ 26 w 32"/>
                <a:gd name="T19" fmla="*/ 58 h 110"/>
                <a:gd name="T20" fmla="*/ 26 w 32"/>
                <a:gd name="T21" fmla="*/ 59 h 110"/>
                <a:gd name="T22" fmla="*/ 22 w 32"/>
                <a:gd name="T23" fmla="*/ 53 h 110"/>
                <a:gd name="T24" fmla="*/ 22 w 32"/>
                <a:gd name="T25" fmla="*/ 53 h 110"/>
                <a:gd name="T26" fmla="*/ 18 w 32"/>
                <a:gd name="T27" fmla="*/ 41 h 110"/>
                <a:gd name="T28" fmla="*/ 19 w 32"/>
                <a:gd name="T29" fmla="*/ 24 h 110"/>
                <a:gd name="T30" fmla="*/ 16 w 32"/>
                <a:gd name="T31" fmla="*/ 16 h 110"/>
                <a:gd name="T32" fmla="*/ 14 w 32"/>
                <a:gd name="T33" fmla="*/ 12 h 110"/>
                <a:gd name="T34" fmla="*/ 14 w 32"/>
                <a:gd name="T35" fmla="*/ 11 h 110"/>
                <a:gd name="T36" fmla="*/ 14 w 32"/>
                <a:gd name="T37" fmla="*/ 10 h 110"/>
                <a:gd name="T38" fmla="*/ 13 w 32"/>
                <a:gd name="T39" fmla="*/ 9 h 110"/>
                <a:gd name="T40" fmla="*/ 10 w 32"/>
                <a:gd name="T41" fmla="*/ 1 h 110"/>
                <a:gd name="T42" fmla="*/ 9 w 32"/>
                <a:gd name="T43" fmla="*/ 0 h 110"/>
                <a:gd name="T44" fmla="*/ 0 w 32"/>
                <a:gd name="T45" fmla="*/ 13 h 110"/>
                <a:gd name="T46" fmla="*/ 1 w 32"/>
                <a:gd name="T47" fmla="*/ 21 h 110"/>
                <a:gd name="T48" fmla="*/ 1 w 32"/>
                <a:gd name="T49" fmla="*/ 22 h 110"/>
                <a:gd name="T50" fmla="*/ 1 w 32"/>
                <a:gd name="T51" fmla="*/ 22 h 110"/>
                <a:gd name="T52" fmla="*/ 1 w 32"/>
                <a:gd name="T53" fmla="*/ 22 h 110"/>
                <a:gd name="T54" fmla="*/ 2 w 32"/>
                <a:gd name="T55" fmla="*/ 30 h 110"/>
                <a:gd name="T56" fmla="*/ 2 w 32"/>
                <a:gd name="T57" fmla="*/ 32 h 110"/>
                <a:gd name="T58" fmla="*/ 3 w 32"/>
                <a:gd name="T59" fmla="*/ 38 h 110"/>
                <a:gd name="T60" fmla="*/ 3 w 32"/>
                <a:gd name="T61" fmla="*/ 41 h 110"/>
                <a:gd name="T62" fmla="*/ 16 w 32"/>
                <a:gd name="T63" fmla="*/ 97 h 110"/>
                <a:gd name="T64" fmla="*/ 16 w 32"/>
                <a:gd name="T65" fmla="*/ 97 h 110"/>
                <a:gd name="T66" fmla="*/ 17 w 32"/>
                <a:gd name="T67" fmla="*/ 101 h 110"/>
                <a:gd name="T68" fmla="*/ 18 w 32"/>
                <a:gd name="T69" fmla="*/ 103 h 110"/>
                <a:gd name="T70" fmla="*/ 18 w 32"/>
                <a:gd name="T71" fmla="*/ 103 h 110"/>
                <a:gd name="T72" fmla="*/ 18 w 32"/>
                <a:gd name="T73" fmla="*/ 104 h 110"/>
                <a:gd name="T74" fmla="*/ 19 w 32"/>
                <a:gd name="T75" fmla="*/ 105 h 110"/>
                <a:gd name="T76" fmla="*/ 19 w 32"/>
                <a:gd name="T77" fmla="*/ 106 h 110"/>
                <a:gd name="T78" fmla="*/ 32 w 32"/>
                <a:gd name="T79" fmla="*/ 88 h 110"/>
                <a:gd name="T80" fmla="*/ 31 w 32"/>
                <a:gd name="T81" fmla="*/ 84 h 110"/>
                <a:gd name="T82" fmla="*/ 22 w 32"/>
                <a:gd name="T83" fmla="*/ 110 h 110"/>
                <a:gd name="T84" fmla="*/ 22 w 32"/>
                <a:gd name="T85" fmla="*/ 110 h 110"/>
                <a:gd name="T86" fmla="*/ 22 w 32"/>
                <a:gd name="T87" fmla="*/ 110 h 110"/>
                <a:gd name="T88" fmla="*/ 22 w 32"/>
                <a:gd name="T89" fmla="*/ 110 h 110"/>
                <a:gd name="T90" fmla="*/ 22 w 32"/>
                <a:gd name="T91" fmla="*/ 110 h 110"/>
                <a:gd name="T92" fmla="*/ 22 w 32"/>
                <a:gd name="T93" fmla="*/ 110 h 110"/>
                <a:gd name="T94" fmla="*/ 22 w 32"/>
                <a:gd name="T95"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 h="110">
                  <a:moveTo>
                    <a:pt x="17" y="48"/>
                  </a:moveTo>
                  <a:cubicBezTo>
                    <a:pt x="17" y="48"/>
                    <a:pt x="18" y="48"/>
                    <a:pt x="18" y="48"/>
                  </a:cubicBezTo>
                  <a:cubicBezTo>
                    <a:pt x="19" y="47"/>
                    <a:pt x="20" y="46"/>
                    <a:pt x="21" y="44"/>
                  </a:cubicBezTo>
                  <a:cubicBezTo>
                    <a:pt x="17" y="45"/>
                    <a:pt x="17" y="47"/>
                    <a:pt x="17" y="48"/>
                  </a:cubicBezTo>
                  <a:close/>
                  <a:moveTo>
                    <a:pt x="31" y="84"/>
                  </a:moveTo>
                  <a:cubicBezTo>
                    <a:pt x="31" y="84"/>
                    <a:pt x="31" y="84"/>
                    <a:pt x="31" y="84"/>
                  </a:cubicBezTo>
                  <a:cubicBezTo>
                    <a:pt x="31" y="83"/>
                    <a:pt x="31" y="83"/>
                    <a:pt x="31" y="82"/>
                  </a:cubicBezTo>
                  <a:cubicBezTo>
                    <a:pt x="31" y="82"/>
                    <a:pt x="31" y="82"/>
                    <a:pt x="31" y="81"/>
                  </a:cubicBezTo>
                  <a:cubicBezTo>
                    <a:pt x="30" y="70"/>
                    <a:pt x="30" y="62"/>
                    <a:pt x="29" y="61"/>
                  </a:cubicBezTo>
                  <a:cubicBezTo>
                    <a:pt x="28" y="59"/>
                    <a:pt x="27" y="59"/>
                    <a:pt x="26" y="58"/>
                  </a:cubicBezTo>
                  <a:cubicBezTo>
                    <a:pt x="26" y="58"/>
                    <a:pt x="26" y="59"/>
                    <a:pt x="26" y="59"/>
                  </a:cubicBezTo>
                  <a:cubicBezTo>
                    <a:pt x="15" y="60"/>
                    <a:pt x="19" y="57"/>
                    <a:pt x="22" y="53"/>
                  </a:cubicBezTo>
                  <a:cubicBezTo>
                    <a:pt x="22" y="53"/>
                    <a:pt x="22" y="53"/>
                    <a:pt x="22" y="53"/>
                  </a:cubicBezTo>
                  <a:cubicBezTo>
                    <a:pt x="25" y="50"/>
                    <a:pt x="26" y="46"/>
                    <a:pt x="18" y="41"/>
                  </a:cubicBezTo>
                  <a:cubicBezTo>
                    <a:pt x="22" y="39"/>
                    <a:pt x="21" y="32"/>
                    <a:pt x="19" y="24"/>
                  </a:cubicBezTo>
                  <a:cubicBezTo>
                    <a:pt x="18" y="22"/>
                    <a:pt x="17" y="19"/>
                    <a:pt x="16" y="16"/>
                  </a:cubicBezTo>
                  <a:cubicBezTo>
                    <a:pt x="15" y="15"/>
                    <a:pt x="15" y="13"/>
                    <a:pt x="14" y="12"/>
                  </a:cubicBezTo>
                  <a:cubicBezTo>
                    <a:pt x="14" y="11"/>
                    <a:pt x="14" y="11"/>
                    <a:pt x="14" y="11"/>
                  </a:cubicBezTo>
                  <a:cubicBezTo>
                    <a:pt x="14" y="10"/>
                    <a:pt x="14" y="10"/>
                    <a:pt x="14" y="10"/>
                  </a:cubicBezTo>
                  <a:cubicBezTo>
                    <a:pt x="13" y="10"/>
                    <a:pt x="13" y="9"/>
                    <a:pt x="13" y="9"/>
                  </a:cubicBezTo>
                  <a:cubicBezTo>
                    <a:pt x="12" y="6"/>
                    <a:pt x="11" y="3"/>
                    <a:pt x="10" y="1"/>
                  </a:cubicBezTo>
                  <a:cubicBezTo>
                    <a:pt x="9" y="10"/>
                    <a:pt x="9" y="5"/>
                    <a:pt x="9" y="0"/>
                  </a:cubicBezTo>
                  <a:cubicBezTo>
                    <a:pt x="6" y="4"/>
                    <a:pt x="3" y="8"/>
                    <a:pt x="0" y="13"/>
                  </a:cubicBezTo>
                  <a:cubicBezTo>
                    <a:pt x="0" y="15"/>
                    <a:pt x="0" y="18"/>
                    <a:pt x="1" y="21"/>
                  </a:cubicBezTo>
                  <a:cubicBezTo>
                    <a:pt x="1" y="21"/>
                    <a:pt x="1" y="21"/>
                    <a:pt x="1" y="22"/>
                  </a:cubicBezTo>
                  <a:cubicBezTo>
                    <a:pt x="1" y="22"/>
                    <a:pt x="1" y="22"/>
                    <a:pt x="1" y="22"/>
                  </a:cubicBezTo>
                  <a:cubicBezTo>
                    <a:pt x="1" y="22"/>
                    <a:pt x="1" y="22"/>
                    <a:pt x="1" y="22"/>
                  </a:cubicBezTo>
                  <a:cubicBezTo>
                    <a:pt x="1" y="25"/>
                    <a:pt x="1" y="27"/>
                    <a:pt x="2" y="30"/>
                  </a:cubicBezTo>
                  <a:cubicBezTo>
                    <a:pt x="2" y="31"/>
                    <a:pt x="2" y="32"/>
                    <a:pt x="2" y="32"/>
                  </a:cubicBezTo>
                  <a:cubicBezTo>
                    <a:pt x="2" y="34"/>
                    <a:pt x="3" y="36"/>
                    <a:pt x="3" y="38"/>
                  </a:cubicBezTo>
                  <a:cubicBezTo>
                    <a:pt x="3" y="39"/>
                    <a:pt x="3" y="40"/>
                    <a:pt x="3" y="41"/>
                  </a:cubicBezTo>
                  <a:cubicBezTo>
                    <a:pt x="7" y="63"/>
                    <a:pt x="11" y="84"/>
                    <a:pt x="16" y="97"/>
                  </a:cubicBezTo>
                  <a:cubicBezTo>
                    <a:pt x="16" y="97"/>
                    <a:pt x="16" y="97"/>
                    <a:pt x="16" y="97"/>
                  </a:cubicBezTo>
                  <a:cubicBezTo>
                    <a:pt x="16" y="99"/>
                    <a:pt x="17" y="100"/>
                    <a:pt x="17" y="101"/>
                  </a:cubicBezTo>
                  <a:cubicBezTo>
                    <a:pt x="17" y="102"/>
                    <a:pt x="18" y="102"/>
                    <a:pt x="18" y="103"/>
                  </a:cubicBezTo>
                  <a:cubicBezTo>
                    <a:pt x="18" y="103"/>
                    <a:pt x="18" y="103"/>
                    <a:pt x="18" y="103"/>
                  </a:cubicBezTo>
                  <a:cubicBezTo>
                    <a:pt x="18" y="104"/>
                    <a:pt x="18" y="104"/>
                    <a:pt x="18" y="104"/>
                  </a:cubicBezTo>
                  <a:cubicBezTo>
                    <a:pt x="18" y="104"/>
                    <a:pt x="19" y="104"/>
                    <a:pt x="19" y="105"/>
                  </a:cubicBezTo>
                  <a:cubicBezTo>
                    <a:pt x="19" y="105"/>
                    <a:pt x="19" y="105"/>
                    <a:pt x="19" y="106"/>
                  </a:cubicBezTo>
                  <a:cubicBezTo>
                    <a:pt x="23" y="100"/>
                    <a:pt x="28" y="94"/>
                    <a:pt x="32" y="88"/>
                  </a:cubicBezTo>
                  <a:cubicBezTo>
                    <a:pt x="31" y="87"/>
                    <a:pt x="31" y="85"/>
                    <a:pt x="31" y="84"/>
                  </a:cubicBezTo>
                  <a:close/>
                  <a:moveTo>
                    <a:pt x="22" y="110"/>
                  </a:moveTo>
                  <a:cubicBezTo>
                    <a:pt x="22" y="110"/>
                    <a:pt x="22" y="110"/>
                    <a:pt x="22" y="110"/>
                  </a:cubicBezTo>
                  <a:cubicBezTo>
                    <a:pt x="22" y="110"/>
                    <a:pt x="22" y="110"/>
                    <a:pt x="22" y="110"/>
                  </a:cubicBezTo>
                  <a:close/>
                  <a:moveTo>
                    <a:pt x="22" y="110"/>
                  </a:moveTo>
                  <a:cubicBezTo>
                    <a:pt x="22" y="110"/>
                    <a:pt x="22" y="110"/>
                    <a:pt x="22" y="110"/>
                  </a:cubicBezTo>
                  <a:cubicBezTo>
                    <a:pt x="22" y="110"/>
                    <a:pt x="22" y="110"/>
                    <a:pt x="22" y="110"/>
                  </a:cubicBezTo>
                  <a:cubicBezTo>
                    <a:pt x="22" y="110"/>
                    <a:pt x="22" y="110"/>
                    <a:pt x="22" y="11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0" name="Freeform 780">
              <a:extLst>
                <a:ext uri="{FF2B5EF4-FFF2-40B4-BE49-F238E27FC236}">
                  <a16:creationId xmlns:a16="http://schemas.microsoft.com/office/drawing/2014/main" id="{A61BE977-8D51-4F19-AE91-53F6E6B29A5C}"/>
                </a:ext>
              </a:extLst>
            </p:cNvPr>
            <p:cNvSpPr>
              <a:spLocks noEditPoints="1"/>
            </p:cNvSpPr>
            <p:nvPr userDrawn="1"/>
          </p:nvSpPr>
          <p:spPr bwMode="auto">
            <a:xfrm>
              <a:off x="4220" y="945"/>
              <a:ext cx="46" cy="142"/>
            </a:xfrm>
            <a:custGeom>
              <a:avLst/>
              <a:gdLst>
                <a:gd name="T0" fmla="*/ 17 w 32"/>
                <a:gd name="T1" fmla="*/ 43 h 99"/>
                <a:gd name="T2" fmla="*/ 18 w 32"/>
                <a:gd name="T3" fmla="*/ 43 h 99"/>
                <a:gd name="T4" fmla="*/ 22 w 32"/>
                <a:gd name="T5" fmla="*/ 40 h 99"/>
                <a:gd name="T6" fmla="*/ 17 w 32"/>
                <a:gd name="T7" fmla="*/ 43 h 99"/>
                <a:gd name="T8" fmla="*/ 32 w 32"/>
                <a:gd name="T9" fmla="*/ 76 h 99"/>
                <a:gd name="T10" fmla="*/ 32 w 32"/>
                <a:gd name="T11" fmla="*/ 76 h 99"/>
                <a:gd name="T12" fmla="*/ 31 w 32"/>
                <a:gd name="T13" fmla="*/ 74 h 99"/>
                <a:gd name="T14" fmla="*/ 31 w 32"/>
                <a:gd name="T15" fmla="*/ 73 h 99"/>
                <a:gd name="T16" fmla="*/ 30 w 32"/>
                <a:gd name="T17" fmla="*/ 56 h 99"/>
                <a:gd name="T18" fmla="*/ 26 w 32"/>
                <a:gd name="T19" fmla="*/ 52 h 99"/>
                <a:gd name="T20" fmla="*/ 26 w 32"/>
                <a:gd name="T21" fmla="*/ 53 h 99"/>
                <a:gd name="T22" fmla="*/ 23 w 32"/>
                <a:gd name="T23" fmla="*/ 48 h 99"/>
                <a:gd name="T24" fmla="*/ 23 w 32"/>
                <a:gd name="T25" fmla="*/ 48 h 99"/>
                <a:gd name="T26" fmla="*/ 18 w 32"/>
                <a:gd name="T27" fmla="*/ 38 h 99"/>
                <a:gd name="T28" fmla="*/ 19 w 32"/>
                <a:gd name="T29" fmla="*/ 22 h 99"/>
                <a:gd name="T30" fmla="*/ 16 w 32"/>
                <a:gd name="T31" fmla="*/ 15 h 99"/>
                <a:gd name="T32" fmla="*/ 15 w 32"/>
                <a:gd name="T33" fmla="*/ 11 h 99"/>
                <a:gd name="T34" fmla="*/ 14 w 32"/>
                <a:gd name="T35" fmla="*/ 10 h 99"/>
                <a:gd name="T36" fmla="*/ 14 w 32"/>
                <a:gd name="T37" fmla="*/ 9 h 99"/>
                <a:gd name="T38" fmla="*/ 14 w 32"/>
                <a:gd name="T39" fmla="*/ 8 h 99"/>
                <a:gd name="T40" fmla="*/ 11 w 32"/>
                <a:gd name="T41" fmla="*/ 1 h 99"/>
                <a:gd name="T42" fmla="*/ 10 w 32"/>
                <a:gd name="T43" fmla="*/ 0 h 99"/>
                <a:gd name="T44" fmla="*/ 0 w 32"/>
                <a:gd name="T45" fmla="*/ 11 h 99"/>
                <a:gd name="T46" fmla="*/ 1 w 32"/>
                <a:gd name="T47" fmla="*/ 19 h 99"/>
                <a:gd name="T48" fmla="*/ 1 w 32"/>
                <a:gd name="T49" fmla="*/ 20 h 99"/>
                <a:gd name="T50" fmla="*/ 1 w 32"/>
                <a:gd name="T51" fmla="*/ 20 h 99"/>
                <a:gd name="T52" fmla="*/ 1 w 32"/>
                <a:gd name="T53" fmla="*/ 20 h 99"/>
                <a:gd name="T54" fmla="*/ 2 w 32"/>
                <a:gd name="T55" fmla="*/ 27 h 99"/>
                <a:gd name="T56" fmla="*/ 2 w 32"/>
                <a:gd name="T57" fmla="*/ 29 h 99"/>
                <a:gd name="T58" fmla="*/ 3 w 32"/>
                <a:gd name="T59" fmla="*/ 35 h 99"/>
                <a:gd name="T60" fmla="*/ 4 w 32"/>
                <a:gd name="T61" fmla="*/ 37 h 99"/>
                <a:gd name="T62" fmla="*/ 16 w 32"/>
                <a:gd name="T63" fmla="*/ 88 h 99"/>
                <a:gd name="T64" fmla="*/ 16 w 32"/>
                <a:gd name="T65" fmla="*/ 88 h 99"/>
                <a:gd name="T66" fmla="*/ 17 w 32"/>
                <a:gd name="T67" fmla="*/ 91 h 99"/>
                <a:gd name="T68" fmla="*/ 18 w 32"/>
                <a:gd name="T69" fmla="*/ 93 h 99"/>
                <a:gd name="T70" fmla="*/ 18 w 32"/>
                <a:gd name="T71" fmla="*/ 93 h 99"/>
                <a:gd name="T72" fmla="*/ 19 w 32"/>
                <a:gd name="T73" fmla="*/ 94 h 99"/>
                <a:gd name="T74" fmla="*/ 19 w 32"/>
                <a:gd name="T75" fmla="*/ 95 h 99"/>
                <a:gd name="T76" fmla="*/ 19 w 32"/>
                <a:gd name="T77" fmla="*/ 95 h 99"/>
                <a:gd name="T78" fmla="*/ 32 w 32"/>
                <a:gd name="T79" fmla="*/ 79 h 99"/>
                <a:gd name="T80" fmla="*/ 32 w 32"/>
                <a:gd name="T81" fmla="*/ 76 h 99"/>
                <a:gd name="T82" fmla="*/ 22 w 32"/>
                <a:gd name="T83" fmla="*/ 99 h 99"/>
                <a:gd name="T84" fmla="*/ 22 w 32"/>
                <a:gd name="T85" fmla="*/ 99 h 99"/>
                <a:gd name="T86" fmla="*/ 22 w 32"/>
                <a:gd name="T87" fmla="*/ 99 h 99"/>
                <a:gd name="T88" fmla="*/ 22 w 32"/>
                <a:gd name="T89" fmla="*/ 99 h 99"/>
                <a:gd name="T90" fmla="*/ 22 w 32"/>
                <a:gd name="T91" fmla="*/ 99 h 99"/>
                <a:gd name="T92" fmla="*/ 22 w 32"/>
                <a:gd name="T93" fmla="*/ 99 h 99"/>
                <a:gd name="T94" fmla="*/ 22 w 32"/>
                <a:gd name="T95" fmla="*/ 9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 h="99">
                  <a:moveTo>
                    <a:pt x="17" y="43"/>
                  </a:moveTo>
                  <a:cubicBezTo>
                    <a:pt x="18" y="43"/>
                    <a:pt x="18" y="43"/>
                    <a:pt x="18" y="43"/>
                  </a:cubicBezTo>
                  <a:cubicBezTo>
                    <a:pt x="20" y="43"/>
                    <a:pt x="21" y="42"/>
                    <a:pt x="22" y="40"/>
                  </a:cubicBezTo>
                  <a:cubicBezTo>
                    <a:pt x="17" y="40"/>
                    <a:pt x="18" y="43"/>
                    <a:pt x="17" y="43"/>
                  </a:cubicBezTo>
                  <a:close/>
                  <a:moveTo>
                    <a:pt x="32" y="76"/>
                  </a:moveTo>
                  <a:cubicBezTo>
                    <a:pt x="32" y="76"/>
                    <a:pt x="32" y="76"/>
                    <a:pt x="32" y="76"/>
                  </a:cubicBezTo>
                  <a:cubicBezTo>
                    <a:pt x="32" y="75"/>
                    <a:pt x="31" y="75"/>
                    <a:pt x="31" y="74"/>
                  </a:cubicBezTo>
                  <a:cubicBezTo>
                    <a:pt x="31" y="74"/>
                    <a:pt x="31" y="74"/>
                    <a:pt x="31" y="73"/>
                  </a:cubicBezTo>
                  <a:cubicBezTo>
                    <a:pt x="30" y="64"/>
                    <a:pt x="30" y="56"/>
                    <a:pt x="30" y="56"/>
                  </a:cubicBezTo>
                  <a:cubicBezTo>
                    <a:pt x="28" y="54"/>
                    <a:pt x="27" y="53"/>
                    <a:pt x="26" y="52"/>
                  </a:cubicBezTo>
                  <a:cubicBezTo>
                    <a:pt x="26" y="53"/>
                    <a:pt x="27" y="53"/>
                    <a:pt x="26" y="53"/>
                  </a:cubicBezTo>
                  <a:cubicBezTo>
                    <a:pt x="15" y="54"/>
                    <a:pt x="20" y="52"/>
                    <a:pt x="23" y="48"/>
                  </a:cubicBezTo>
                  <a:cubicBezTo>
                    <a:pt x="23" y="48"/>
                    <a:pt x="23" y="48"/>
                    <a:pt x="23" y="48"/>
                  </a:cubicBezTo>
                  <a:cubicBezTo>
                    <a:pt x="25" y="45"/>
                    <a:pt x="26" y="41"/>
                    <a:pt x="18" y="38"/>
                  </a:cubicBezTo>
                  <a:cubicBezTo>
                    <a:pt x="22" y="35"/>
                    <a:pt x="21" y="29"/>
                    <a:pt x="19" y="22"/>
                  </a:cubicBezTo>
                  <a:cubicBezTo>
                    <a:pt x="18" y="20"/>
                    <a:pt x="17" y="17"/>
                    <a:pt x="16" y="15"/>
                  </a:cubicBezTo>
                  <a:cubicBezTo>
                    <a:pt x="16" y="14"/>
                    <a:pt x="15" y="12"/>
                    <a:pt x="15" y="11"/>
                  </a:cubicBezTo>
                  <a:cubicBezTo>
                    <a:pt x="14" y="10"/>
                    <a:pt x="14" y="10"/>
                    <a:pt x="14" y="10"/>
                  </a:cubicBezTo>
                  <a:cubicBezTo>
                    <a:pt x="14" y="10"/>
                    <a:pt x="14" y="9"/>
                    <a:pt x="14" y="9"/>
                  </a:cubicBezTo>
                  <a:cubicBezTo>
                    <a:pt x="14" y="9"/>
                    <a:pt x="14" y="9"/>
                    <a:pt x="14" y="8"/>
                  </a:cubicBezTo>
                  <a:cubicBezTo>
                    <a:pt x="12" y="5"/>
                    <a:pt x="11" y="2"/>
                    <a:pt x="11" y="1"/>
                  </a:cubicBezTo>
                  <a:cubicBezTo>
                    <a:pt x="10" y="9"/>
                    <a:pt x="10" y="5"/>
                    <a:pt x="10" y="0"/>
                  </a:cubicBezTo>
                  <a:cubicBezTo>
                    <a:pt x="7" y="4"/>
                    <a:pt x="3" y="8"/>
                    <a:pt x="0" y="11"/>
                  </a:cubicBezTo>
                  <a:cubicBezTo>
                    <a:pt x="0" y="14"/>
                    <a:pt x="1" y="16"/>
                    <a:pt x="1" y="19"/>
                  </a:cubicBezTo>
                  <a:cubicBezTo>
                    <a:pt x="1" y="19"/>
                    <a:pt x="1" y="19"/>
                    <a:pt x="1" y="20"/>
                  </a:cubicBezTo>
                  <a:cubicBezTo>
                    <a:pt x="1" y="20"/>
                    <a:pt x="1" y="20"/>
                    <a:pt x="1" y="20"/>
                  </a:cubicBezTo>
                  <a:cubicBezTo>
                    <a:pt x="1" y="20"/>
                    <a:pt x="1" y="20"/>
                    <a:pt x="1" y="20"/>
                  </a:cubicBezTo>
                  <a:cubicBezTo>
                    <a:pt x="1" y="22"/>
                    <a:pt x="2" y="25"/>
                    <a:pt x="2" y="27"/>
                  </a:cubicBezTo>
                  <a:cubicBezTo>
                    <a:pt x="2" y="28"/>
                    <a:pt x="2" y="29"/>
                    <a:pt x="2" y="29"/>
                  </a:cubicBezTo>
                  <a:cubicBezTo>
                    <a:pt x="3" y="31"/>
                    <a:pt x="3" y="33"/>
                    <a:pt x="3" y="35"/>
                  </a:cubicBezTo>
                  <a:cubicBezTo>
                    <a:pt x="4" y="36"/>
                    <a:pt x="4" y="36"/>
                    <a:pt x="4" y="37"/>
                  </a:cubicBezTo>
                  <a:cubicBezTo>
                    <a:pt x="7" y="57"/>
                    <a:pt x="12" y="76"/>
                    <a:pt x="16" y="88"/>
                  </a:cubicBezTo>
                  <a:cubicBezTo>
                    <a:pt x="16" y="88"/>
                    <a:pt x="16" y="88"/>
                    <a:pt x="16" y="88"/>
                  </a:cubicBezTo>
                  <a:cubicBezTo>
                    <a:pt x="17" y="89"/>
                    <a:pt x="17" y="90"/>
                    <a:pt x="17" y="91"/>
                  </a:cubicBezTo>
                  <a:cubicBezTo>
                    <a:pt x="18" y="92"/>
                    <a:pt x="18" y="92"/>
                    <a:pt x="18" y="93"/>
                  </a:cubicBezTo>
                  <a:cubicBezTo>
                    <a:pt x="18" y="93"/>
                    <a:pt x="18" y="93"/>
                    <a:pt x="18" y="93"/>
                  </a:cubicBezTo>
                  <a:cubicBezTo>
                    <a:pt x="18" y="93"/>
                    <a:pt x="19" y="94"/>
                    <a:pt x="19" y="94"/>
                  </a:cubicBezTo>
                  <a:cubicBezTo>
                    <a:pt x="19" y="94"/>
                    <a:pt x="19" y="94"/>
                    <a:pt x="19" y="95"/>
                  </a:cubicBezTo>
                  <a:cubicBezTo>
                    <a:pt x="19" y="95"/>
                    <a:pt x="19" y="95"/>
                    <a:pt x="19" y="95"/>
                  </a:cubicBezTo>
                  <a:cubicBezTo>
                    <a:pt x="24" y="90"/>
                    <a:pt x="28" y="85"/>
                    <a:pt x="32" y="79"/>
                  </a:cubicBezTo>
                  <a:cubicBezTo>
                    <a:pt x="32" y="78"/>
                    <a:pt x="32" y="77"/>
                    <a:pt x="32" y="76"/>
                  </a:cubicBezTo>
                  <a:close/>
                  <a:moveTo>
                    <a:pt x="22" y="99"/>
                  </a:moveTo>
                  <a:cubicBezTo>
                    <a:pt x="22" y="99"/>
                    <a:pt x="22" y="99"/>
                    <a:pt x="22" y="99"/>
                  </a:cubicBezTo>
                  <a:cubicBezTo>
                    <a:pt x="22" y="99"/>
                    <a:pt x="22" y="99"/>
                    <a:pt x="22" y="99"/>
                  </a:cubicBezTo>
                  <a:close/>
                  <a:moveTo>
                    <a:pt x="22" y="99"/>
                  </a:moveTo>
                  <a:cubicBezTo>
                    <a:pt x="22" y="99"/>
                    <a:pt x="22" y="99"/>
                    <a:pt x="22" y="99"/>
                  </a:cubicBezTo>
                  <a:cubicBezTo>
                    <a:pt x="22" y="99"/>
                    <a:pt x="22" y="99"/>
                    <a:pt x="22" y="99"/>
                  </a:cubicBezTo>
                  <a:cubicBezTo>
                    <a:pt x="22" y="99"/>
                    <a:pt x="22" y="99"/>
                    <a:pt x="22" y="99"/>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1" name="Freeform 781">
              <a:extLst>
                <a:ext uri="{FF2B5EF4-FFF2-40B4-BE49-F238E27FC236}">
                  <a16:creationId xmlns:a16="http://schemas.microsoft.com/office/drawing/2014/main" id="{E1830302-A5D0-40A3-A82E-90589DBB05BD}"/>
                </a:ext>
              </a:extLst>
            </p:cNvPr>
            <p:cNvSpPr>
              <a:spLocks noEditPoints="1"/>
            </p:cNvSpPr>
            <p:nvPr userDrawn="1"/>
          </p:nvSpPr>
          <p:spPr bwMode="auto">
            <a:xfrm>
              <a:off x="4269" y="798"/>
              <a:ext cx="42" cy="114"/>
            </a:xfrm>
            <a:custGeom>
              <a:avLst/>
              <a:gdLst>
                <a:gd name="T0" fmla="*/ 15 w 29"/>
                <a:gd name="T1" fmla="*/ 35 h 79"/>
                <a:gd name="T2" fmla="*/ 15 w 29"/>
                <a:gd name="T3" fmla="*/ 34 h 79"/>
                <a:gd name="T4" fmla="*/ 16 w 29"/>
                <a:gd name="T5" fmla="*/ 30 h 79"/>
                <a:gd name="T6" fmla="*/ 15 w 29"/>
                <a:gd name="T7" fmla="*/ 35 h 79"/>
                <a:gd name="T8" fmla="*/ 29 w 29"/>
                <a:gd name="T9" fmla="*/ 58 h 79"/>
                <a:gd name="T10" fmla="*/ 29 w 29"/>
                <a:gd name="T11" fmla="*/ 58 h 79"/>
                <a:gd name="T12" fmla="*/ 28 w 29"/>
                <a:gd name="T13" fmla="*/ 57 h 79"/>
                <a:gd name="T14" fmla="*/ 28 w 29"/>
                <a:gd name="T15" fmla="*/ 56 h 79"/>
                <a:gd name="T16" fmla="*/ 24 w 29"/>
                <a:gd name="T17" fmla="*/ 41 h 79"/>
                <a:gd name="T18" fmla="*/ 21 w 29"/>
                <a:gd name="T19" fmla="*/ 40 h 79"/>
                <a:gd name="T20" fmla="*/ 21 w 29"/>
                <a:gd name="T21" fmla="*/ 40 h 79"/>
                <a:gd name="T22" fmla="*/ 19 w 29"/>
                <a:gd name="T23" fmla="*/ 37 h 79"/>
                <a:gd name="T24" fmla="*/ 19 w 29"/>
                <a:gd name="T25" fmla="*/ 37 h 79"/>
                <a:gd name="T26" fmla="*/ 14 w 29"/>
                <a:gd name="T27" fmla="*/ 30 h 79"/>
                <a:gd name="T28" fmla="*/ 12 w 29"/>
                <a:gd name="T29" fmla="*/ 16 h 79"/>
                <a:gd name="T30" fmla="*/ 9 w 29"/>
                <a:gd name="T31" fmla="*/ 11 h 79"/>
                <a:gd name="T32" fmla="*/ 7 w 29"/>
                <a:gd name="T33" fmla="*/ 8 h 79"/>
                <a:gd name="T34" fmla="*/ 7 w 29"/>
                <a:gd name="T35" fmla="*/ 7 h 79"/>
                <a:gd name="T36" fmla="*/ 7 w 29"/>
                <a:gd name="T37" fmla="*/ 7 h 79"/>
                <a:gd name="T38" fmla="*/ 6 w 29"/>
                <a:gd name="T39" fmla="*/ 6 h 79"/>
                <a:gd name="T40" fmla="*/ 3 w 29"/>
                <a:gd name="T41" fmla="*/ 0 h 79"/>
                <a:gd name="T42" fmla="*/ 3 w 29"/>
                <a:gd name="T43" fmla="*/ 0 h 79"/>
                <a:gd name="T44" fmla="*/ 0 w 29"/>
                <a:gd name="T45" fmla="*/ 13 h 79"/>
                <a:gd name="T46" fmla="*/ 2 w 29"/>
                <a:gd name="T47" fmla="*/ 19 h 79"/>
                <a:gd name="T48" fmla="*/ 2 w 29"/>
                <a:gd name="T49" fmla="*/ 20 h 79"/>
                <a:gd name="T50" fmla="*/ 2 w 29"/>
                <a:gd name="T51" fmla="*/ 20 h 79"/>
                <a:gd name="T52" fmla="*/ 2 w 29"/>
                <a:gd name="T53" fmla="*/ 20 h 79"/>
                <a:gd name="T54" fmla="*/ 4 w 29"/>
                <a:gd name="T55" fmla="*/ 26 h 79"/>
                <a:gd name="T56" fmla="*/ 5 w 29"/>
                <a:gd name="T57" fmla="*/ 28 h 79"/>
                <a:gd name="T58" fmla="*/ 6 w 29"/>
                <a:gd name="T59" fmla="*/ 32 h 79"/>
                <a:gd name="T60" fmla="*/ 7 w 29"/>
                <a:gd name="T61" fmla="*/ 34 h 79"/>
                <a:gd name="T62" fmla="*/ 23 w 29"/>
                <a:gd name="T63" fmla="*/ 73 h 79"/>
                <a:gd name="T64" fmla="*/ 23 w 29"/>
                <a:gd name="T65" fmla="*/ 73 h 79"/>
                <a:gd name="T66" fmla="*/ 25 w 29"/>
                <a:gd name="T67" fmla="*/ 76 h 79"/>
                <a:gd name="T68" fmla="*/ 25 w 29"/>
                <a:gd name="T69" fmla="*/ 77 h 79"/>
                <a:gd name="T70" fmla="*/ 25 w 29"/>
                <a:gd name="T71" fmla="*/ 77 h 79"/>
                <a:gd name="T72" fmla="*/ 26 w 29"/>
                <a:gd name="T73" fmla="*/ 78 h 79"/>
                <a:gd name="T74" fmla="*/ 26 w 29"/>
                <a:gd name="T75" fmla="*/ 78 h 79"/>
                <a:gd name="T76" fmla="*/ 26 w 29"/>
                <a:gd name="T77" fmla="*/ 79 h 79"/>
                <a:gd name="T78" fmla="*/ 29 w 29"/>
                <a:gd name="T79" fmla="*/ 61 h 79"/>
                <a:gd name="T80" fmla="*/ 29 w 29"/>
                <a:gd name="T81" fmla="*/ 58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9" h="79">
                  <a:moveTo>
                    <a:pt x="15" y="35"/>
                  </a:moveTo>
                  <a:cubicBezTo>
                    <a:pt x="15" y="35"/>
                    <a:pt x="15" y="34"/>
                    <a:pt x="15" y="34"/>
                  </a:cubicBezTo>
                  <a:cubicBezTo>
                    <a:pt x="16" y="34"/>
                    <a:pt x="16" y="32"/>
                    <a:pt x="16" y="30"/>
                  </a:cubicBezTo>
                  <a:cubicBezTo>
                    <a:pt x="14" y="32"/>
                    <a:pt x="15" y="34"/>
                    <a:pt x="15" y="35"/>
                  </a:cubicBezTo>
                  <a:close/>
                  <a:moveTo>
                    <a:pt x="29" y="58"/>
                  </a:moveTo>
                  <a:cubicBezTo>
                    <a:pt x="29" y="58"/>
                    <a:pt x="29" y="58"/>
                    <a:pt x="29" y="58"/>
                  </a:cubicBezTo>
                  <a:cubicBezTo>
                    <a:pt x="28" y="57"/>
                    <a:pt x="28" y="57"/>
                    <a:pt x="28" y="57"/>
                  </a:cubicBezTo>
                  <a:cubicBezTo>
                    <a:pt x="28" y="56"/>
                    <a:pt x="28" y="56"/>
                    <a:pt x="28" y="56"/>
                  </a:cubicBezTo>
                  <a:cubicBezTo>
                    <a:pt x="26" y="48"/>
                    <a:pt x="24" y="42"/>
                    <a:pt x="24" y="41"/>
                  </a:cubicBezTo>
                  <a:cubicBezTo>
                    <a:pt x="22" y="40"/>
                    <a:pt x="22" y="40"/>
                    <a:pt x="21" y="40"/>
                  </a:cubicBezTo>
                  <a:cubicBezTo>
                    <a:pt x="22" y="40"/>
                    <a:pt x="22" y="40"/>
                    <a:pt x="21" y="40"/>
                  </a:cubicBezTo>
                  <a:cubicBezTo>
                    <a:pt x="16" y="44"/>
                    <a:pt x="18" y="41"/>
                    <a:pt x="19" y="37"/>
                  </a:cubicBezTo>
                  <a:cubicBezTo>
                    <a:pt x="19" y="37"/>
                    <a:pt x="19" y="37"/>
                    <a:pt x="19" y="37"/>
                  </a:cubicBezTo>
                  <a:cubicBezTo>
                    <a:pt x="19" y="34"/>
                    <a:pt x="19" y="30"/>
                    <a:pt x="14" y="30"/>
                  </a:cubicBezTo>
                  <a:cubicBezTo>
                    <a:pt x="16" y="26"/>
                    <a:pt x="14" y="21"/>
                    <a:pt x="12" y="16"/>
                  </a:cubicBezTo>
                  <a:cubicBezTo>
                    <a:pt x="11" y="14"/>
                    <a:pt x="10" y="13"/>
                    <a:pt x="9" y="11"/>
                  </a:cubicBezTo>
                  <a:cubicBezTo>
                    <a:pt x="8" y="10"/>
                    <a:pt x="8" y="9"/>
                    <a:pt x="7" y="8"/>
                  </a:cubicBezTo>
                  <a:cubicBezTo>
                    <a:pt x="7" y="8"/>
                    <a:pt x="7" y="7"/>
                    <a:pt x="7" y="7"/>
                  </a:cubicBezTo>
                  <a:cubicBezTo>
                    <a:pt x="7" y="7"/>
                    <a:pt x="7" y="7"/>
                    <a:pt x="7" y="7"/>
                  </a:cubicBezTo>
                  <a:cubicBezTo>
                    <a:pt x="7" y="7"/>
                    <a:pt x="6" y="6"/>
                    <a:pt x="6" y="6"/>
                  </a:cubicBezTo>
                  <a:cubicBezTo>
                    <a:pt x="5" y="4"/>
                    <a:pt x="4" y="2"/>
                    <a:pt x="3" y="0"/>
                  </a:cubicBezTo>
                  <a:cubicBezTo>
                    <a:pt x="5" y="8"/>
                    <a:pt x="4" y="4"/>
                    <a:pt x="3" y="0"/>
                  </a:cubicBezTo>
                  <a:cubicBezTo>
                    <a:pt x="2" y="4"/>
                    <a:pt x="1" y="9"/>
                    <a:pt x="0" y="13"/>
                  </a:cubicBezTo>
                  <a:cubicBezTo>
                    <a:pt x="1" y="15"/>
                    <a:pt x="1" y="17"/>
                    <a:pt x="2" y="19"/>
                  </a:cubicBezTo>
                  <a:cubicBezTo>
                    <a:pt x="2" y="20"/>
                    <a:pt x="2" y="20"/>
                    <a:pt x="2" y="20"/>
                  </a:cubicBezTo>
                  <a:cubicBezTo>
                    <a:pt x="2" y="20"/>
                    <a:pt x="2" y="20"/>
                    <a:pt x="2" y="20"/>
                  </a:cubicBezTo>
                  <a:cubicBezTo>
                    <a:pt x="2" y="20"/>
                    <a:pt x="2" y="20"/>
                    <a:pt x="2" y="20"/>
                  </a:cubicBezTo>
                  <a:cubicBezTo>
                    <a:pt x="3" y="22"/>
                    <a:pt x="4" y="24"/>
                    <a:pt x="4" y="26"/>
                  </a:cubicBezTo>
                  <a:cubicBezTo>
                    <a:pt x="4" y="27"/>
                    <a:pt x="5" y="27"/>
                    <a:pt x="5" y="28"/>
                  </a:cubicBezTo>
                  <a:cubicBezTo>
                    <a:pt x="5" y="29"/>
                    <a:pt x="6" y="31"/>
                    <a:pt x="6" y="32"/>
                  </a:cubicBezTo>
                  <a:cubicBezTo>
                    <a:pt x="7" y="33"/>
                    <a:pt x="7" y="34"/>
                    <a:pt x="7" y="34"/>
                  </a:cubicBezTo>
                  <a:cubicBezTo>
                    <a:pt x="13" y="50"/>
                    <a:pt x="19" y="64"/>
                    <a:pt x="23" y="73"/>
                  </a:cubicBezTo>
                  <a:cubicBezTo>
                    <a:pt x="23" y="73"/>
                    <a:pt x="23" y="73"/>
                    <a:pt x="23" y="73"/>
                  </a:cubicBezTo>
                  <a:cubicBezTo>
                    <a:pt x="24" y="74"/>
                    <a:pt x="24" y="75"/>
                    <a:pt x="25" y="76"/>
                  </a:cubicBezTo>
                  <a:cubicBezTo>
                    <a:pt x="25" y="76"/>
                    <a:pt x="25" y="77"/>
                    <a:pt x="25" y="77"/>
                  </a:cubicBezTo>
                  <a:cubicBezTo>
                    <a:pt x="25" y="77"/>
                    <a:pt x="25" y="77"/>
                    <a:pt x="25" y="77"/>
                  </a:cubicBezTo>
                  <a:cubicBezTo>
                    <a:pt x="26" y="77"/>
                    <a:pt x="26" y="78"/>
                    <a:pt x="26" y="78"/>
                  </a:cubicBezTo>
                  <a:cubicBezTo>
                    <a:pt x="26" y="78"/>
                    <a:pt x="26" y="78"/>
                    <a:pt x="26" y="78"/>
                  </a:cubicBezTo>
                  <a:cubicBezTo>
                    <a:pt x="26" y="78"/>
                    <a:pt x="26" y="79"/>
                    <a:pt x="26" y="79"/>
                  </a:cubicBezTo>
                  <a:cubicBezTo>
                    <a:pt x="28" y="73"/>
                    <a:pt x="29" y="67"/>
                    <a:pt x="29" y="61"/>
                  </a:cubicBezTo>
                  <a:cubicBezTo>
                    <a:pt x="29" y="60"/>
                    <a:pt x="29" y="59"/>
                    <a:pt x="29" y="58"/>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2" name="Freeform 782">
              <a:extLst>
                <a:ext uri="{FF2B5EF4-FFF2-40B4-BE49-F238E27FC236}">
                  <a16:creationId xmlns:a16="http://schemas.microsoft.com/office/drawing/2014/main" id="{15A3130C-4E55-43EE-A837-00C476B419A0}"/>
                </a:ext>
              </a:extLst>
            </p:cNvPr>
            <p:cNvSpPr>
              <a:spLocks/>
            </p:cNvSpPr>
            <p:nvPr userDrawn="1"/>
          </p:nvSpPr>
          <p:spPr bwMode="auto">
            <a:xfrm>
              <a:off x="4105" y="1208"/>
              <a:ext cx="42" cy="124"/>
            </a:xfrm>
            <a:custGeom>
              <a:avLst/>
              <a:gdLst>
                <a:gd name="T0" fmla="*/ 29 w 29"/>
                <a:gd name="T1" fmla="*/ 71 h 86"/>
                <a:gd name="T2" fmla="*/ 28 w 29"/>
                <a:gd name="T3" fmla="*/ 69 h 86"/>
                <a:gd name="T4" fmla="*/ 27 w 29"/>
                <a:gd name="T5" fmla="*/ 65 h 86"/>
                <a:gd name="T6" fmla="*/ 16 w 29"/>
                <a:gd name="T7" fmla="*/ 25 h 86"/>
                <a:gd name="T8" fmla="*/ 13 w 29"/>
                <a:gd name="T9" fmla="*/ 11 h 86"/>
                <a:gd name="T10" fmla="*/ 10 w 29"/>
                <a:gd name="T11" fmla="*/ 0 h 86"/>
                <a:gd name="T12" fmla="*/ 0 w 29"/>
                <a:gd name="T13" fmla="*/ 21 h 86"/>
                <a:gd name="T14" fmla="*/ 3 w 29"/>
                <a:gd name="T15" fmla="*/ 29 h 86"/>
                <a:gd name="T16" fmla="*/ 3 w 29"/>
                <a:gd name="T17" fmla="*/ 30 h 86"/>
                <a:gd name="T18" fmla="*/ 3 w 29"/>
                <a:gd name="T19" fmla="*/ 30 h 86"/>
                <a:gd name="T20" fmla="*/ 6 w 29"/>
                <a:gd name="T21" fmla="*/ 40 h 86"/>
                <a:gd name="T22" fmla="*/ 6 w 29"/>
                <a:gd name="T23" fmla="*/ 41 h 86"/>
                <a:gd name="T24" fmla="*/ 7 w 29"/>
                <a:gd name="T25" fmla="*/ 44 h 86"/>
                <a:gd name="T26" fmla="*/ 19 w 29"/>
                <a:gd name="T27" fmla="*/ 82 h 86"/>
                <a:gd name="T28" fmla="*/ 20 w 29"/>
                <a:gd name="T29" fmla="*/ 84 h 86"/>
                <a:gd name="T30" fmla="*/ 21 w 29"/>
                <a:gd name="T31" fmla="*/ 86 h 86"/>
                <a:gd name="T32" fmla="*/ 21 w 29"/>
                <a:gd name="T33" fmla="*/ 86 h 86"/>
                <a:gd name="T34" fmla="*/ 25 w 29"/>
                <a:gd name="T35" fmla="*/ 79 h 86"/>
                <a:gd name="T36" fmla="*/ 29 w 29"/>
                <a:gd name="T37" fmla="*/ 71 h 86"/>
                <a:gd name="T38" fmla="*/ 29 w 29"/>
                <a:gd name="T39" fmla="*/ 71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86">
                  <a:moveTo>
                    <a:pt x="29" y="71"/>
                  </a:moveTo>
                  <a:cubicBezTo>
                    <a:pt x="28" y="70"/>
                    <a:pt x="28" y="69"/>
                    <a:pt x="28" y="69"/>
                  </a:cubicBezTo>
                  <a:cubicBezTo>
                    <a:pt x="28" y="68"/>
                    <a:pt x="27" y="67"/>
                    <a:pt x="27" y="65"/>
                  </a:cubicBezTo>
                  <a:cubicBezTo>
                    <a:pt x="23" y="50"/>
                    <a:pt x="19" y="36"/>
                    <a:pt x="16" y="25"/>
                  </a:cubicBezTo>
                  <a:cubicBezTo>
                    <a:pt x="15" y="20"/>
                    <a:pt x="14" y="15"/>
                    <a:pt x="13" y="11"/>
                  </a:cubicBezTo>
                  <a:cubicBezTo>
                    <a:pt x="11" y="6"/>
                    <a:pt x="10" y="2"/>
                    <a:pt x="10" y="0"/>
                  </a:cubicBezTo>
                  <a:cubicBezTo>
                    <a:pt x="7" y="7"/>
                    <a:pt x="3" y="14"/>
                    <a:pt x="0" y="21"/>
                  </a:cubicBezTo>
                  <a:cubicBezTo>
                    <a:pt x="1" y="24"/>
                    <a:pt x="2" y="26"/>
                    <a:pt x="3" y="29"/>
                  </a:cubicBezTo>
                  <a:cubicBezTo>
                    <a:pt x="3" y="29"/>
                    <a:pt x="3" y="29"/>
                    <a:pt x="3" y="30"/>
                  </a:cubicBezTo>
                  <a:cubicBezTo>
                    <a:pt x="3" y="30"/>
                    <a:pt x="3" y="30"/>
                    <a:pt x="3" y="30"/>
                  </a:cubicBezTo>
                  <a:cubicBezTo>
                    <a:pt x="4" y="33"/>
                    <a:pt x="5" y="37"/>
                    <a:pt x="6" y="40"/>
                  </a:cubicBezTo>
                  <a:cubicBezTo>
                    <a:pt x="6" y="41"/>
                    <a:pt x="6" y="41"/>
                    <a:pt x="6" y="41"/>
                  </a:cubicBezTo>
                  <a:cubicBezTo>
                    <a:pt x="7" y="42"/>
                    <a:pt x="7" y="43"/>
                    <a:pt x="7" y="44"/>
                  </a:cubicBezTo>
                  <a:cubicBezTo>
                    <a:pt x="12" y="58"/>
                    <a:pt x="16" y="71"/>
                    <a:pt x="19" y="82"/>
                  </a:cubicBezTo>
                  <a:cubicBezTo>
                    <a:pt x="20" y="83"/>
                    <a:pt x="20" y="83"/>
                    <a:pt x="20" y="84"/>
                  </a:cubicBezTo>
                  <a:cubicBezTo>
                    <a:pt x="20" y="85"/>
                    <a:pt x="20" y="85"/>
                    <a:pt x="21" y="86"/>
                  </a:cubicBezTo>
                  <a:cubicBezTo>
                    <a:pt x="21" y="86"/>
                    <a:pt x="21" y="86"/>
                    <a:pt x="21" y="86"/>
                  </a:cubicBezTo>
                  <a:cubicBezTo>
                    <a:pt x="22" y="84"/>
                    <a:pt x="23" y="81"/>
                    <a:pt x="25" y="79"/>
                  </a:cubicBezTo>
                  <a:cubicBezTo>
                    <a:pt x="26" y="76"/>
                    <a:pt x="27" y="74"/>
                    <a:pt x="29" y="71"/>
                  </a:cubicBezTo>
                  <a:cubicBezTo>
                    <a:pt x="29" y="71"/>
                    <a:pt x="29" y="71"/>
                    <a:pt x="29" y="71"/>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3" name="Freeform 783">
              <a:extLst>
                <a:ext uri="{FF2B5EF4-FFF2-40B4-BE49-F238E27FC236}">
                  <a16:creationId xmlns:a16="http://schemas.microsoft.com/office/drawing/2014/main" id="{F6A441AD-B3DB-458B-A01E-0DDE3C8A9447}"/>
                </a:ext>
              </a:extLst>
            </p:cNvPr>
            <p:cNvSpPr>
              <a:spLocks/>
            </p:cNvSpPr>
            <p:nvPr userDrawn="1"/>
          </p:nvSpPr>
          <p:spPr bwMode="auto">
            <a:xfrm>
              <a:off x="4165" y="1087"/>
              <a:ext cx="42" cy="125"/>
            </a:xfrm>
            <a:custGeom>
              <a:avLst/>
              <a:gdLst>
                <a:gd name="T0" fmla="*/ 28 w 29"/>
                <a:gd name="T1" fmla="*/ 71 h 87"/>
                <a:gd name="T2" fmla="*/ 28 w 29"/>
                <a:gd name="T3" fmla="*/ 69 h 87"/>
                <a:gd name="T4" fmla="*/ 27 w 29"/>
                <a:gd name="T5" fmla="*/ 66 h 87"/>
                <a:gd name="T6" fmla="*/ 16 w 29"/>
                <a:gd name="T7" fmla="*/ 25 h 87"/>
                <a:gd name="T8" fmla="*/ 13 w 29"/>
                <a:gd name="T9" fmla="*/ 11 h 87"/>
                <a:gd name="T10" fmla="*/ 10 w 29"/>
                <a:gd name="T11" fmla="*/ 0 h 87"/>
                <a:gd name="T12" fmla="*/ 0 w 29"/>
                <a:gd name="T13" fmla="*/ 21 h 87"/>
                <a:gd name="T14" fmla="*/ 3 w 29"/>
                <a:gd name="T15" fmla="*/ 29 h 87"/>
                <a:gd name="T16" fmla="*/ 3 w 29"/>
                <a:gd name="T17" fmla="*/ 30 h 87"/>
                <a:gd name="T18" fmla="*/ 3 w 29"/>
                <a:gd name="T19" fmla="*/ 30 h 87"/>
                <a:gd name="T20" fmla="*/ 6 w 29"/>
                <a:gd name="T21" fmla="*/ 40 h 87"/>
                <a:gd name="T22" fmla="*/ 6 w 29"/>
                <a:gd name="T23" fmla="*/ 41 h 87"/>
                <a:gd name="T24" fmla="*/ 7 w 29"/>
                <a:gd name="T25" fmla="*/ 45 h 87"/>
                <a:gd name="T26" fmla="*/ 19 w 29"/>
                <a:gd name="T27" fmla="*/ 82 h 87"/>
                <a:gd name="T28" fmla="*/ 20 w 29"/>
                <a:gd name="T29" fmla="*/ 84 h 87"/>
                <a:gd name="T30" fmla="*/ 21 w 29"/>
                <a:gd name="T31" fmla="*/ 86 h 87"/>
                <a:gd name="T32" fmla="*/ 21 w 29"/>
                <a:gd name="T33" fmla="*/ 87 h 87"/>
                <a:gd name="T34" fmla="*/ 25 w 29"/>
                <a:gd name="T35" fmla="*/ 79 h 87"/>
                <a:gd name="T36" fmla="*/ 29 w 29"/>
                <a:gd name="T37" fmla="*/ 71 h 87"/>
                <a:gd name="T38" fmla="*/ 28 w 29"/>
                <a:gd name="T39" fmla="*/ 7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87">
                  <a:moveTo>
                    <a:pt x="28" y="71"/>
                  </a:moveTo>
                  <a:cubicBezTo>
                    <a:pt x="28" y="70"/>
                    <a:pt x="28" y="70"/>
                    <a:pt x="28" y="69"/>
                  </a:cubicBezTo>
                  <a:cubicBezTo>
                    <a:pt x="28" y="68"/>
                    <a:pt x="27" y="67"/>
                    <a:pt x="27" y="66"/>
                  </a:cubicBezTo>
                  <a:cubicBezTo>
                    <a:pt x="23" y="50"/>
                    <a:pt x="19" y="36"/>
                    <a:pt x="16" y="25"/>
                  </a:cubicBezTo>
                  <a:cubicBezTo>
                    <a:pt x="15" y="20"/>
                    <a:pt x="14" y="15"/>
                    <a:pt x="13" y="11"/>
                  </a:cubicBezTo>
                  <a:cubicBezTo>
                    <a:pt x="11" y="6"/>
                    <a:pt x="10" y="2"/>
                    <a:pt x="10" y="0"/>
                  </a:cubicBezTo>
                  <a:cubicBezTo>
                    <a:pt x="7" y="7"/>
                    <a:pt x="3" y="14"/>
                    <a:pt x="0" y="21"/>
                  </a:cubicBezTo>
                  <a:cubicBezTo>
                    <a:pt x="1" y="24"/>
                    <a:pt x="2" y="27"/>
                    <a:pt x="3" y="29"/>
                  </a:cubicBezTo>
                  <a:cubicBezTo>
                    <a:pt x="3" y="29"/>
                    <a:pt x="3" y="30"/>
                    <a:pt x="3" y="30"/>
                  </a:cubicBezTo>
                  <a:cubicBezTo>
                    <a:pt x="3" y="30"/>
                    <a:pt x="3" y="30"/>
                    <a:pt x="3" y="30"/>
                  </a:cubicBezTo>
                  <a:cubicBezTo>
                    <a:pt x="4" y="34"/>
                    <a:pt x="5" y="37"/>
                    <a:pt x="6" y="40"/>
                  </a:cubicBezTo>
                  <a:cubicBezTo>
                    <a:pt x="6" y="41"/>
                    <a:pt x="6" y="41"/>
                    <a:pt x="6" y="41"/>
                  </a:cubicBezTo>
                  <a:cubicBezTo>
                    <a:pt x="6" y="42"/>
                    <a:pt x="7" y="43"/>
                    <a:pt x="7" y="45"/>
                  </a:cubicBezTo>
                  <a:cubicBezTo>
                    <a:pt x="12" y="59"/>
                    <a:pt x="16" y="71"/>
                    <a:pt x="19" y="82"/>
                  </a:cubicBezTo>
                  <a:cubicBezTo>
                    <a:pt x="19" y="83"/>
                    <a:pt x="20" y="83"/>
                    <a:pt x="20" y="84"/>
                  </a:cubicBezTo>
                  <a:cubicBezTo>
                    <a:pt x="20" y="85"/>
                    <a:pt x="20" y="86"/>
                    <a:pt x="21" y="86"/>
                  </a:cubicBezTo>
                  <a:cubicBezTo>
                    <a:pt x="21" y="86"/>
                    <a:pt x="21" y="87"/>
                    <a:pt x="21" y="87"/>
                  </a:cubicBezTo>
                  <a:cubicBezTo>
                    <a:pt x="22" y="84"/>
                    <a:pt x="23" y="82"/>
                    <a:pt x="25" y="79"/>
                  </a:cubicBezTo>
                  <a:cubicBezTo>
                    <a:pt x="26" y="77"/>
                    <a:pt x="27" y="74"/>
                    <a:pt x="29" y="71"/>
                  </a:cubicBezTo>
                  <a:cubicBezTo>
                    <a:pt x="29" y="71"/>
                    <a:pt x="28" y="71"/>
                    <a:pt x="28" y="71"/>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4" name="Freeform 784">
              <a:extLst>
                <a:ext uri="{FF2B5EF4-FFF2-40B4-BE49-F238E27FC236}">
                  <a16:creationId xmlns:a16="http://schemas.microsoft.com/office/drawing/2014/main" id="{30D88D0B-CA2F-465E-94D2-151172073358}"/>
                </a:ext>
              </a:extLst>
            </p:cNvPr>
            <p:cNvSpPr>
              <a:spLocks/>
            </p:cNvSpPr>
            <p:nvPr userDrawn="1"/>
          </p:nvSpPr>
          <p:spPr bwMode="auto">
            <a:xfrm>
              <a:off x="1889" y="2498"/>
              <a:ext cx="2" cy="1"/>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1"/>
                    <a:pt x="1" y="0"/>
                    <a:pt x="1" y="0"/>
                  </a:cubicBezTo>
                  <a:cubicBezTo>
                    <a:pt x="1" y="1"/>
                    <a:pt x="1" y="1"/>
                    <a:pt x="0" y="1"/>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5" name="Freeform 785">
              <a:extLst>
                <a:ext uri="{FF2B5EF4-FFF2-40B4-BE49-F238E27FC236}">
                  <a16:creationId xmlns:a16="http://schemas.microsoft.com/office/drawing/2014/main" id="{D3EBB168-0B9D-4A50-AB46-6782B7021BB8}"/>
                </a:ext>
              </a:extLst>
            </p:cNvPr>
            <p:cNvSpPr>
              <a:spLocks/>
            </p:cNvSpPr>
            <p:nvPr userDrawn="1"/>
          </p:nvSpPr>
          <p:spPr bwMode="auto">
            <a:xfrm>
              <a:off x="1886" y="2486"/>
              <a:ext cx="7" cy="12"/>
            </a:xfrm>
            <a:custGeom>
              <a:avLst/>
              <a:gdLst>
                <a:gd name="T0" fmla="*/ 5 w 5"/>
                <a:gd name="T1" fmla="*/ 0 h 8"/>
                <a:gd name="T2" fmla="*/ 3 w 5"/>
                <a:gd name="T3" fmla="*/ 8 h 8"/>
                <a:gd name="T4" fmla="*/ 5 w 5"/>
                <a:gd name="T5" fmla="*/ 0 h 8"/>
              </a:gdLst>
              <a:ahLst/>
              <a:cxnLst>
                <a:cxn ang="0">
                  <a:pos x="T0" y="T1"/>
                </a:cxn>
                <a:cxn ang="0">
                  <a:pos x="T2" y="T3"/>
                </a:cxn>
                <a:cxn ang="0">
                  <a:pos x="T4" y="T5"/>
                </a:cxn>
              </a:cxnLst>
              <a:rect l="0" t="0" r="r" b="b"/>
              <a:pathLst>
                <a:path w="5" h="8">
                  <a:moveTo>
                    <a:pt x="5" y="0"/>
                  </a:moveTo>
                  <a:cubicBezTo>
                    <a:pt x="5" y="2"/>
                    <a:pt x="4" y="6"/>
                    <a:pt x="3" y="8"/>
                  </a:cubicBezTo>
                  <a:cubicBezTo>
                    <a:pt x="2" y="6"/>
                    <a:pt x="0" y="0"/>
                    <a:pt x="5"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6" name="Freeform 786">
              <a:extLst>
                <a:ext uri="{FF2B5EF4-FFF2-40B4-BE49-F238E27FC236}">
                  <a16:creationId xmlns:a16="http://schemas.microsoft.com/office/drawing/2014/main" id="{E16E2D5A-138C-4D44-B297-3E66915F9213}"/>
                </a:ext>
              </a:extLst>
            </p:cNvPr>
            <p:cNvSpPr>
              <a:spLocks/>
            </p:cNvSpPr>
            <p:nvPr userDrawn="1"/>
          </p:nvSpPr>
          <p:spPr bwMode="auto">
            <a:xfrm>
              <a:off x="1879" y="2495"/>
              <a:ext cx="4" cy="4"/>
            </a:xfrm>
            <a:custGeom>
              <a:avLst/>
              <a:gdLst>
                <a:gd name="T0" fmla="*/ 0 w 3"/>
                <a:gd name="T1" fmla="*/ 3 h 3"/>
                <a:gd name="T2" fmla="*/ 2 w 3"/>
                <a:gd name="T3" fmla="*/ 0 h 3"/>
                <a:gd name="T4" fmla="*/ 0 w 3"/>
                <a:gd name="T5" fmla="*/ 3 h 3"/>
              </a:gdLst>
              <a:ahLst/>
              <a:cxnLst>
                <a:cxn ang="0">
                  <a:pos x="T0" y="T1"/>
                </a:cxn>
                <a:cxn ang="0">
                  <a:pos x="T2" y="T3"/>
                </a:cxn>
                <a:cxn ang="0">
                  <a:pos x="T4" y="T5"/>
                </a:cxn>
              </a:cxnLst>
              <a:rect l="0" t="0" r="r" b="b"/>
              <a:pathLst>
                <a:path w="3" h="3">
                  <a:moveTo>
                    <a:pt x="0" y="3"/>
                  </a:moveTo>
                  <a:cubicBezTo>
                    <a:pt x="2" y="0"/>
                    <a:pt x="2" y="0"/>
                    <a:pt x="2" y="0"/>
                  </a:cubicBezTo>
                  <a:cubicBezTo>
                    <a:pt x="3" y="2"/>
                    <a:pt x="1" y="1"/>
                    <a:pt x="0" y="3"/>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7" name="Freeform 787">
              <a:extLst>
                <a:ext uri="{FF2B5EF4-FFF2-40B4-BE49-F238E27FC236}">
                  <a16:creationId xmlns:a16="http://schemas.microsoft.com/office/drawing/2014/main" id="{4D7B256F-8C46-4ABA-8CC3-EB24E0336163}"/>
                </a:ext>
              </a:extLst>
            </p:cNvPr>
            <p:cNvSpPr>
              <a:spLocks/>
            </p:cNvSpPr>
            <p:nvPr userDrawn="1"/>
          </p:nvSpPr>
          <p:spPr bwMode="auto">
            <a:xfrm>
              <a:off x="1885" y="2498"/>
              <a:ext cx="3" cy="3"/>
            </a:xfrm>
            <a:custGeom>
              <a:avLst/>
              <a:gdLst>
                <a:gd name="T0" fmla="*/ 0 w 2"/>
                <a:gd name="T1" fmla="*/ 0 h 2"/>
                <a:gd name="T2" fmla="*/ 0 w 2"/>
                <a:gd name="T3" fmla="*/ 0 h 2"/>
              </a:gdLst>
              <a:ahLst/>
              <a:cxnLst>
                <a:cxn ang="0">
                  <a:pos x="T0" y="T1"/>
                </a:cxn>
                <a:cxn ang="0">
                  <a:pos x="T2" y="T3"/>
                </a:cxn>
              </a:cxnLst>
              <a:rect l="0" t="0" r="r" b="b"/>
              <a:pathLst>
                <a:path w="2" h="2">
                  <a:moveTo>
                    <a:pt x="0" y="0"/>
                  </a:moveTo>
                  <a:cubicBezTo>
                    <a:pt x="1" y="1"/>
                    <a:pt x="2" y="2"/>
                    <a:pt x="0"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8" name="Freeform 788">
              <a:extLst>
                <a:ext uri="{FF2B5EF4-FFF2-40B4-BE49-F238E27FC236}">
                  <a16:creationId xmlns:a16="http://schemas.microsoft.com/office/drawing/2014/main" id="{FC05F379-90C4-4AE8-9739-4A044CAD9C76}"/>
                </a:ext>
              </a:extLst>
            </p:cNvPr>
            <p:cNvSpPr>
              <a:spLocks/>
            </p:cNvSpPr>
            <p:nvPr userDrawn="1"/>
          </p:nvSpPr>
          <p:spPr bwMode="auto">
            <a:xfrm>
              <a:off x="1888" y="2708"/>
              <a:ext cx="1" cy="1"/>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1" y="1"/>
                    <a:pt x="1" y="1"/>
                    <a:pt x="1" y="1"/>
                  </a:cubicBezTo>
                  <a:cubicBezTo>
                    <a:pt x="0" y="1"/>
                    <a:pt x="0" y="1"/>
                    <a:pt x="0"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9" name="Freeform 789">
              <a:extLst>
                <a:ext uri="{FF2B5EF4-FFF2-40B4-BE49-F238E27FC236}">
                  <a16:creationId xmlns:a16="http://schemas.microsoft.com/office/drawing/2014/main" id="{68F73EF1-4E3B-426B-B471-35DBD076F89B}"/>
                </a:ext>
              </a:extLst>
            </p:cNvPr>
            <p:cNvSpPr>
              <a:spLocks/>
            </p:cNvSpPr>
            <p:nvPr userDrawn="1"/>
          </p:nvSpPr>
          <p:spPr bwMode="auto">
            <a:xfrm>
              <a:off x="1892" y="2594"/>
              <a:ext cx="6" cy="5"/>
            </a:xfrm>
            <a:custGeom>
              <a:avLst/>
              <a:gdLst>
                <a:gd name="T0" fmla="*/ 0 w 4"/>
                <a:gd name="T1" fmla="*/ 3 h 3"/>
                <a:gd name="T2" fmla="*/ 3 w 4"/>
                <a:gd name="T3" fmla="*/ 0 h 3"/>
                <a:gd name="T4" fmla="*/ 0 w 4"/>
                <a:gd name="T5" fmla="*/ 3 h 3"/>
              </a:gdLst>
              <a:ahLst/>
              <a:cxnLst>
                <a:cxn ang="0">
                  <a:pos x="T0" y="T1"/>
                </a:cxn>
                <a:cxn ang="0">
                  <a:pos x="T2" y="T3"/>
                </a:cxn>
                <a:cxn ang="0">
                  <a:pos x="T4" y="T5"/>
                </a:cxn>
              </a:cxnLst>
              <a:rect l="0" t="0" r="r" b="b"/>
              <a:pathLst>
                <a:path w="4" h="3">
                  <a:moveTo>
                    <a:pt x="0" y="3"/>
                  </a:moveTo>
                  <a:cubicBezTo>
                    <a:pt x="1" y="1"/>
                    <a:pt x="2" y="0"/>
                    <a:pt x="3" y="0"/>
                  </a:cubicBezTo>
                  <a:cubicBezTo>
                    <a:pt x="4" y="2"/>
                    <a:pt x="1" y="2"/>
                    <a:pt x="0" y="3"/>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0" name="Freeform 790">
              <a:extLst>
                <a:ext uri="{FF2B5EF4-FFF2-40B4-BE49-F238E27FC236}">
                  <a16:creationId xmlns:a16="http://schemas.microsoft.com/office/drawing/2014/main" id="{9091721F-F548-4CF8-9280-3081D9B2EE52}"/>
                </a:ext>
              </a:extLst>
            </p:cNvPr>
            <p:cNvSpPr>
              <a:spLocks/>
            </p:cNvSpPr>
            <p:nvPr userDrawn="1"/>
          </p:nvSpPr>
          <p:spPr bwMode="auto">
            <a:xfrm>
              <a:off x="1891" y="2599"/>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1" name="Freeform 791">
              <a:extLst>
                <a:ext uri="{FF2B5EF4-FFF2-40B4-BE49-F238E27FC236}">
                  <a16:creationId xmlns:a16="http://schemas.microsoft.com/office/drawing/2014/main" id="{DB63C13F-E39E-4F78-88C8-C293E97738E8}"/>
                </a:ext>
              </a:extLst>
            </p:cNvPr>
            <p:cNvSpPr>
              <a:spLocks/>
            </p:cNvSpPr>
            <p:nvPr userDrawn="1"/>
          </p:nvSpPr>
          <p:spPr bwMode="auto">
            <a:xfrm>
              <a:off x="1891" y="2511"/>
              <a:ext cx="2"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1" y="1"/>
                    <a:pt x="0" y="1"/>
                  </a:cubicBezTo>
                  <a:cubicBezTo>
                    <a:pt x="0" y="1"/>
                    <a:pt x="1" y="0"/>
                    <a:pt x="2"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2" name="Freeform 792">
              <a:extLst>
                <a:ext uri="{FF2B5EF4-FFF2-40B4-BE49-F238E27FC236}">
                  <a16:creationId xmlns:a16="http://schemas.microsoft.com/office/drawing/2014/main" id="{302200BD-3680-4B41-A601-1CAB7E0BD7C0}"/>
                </a:ext>
              </a:extLst>
            </p:cNvPr>
            <p:cNvSpPr>
              <a:spLocks/>
            </p:cNvSpPr>
            <p:nvPr userDrawn="1"/>
          </p:nvSpPr>
          <p:spPr bwMode="auto">
            <a:xfrm>
              <a:off x="1806" y="2505"/>
              <a:ext cx="109" cy="557"/>
            </a:xfrm>
            <a:custGeom>
              <a:avLst/>
              <a:gdLst>
                <a:gd name="T0" fmla="*/ 10 w 76"/>
                <a:gd name="T1" fmla="*/ 276 h 387"/>
                <a:gd name="T2" fmla="*/ 46 w 76"/>
                <a:gd name="T3" fmla="*/ 343 h 387"/>
                <a:gd name="T4" fmla="*/ 43 w 76"/>
                <a:gd name="T5" fmla="*/ 256 h 387"/>
                <a:gd name="T6" fmla="*/ 46 w 76"/>
                <a:gd name="T7" fmla="*/ 212 h 387"/>
                <a:gd name="T8" fmla="*/ 43 w 76"/>
                <a:gd name="T9" fmla="*/ 194 h 387"/>
                <a:gd name="T10" fmla="*/ 46 w 76"/>
                <a:gd name="T11" fmla="*/ 170 h 387"/>
                <a:gd name="T12" fmla="*/ 38 w 76"/>
                <a:gd name="T13" fmla="*/ 180 h 387"/>
                <a:gd name="T14" fmla="*/ 58 w 76"/>
                <a:gd name="T15" fmla="*/ 129 h 387"/>
                <a:gd name="T16" fmla="*/ 60 w 76"/>
                <a:gd name="T17" fmla="*/ 76 h 387"/>
                <a:gd name="T18" fmla="*/ 62 w 76"/>
                <a:gd name="T19" fmla="*/ 81 h 387"/>
                <a:gd name="T20" fmla="*/ 63 w 76"/>
                <a:gd name="T21" fmla="*/ 63 h 387"/>
                <a:gd name="T22" fmla="*/ 48 w 76"/>
                <a:gd name="T23" fmla="*/ 19 h 387"/>
                <a:gd name="T24" fmla="*/ 56 w 76"/>
                <a:gd name="T25" fmla="*/ 25 h 387"/>
                <a:gd name="T26" fmla="*/ 60 w 76"/>
                <a:gd name="T27" fmla="*/ 1 h 387"/>
                <a:gd name="T28" fmla="*/ 55 w 76"/>
                <a:gd name="T29" fmla="*/ 0 h 387"/>
                <a:gd name="T30" fmla="*/ 19 w 76"/>
                <a:gd name="T31" fmla="*/ 189 h 387"/>
                <a:gd name="T32" fmla="*/ 10 w 76"/>
                <a:gd name="T33" fmla="*/ 276 h 387"/>
                <a:gd name="T34" fmla="*/ 10 w 76"/>
                <a:gd name="T35" fmla="*/ 276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6" h="387">
                  <a:moveTo>
                    <a:pt x="10" y="276"/>
                  </a:moveTo>
                  <a:cubicBezTo>
                    <a:pt x="11" y="278"/>
                    <a:pt x="13" y="387"/>
                    <a:pt x="46" y="343"/>
                  </a:cubicBezTo>
                  <a:cubicBezTo>
                    <a:pt x="24" y="347"/>
                    <a:pt x="31" y="249"/>
                    <a:pt x="43" y="256"/>
                  </a:cubicBezTo>
                  <a:cubicBezTo>
                    <a:pt x="31" y="246"/>
                    <a:pt x="42" y="222"/>
                    <a:pt x="46" y="212"/>
                  </a:cubicBezTo>
                  <a:cubicBezTo>
                    <a:pt x="56" y="183"/>
                    <a:pt x="54" y="200"/>
                    <a:pt x="43" y="194"/>
                  </a:cubicBezTo>
                  <a:cubicBezTo>
                    <a:pt x="59" y="178"/>
                    <a:pt x="60" y="170"/>
                    <a:pt x="46" y="170"/>
                  </a:cubicBezTo>
                  <a:cubicBezTo>
                    <a:pt x="37" y="177"/>
                    <a:pt x="63" y="188"/>
                    <a:pt x="38" y="180"/>
                  </a:cubicBezTo>
                  <a:cubicBezTo>
                    <a:pt x="52" y="176"/>
                    <a:pt x="59" y="144"/>
                    <a:pt x="58" y="129"/>
                  </a:cubicBezTo>
                  <a:cubicBezTo>
                    <a:pt x="57" y="108"/>
                    <a:pt x="56" y="102"/>
                    <a:pt x="60" y="76"/>
                  </a:cubicBezTo>
                  <a:cubicBezTo>
                    <a:pt x="55" y="82"/>
                    <a:pt x="56" y="84"/>
                    <a:pt x="62" y="81"/>
                  </a:cubicBezTo>
                  <a:cubicBezTo>
                    <a:pt x="58" y="94"/>
                    <a:pt x="55" y="68"/>
                    <a:pt x="63" y="63"/>
                  </a:cubicBezTo>
                  <a:cubicBezTo>
                    <a:pt x="40" y="80"/>
                    <a:pt x="76" y="11"/>
                    <a:pt x="48" y="19"/>
                  </a:cubicBezTo>
                  <a:cubicBezTo>
                    <a:pt x="50" y="21"/>
                    <a:pt x="53" y="24"/>
                    <a:pt x="56" y="25"/>
                  </a:cubicBezTo>
                  <a:cubicBezTo>
                    <a:pt x="55" y="25"/>
                    <a:pt x="58" y="6"/>
                    <a:pt x="60" y="1"/>
                  </a:cubicBezTo>
                  <a:cubicBezTo>
                    <a:pt x="57" y="7"/>
                    <a:pt x="56" y="6"/>
                    <a:pt x="55" y="0"/>
                  </a:cubicBezTo>
                  <a:cubicBezTo>
                    <a:pt x="43" y="53"/>
                    <a:pt x="13" y="136"/>
                    <a:pt x="19" y="189"/>
                  </a:cubicBezTo>
                  <a:cubicBezTo>
                    <a:pt x="21" y="215"/>
                    <a:pt x="0" y="247"/>
                    <a:pt x="10" y="276"/>
                  </a:cubicBezTo>
                  <a:cubicBezTo>
                    <a:pt x="17" y="288"/>
                    <a:pt x="11" y="278"/>
                    <a:pt x="10" y="276"/>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3" name="Freeform 793">
              <a:extLst>
                <a:ext uri="{FF2B5EF4-FFF2-40B4-BE49-F238E27FC236}">
                  <a16:creationId xmlns:a16="http://schemas.microsoft.com/office/drawing/2014/main" id="{0F3EDE30-4690-484D-BF08-86E8261D17BE}"/>
                </a:ext>
              </a:extLst>
            </p:cNvPr>
            <p:cNvSpPr>
              <a:spLocks/>
            </p:cNvSpPr>
            <p:nvPr userDrawn="1"/>
          </p:nvSpPr>
          <p:spPr bwMode="auto">
            <a:xfrm>
              <a:off x="1895" y="2512"/>
              <a:ext cx="7" cy="3"/>
            </a:xfrm>
            <a:custGeom>
              <a:avLst/>
              <a:gdLst>
                <a:gd name="T0" fmla="*/ 2 w 5"/>
                <a:gd name="T1" fmla="*/ 1 h 2"/>
                <a:gd name="T2" fmla="*/ 2 w 5"/>
                <a:gd name="T3" fmla="*/ 2 h 2"/>
                <a:gd name="T4" fmla="*/ 2 w 5"/>
                <a:gd name="T5" fmla="*/ 1 h 2"/>
              </a:gdLst>
              <a:ahLst/>
              <a:cxnLst>
                <a:cxn ang="0">
                  <a:pos x="T0" y="T1"/>
                </a:cxn>
                <a:cxn ang="0">
                  <a:pos x="T2" y="T3"/>
                </a:cxn>
                <a:cxn ang="0">
                  <a:pos x="T4" y="T5"/>
                </a:cxn>
              </a:cxnLst>
              <a:rect l="0" t="0" r="r" b="b"/>
              <a:pathLst>
                <a:path w="5" h="2">
                  <a:moveTo>
                    <a:pt x="2" y="1"/>
                  </a:moveTo>
                  <a:cubicBezTo>
                    <a:pt x="5" y="0"/>
                    <a:pt x="2" y="2"/>
                    <a:pt x="2" y="2"/>
                  </a:cubicBezTo>
                  <a:cubicBezTo>
                    <a:pt x="2" y="2"/>
                    <a:pt x="0" y="1"/>
                    <a:pt x="2" y="1"/>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4" name="Freeform 794">
              <a:extLst>
                <a:ext uri="{FF2B5EF4-FFF2-40B4-BE49-F238E27FC236}">
                  <a16:creationId xmlns:a16="http://schemas.microsoft.com/office/drawing/2014/main" id="{11766ACD-0640-4F02-819A-47868A415931}"/>
                </a:ext>
              </a:extLst>
            </p:cNvPr>
            <p:cNvSpPr>
              <a:spLocks/>
            </p:cNvSpPr>
            <p:nvPr userDrawn="1"/>
          </p:nvSpPr>
          <p:spPr bwMode="auto">
            <a:xfrm>
              <a:off x="1889" y="2519"/>
              <a:ext cx="3" cy="3"/>
            </a:xfrm>
            <a:custGeom>
              <a:avLst/>
              <a:gdLst>
                <a:gd name="T0" fmla="*/ 0 w 2"/>
                <a:gd name="T1" fmla="*/ 2 h 2"/>
                <a:gd name="T2" fmla="*/ 2 w 2"/>
                <a:gd name="T3" fmla="*/ 0 h 2"/>
                <a:gd name="T4" fmla="*/ 0 w 2"/>
                <a:gd name="T5" fmla="*/ 2 h 2"/>
              </a:gdLst>
              <a:ahLst/>
              <a:cxnLst>
                <a:cxn ang="0">
                  <a:pos x="T0" y="T1"/>
                </a:cxn>
                <a:cxn ang="0">
                  <a:pos x="T2" y="T3"/>
                </a:cxn>
                <a:cxn ang="0">
                  <a:pos x="T4" y="T5"/>
                </a:cxn>
              </a:cxnLst>
              <a:rect l="0" t="0" r="r" b="b"/>
              <a:pathLst>
                <a:path w="2" h="2">
                  <a:moveTo>
                    <a:pt x="0" y="2"/>
                  </a:moveTo>
                  <a:cubicBezTo>
                    <a:pt x="1" y="2"/>
                    <a:pt x="2" y="1"/>
                    <a:pt x="2" y="0"/>
                  </a:cubicBezTo>
                  <a:cubicBezTo>
                    <a:pt x="2" y="1"/>
                    <a:pt x="2" y="1"/>
                    <a:pt x="0" y="2"/>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5" name="Freeform 795">
              <a:extLst>
                <a:ext uri="{FF2B5EF4-FFF2-40B4-BE49-F238E27FC236}">
                  <a16:creationId xmlns:a16="http://schemas.microsoft.com/office/drawing/2014/main" id="{55CD11E4-8A9C-450F-8A19-85C9734B8EAE}"/>
                </a:ext>
              </a:extLst>
            </p:cNvPr>
            <p:cNvSpPr>
              <a:spLocks/>
            </p:cNvSpPr>
            <p:nvPr userDrawn="1"/>
          </p:nvSpPr>
          <p:spPr bwMode="auto">
            <a:xfrm>
              <a:off x="1891" y="2515"/>
              <a:ext cx="2" cy="4"/>
            </a:xfrm>
            <a:custGeom>
              <a:avLst/>
              <a:gdLst>
                <a:gd name="T0" fmla="*/ 1 w 2"/>
                <a:gd name="T1" fmla="*/ 0 h 3"/>
                <a:gd name="T2" fmla="*/ 1 w 2"/>
                <a:gd name="T3" fmla="*/ 3 h 3"/>
                <a:gd name="T4" fmla="*/ 1 w 2"/>
                <a:gd name="T5" fmla="*/ 0 h 3"/>
              </a:gdLst>
              <a:ahLst/>
              <a:cxnLst>
                <a:cxn ang="0">
                  <a:pos x="T0" y="T1"/>
                </a:cxn>
                <a:cxn ang="0">
                  <a:pos x="T2" y="T3"/>
                </a:cxn>
                <a:cxn ang="0">
                  <a:pos x="T4" y="T5"/>
                </a:cxn>
              </a:cxnLst>
              <a:rect l="0" t="0" r="r" b="b"/>
              <a:pathLst>
                <a:path w="2" h="3">
                  <a:moveTo>
                    <a:pt x="1" y="0"/>
                  </a:moveTo>
                  <a:cubicBezTo>
                    <a:pt x="1" y="1"/>
                    <a:pt x="2" y="2"/>
                    <a:pt x="1" y="3"/>
                  </a:cubicBezTo>
                  <a:cubicBezTo>
                    <a:pt x="1" y="2"/>
                    <a:pt x="0" y="1"/>
                    <a:pt x="1"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6" name="Freeform 796">
              <a:extLst>
                <a:ext uri="{FF2B5EF4-FFF2-40B4-BE49-F238E27FC236}">
                  <a16:creationId xmlns:a16="http://schemas.microsoft.com/office/drawing/2014/main" id="{B88F00DB-3E67-4040-97C8-670E1F6C1E3D}"/>
                </a:ext>
              </a:extLst>
            </p:cNvPr>
            <p:cNvSpPr>
              <a:spLocks/>
            </p:cNvSpPr>
            <p:nvPr userDrawn="1"/>
          </p:nvSpPr>
          <p:spPr bwMode="auto">
            <a:xfrm>
              <a:off x="1891" y="2683"/>
              <a:ext cx="0" cy="10"/>
            </a:xfrm>
            <a:custGeom>
              <a:avLst/>
              <a:gdLst>
                <a:gd name="T0" fmla="*/ 0 h 7"/>
                <a:gd name="T1" fmla="*/ 0 h 7"/>
              </a:gdLst>
              <a:ahLst/>
              <a:cxnLst>
                <a:cxn ang="0">
                  <a:pos x="0" y="T0"/>
                </a:cxn>
                <a:cxn ang="0">
                  <a:pos x="0" y="T1"/>
                </a:cxn>
              </a:cxnLst>
              <a:rect l="0" t="0" r="r" b="b"/>
              <a:pathLst>
                <a:path h="7">
                  <a:moveTo>
                    <a:pt x="0" y="0"/>
                  </a:moveTo>
                  <a:cubicBezTo>
                    <a:pt x="0" y="0"/>
                    <a:pt x="0" y="7"/>
                    <a:pt x="0"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7" name="Freeform 797">
              <a:extLst>
                <a:ext uri="{FF2B5EF4-FFF2-40B4-BE49-F238E27FC236}">
                  <a16:creationId xmlns:a16="http://schemas.microsoft.com/office/drawing/2014/main" id="{98A2E9B6-A4CF-47E1-A026-42F5A12BDA3F}"/>
                </a:ext>
              </a:extLst>
            </p:cNvPr>
            <p:cNvSpPr>
              <a:spLocks/>
            </p:cNvSpPr>
            <p:nvPr userDrawn="1"/>
          </p:nvSpPr>
          <p:spPr bwMode="auto">
            <a:xfrm>
              <a:off x="1593" y="2807"/>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8" name="Freeform 798">
              <a:extLst>
                <a:ext uri="{FF2B5EF4-FFF2-40B4-BE49-F238E27FC236}">
                  <a16:creationId xmlns:a16="http://schemas.microsoft.com/office/drawing/2014/main" id="{CD62B0D4-5B6B-447E-9DDA-5F02314E352F}"/>
                </a:ext>
              </a:extLst>
            </p:cNvPr>
            <p:cNvSpPr>
              <a:spLocks/>
            </p:cNvSpPr>
            <p:nvPr userDrawn="1"/>
          </p:nvSpPr>
          <p:spPr bwMode="auto">
            <a:xfrm>
              <a:off x="1603" y="2798"/>
              <a:ext cx="1" cy="2"/>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1"/>
                    <a:pt x="1" y="1"/>
                    <a:pt x="1" y="1"/>
                  </a:cubicBezTo>
                  <a:cubicBezTo>
                    <a:pt x="0" y="1"/>
                    <a:pt x="0" y="1"/>
                    <a:pt x="1"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9" name="Freeform 799">
              <a:extLst>
                <a:ext uri="{FF2B5EF4-FFF2-40B4-BE49-F238E27FC236}">
                  <a16:creationId xmlns:a16="http://schemas.microsoft.com/office/drawing/2014/main" id="{B7DB9078-A895-45DE-9ECB-151C1461656F}"/>
                </a:ext>
              </a:extLst>
            </p:cNvPr>
            <p:cNvSpPr>
              <a:spLocks/>
            </p:cNvSpPr>
            <p:nvPr userDrawn="1"/>
          </p:nvSpPr>
          <p:spPr bwMode="auto">
            <a:xfrm>
              <a:off x="1593" y="280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0" name="Freeform 800">
              <a:extLst>
                <a:ext uri="{FF2B5EF4-FFF2-40B4-BE49-F238E27FC236}">
                  <a16:creationId xmlns:a16="http://schemas.microsoft.com/office/drawing/2014/main" id="{5A70DA2C-FCF0-482F-9E85-974A76A7D6F3}"/>
                </a:ext>
              </a:extLst>
            </p:cNvPr>
            <p:cNvSpPr>
              <a:spLocks/>
            </p:cNvSpPr>
            <p:nvPr userDrawn="1"/>
          </p:nvSpPr>
          <p:spPr bwMode="auto">
            <a:xfrm>
              <a:off x="1593" y="293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1" name="Freeform 801">
              <a:extLst>
                <a:ext uri="{FF2B5EF4-FFF2-40B4-BE49-F238E27FC236}">
                  <a16:creationId xmlns:a16="http://schemas.microsoft.com/office/drawing/2014/main" id="{5C1DE830-A567-46B2-B96D-D13EBDFE6056}"/>
                </a:ext>
              </a:extLst>
            </p:cNvPr>
            <p:cNvSpPr>
              <a:spLocks noEditPoints="1"/>
            </p:cNvSpPr>
            <p:nvPr userDrawn="1"/>
          </p:nvSpPr>
          <p:spPr bwMode="auto">
            <a:xfrm>
              <a:off x="1543" y="2711"/>
              <a:ext cx="89" cy="226"/>
            </a:xfrm>
            <a:custGeom>
              <a:avLst/>
              <a:gdLst>
                <a:gd name="T0" fmla="*/ 9 w 62"/>
                <a:gd name="T1" fmla="*/ 121 h 157"/>
                <a:gd name="T2" fmla="*/ 16 w 62"/>
                <a:gd name="T3" fmla="*/ 145 h 157"/>
                <a:gd name="T4" fmla="*/ 13 w 62"/>
                <a:gd name="T5" fmla="*/ 145 h 157"/>
                <a:gd name="T6" fmla="*/ 51 w 62"/>
                <a:gd name="T7" fmla="*/ 150 h 157"/>
                <a:gd name="T8" fmla="*/ 29 w 62"/>
                <a:gd name="T9" fmla="*/ 113 h 157"/>
                <a:gd name="T10" fmla="*/ 34 w 62"/>
                <a:gd name="T11" fmla="*/ 86 h 157"/>
                <a:gd name="T12" fmla="*/ 27 w 62"/>
                <a:gd name="T13" fmla="*/ 79 h 157"/>
                <a:gd name="T14" fmla="*/ 33 w 62"/>
                <a:gd name="T15" fmla="*/ 67 h 157"/>
                <a:gd name="T16" fmla="*/ 34 w 62"/>
                <a:gd name="T17" fmla="*/ 45 h 157"/>
                <a:gd name="T18" fmla="*/ 35 w 62"/>
                <a:gd name="T19" fmla="*/ 37 h 157"/>
                <a:gd name="T20" fmla="*/ 26 w 62"/>
                <a:gd name="T21" fmla="*/ 10 h 157"/>
                <a:gd name="T22" fmla="*/ 36 w 62"/>
                <a:gd name="T23" fmla="*/ 0 h 157"/>
                <a:gd name="T24" fmla="*/ 9 w 62"/>
                <a:gd name="T25" fmla="*/ 121 h 157"/>
                <a:gd name="T26" fmla="*/ 9 w 62"/>
                <a:gd name="T27" fmla="*/ 121 h 157"/>
                <a:gd name="T28" fmla="*/ 34 w 62"/>
                <a:gd name="T29" fmla="*/ 86 h 157"/>
                <a:gd name="T30" fmla="*/ 34 w 62"/>
                <a:gd name="T31" fmla="*/ 86 h 157"/>
                <a:gd name="T32" fmla="*/ 29 w 62"/>
                <a:gd name="T33" fmla="*/ 71 h 157"/>
                <a:gd name="T34" fmla="*/ 38 w 62"/>
                <a:gd name="T35" fmla="*/ 70 h 157"/>
                <a:gd name="T36" fmla="*/ 29 w 62"/>
                <a:gd name="T37" fmla="*/ 71 h 157"/>
                <a:gd name="T38" fmla="*/ 29 w 62"/>
                <a:gd name="T39" fmla="*/ 71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2" h="157">
                  <a:moveTo>
                    <a:pt x="9" y="121"/>
                  </a:moveTo>
                  <a:cubicBezTo>
                    <a:pt x="9" y="129"/>
                    <a:pt x="12" y="137"/>
                    <a:pt x="16" y="145"/>
                  </a:cubicBezTo>
                  <a:cubicBezTo>
                    <a:pt x="22" y="142"/>
                    <a:pt x="21" y="142"/>
                    <a:pt x="13" y="145"/>
                  </a:cubicBezTo>
                  <a:cubicBezTo>
                    <a:pt x="16" y="157"/>
                    <a:pt x="43" y="152"/>
                    <a:pt x="51" y="150"/>
                  </a:cubicBezTo>
                  <a:cubicBezTo>
                    <a:pt x="19" y="153"/>
                    <a:pt x="48" y="116"/>
                    <a:pt x="29" y="113"/>
                  </a:cubicBezTo>
                  <a:cubicBezTo>
                    <a:pt x="35" y="110"/>
                    <a:pt x="44" y="83"/>
                    <a:pt x="34" y="86"/>
                  </a:cubicBezTo>
                  <a:cubicBezTo>
                    <a:pt x="62" y="78"/>
                    <a:pt x="32" y="80"/>
                    <a:pt x="27" y="79"/>
                  </a:cubicBezTo>
                  <a:cubicBezTo>
                    <a:pt x="49" y="75"/>
                    <a:pt x="51" y="71"/>
                    <a:pt x="33" y="67"/>
                  </a:cubicBezTo>
                  <a:cubicBezTo>
                    <a:pt x="55" y="67"/>
                    <a:pt x="34" y="45"/>
                    <a:pt x="34" y="45"/>
                  </a:cubicBezTo>
                  <a:cubicBezTo>
                    <a:pt x="34" y="37"/>
                    <a:pt x="35" y="33"/>
                    <a:pt x="35" y="37"/>
                  </a:cubicBezTo>
                  <a:cubicBezTo>
                    <a:pt x="36" y="19"/>
                    <a:pt x="41" y="17"/>
                    <a:pt x="26" y="10"/>
                  </a:cubicBezTo>
                  <a:cubicBezTo>
                    <a:pt x="54" y="8"/>
                    <a:pt x="19" y="8"/>
                    <a:pt x="36" y="0"/>
                  </a:cubicBezTo>
                  <a:cubicBezTo>
                    <a:pt x="18" y="0"/>
                    <a:pt x="0" y="112"/>
                    <a:pt x="9" y="121"/>
                  </a:cubicBezTo>
                  <a:cubicBezTo>
                    <a:pt x="11" y="122"/>
                    <a:pt x="9" y="122"/>
                    <a:pt x="9" y="121"/>
                  </a:cubicBezTo>
                  <a:close/>
                  <a:moveTo>
                    <a:pt x="34" y="86"/>
                  </a:moveTo>
                  <a:cubicBezTo>
                    <a:pt x="38" y="87"/>
                    <a:pt x="35" y="86"/>
                    <a:pt x="34" y="86"/>
                  </a:cubicBezTo>
                  <a:close/>
                  <a:moveTo>
                    <a:pt x="29" y="71"/>
                  </a:moveTo>
                  <a:cubicBezTo>
                    <a:pt x="32" y="72"/>
                    <a:pt x="35" y="71"/>
                    <a:pt x="38" y="70"/>
                  </a:cubicBezTo>
                  <a:cubicBezTo>
                    <a:pt x="34" y="68"/>
                    <a:pt x="31" y="69"/>
                    <a:pt x="29" y="71"/>
                  </a:cubicBezTo>
                  <a:cubicBezTo>
                    <a:pt x="32" y="72"/>
                    <a:pt x="31" y="71"/>
                    <a:pt x="29" y="71"/>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2" name="Freeform 802">
              <a:extLst>
                <a:ext uri="{FF2B5EF4-FFF2-40B4-BE49-F238E27FC236}">
                  <a16:creationId xmlns:a16="http://schemas.microsoft.com/office/drawing/2014/main" id="{4129C7CC-5F7A-493D-B5FF-80AD21223335}"/>
                </a:ext>
              </a:extLst>
            </p:cNvPr>
            <p:cNvSpPr>
              <a:spLocks/>
            </p:cNvSpPr>
            <p:nvPr userDrawn="1"/>
          </p:nvSpPr>
          <p:spPr bwMode="auto">
            <a:xfrm>
              <a:off x="1589" y="2850"/>
              <a:ext cx="8" cy="3"/>
            </a:xfrm>
            <a:custGeom>
              <a:avLst/>
              <a:gdLst>
                <a:gd name="T0" fmla="*/ 5 w 6"/>
                <a:gd name="T1" fmla="*/ 2 h 2"/>
                <a:gd name="T2" fmla="*/ 2 w 6"/>
                <a:gd name="T3" fmla="*/ 0 h 2"/>
                <a:gd name="T4" fmla="*/ 5 w 6"/>
                <a:gd name="T5" fmla="*/ 2 h 2"/>
              </a:gdLst>
              <a:ahLst/>
              <a:cxnLst>
                <a:cxn ang="0">
                  <a:pos x="T0" y="T1"/>
                </a:cxn>
                <a:cxn ang="0">
                  <a:pos x="T2" y="T3"/>
                </a:cxn>
                <a:cxn ang="0">
                  <a:pos x="T4" y="T5"/>
                </a:cxn>
              </a:cxnLst>
              <a:rect l="0" t="0" r="r" b="b"/>
              <a:pathLst>
                <a:path w="6" h="2">
                  <a:moveTo>
                    <a:pt x="5" y="2"/>
                  </a:moveTo>
                  <a:cubicBezTo>
                    <a:pt x="1" y="2"/>
                    <a:pt x="3" y="1"/>
                    <a:pt x="2" y="0"/>
                  </a:cubicBezTo>
                  <a:cubicBezTo>
                    <a:pt x="6" y="1"/>
                    <a:pt x="0" y="1"/>
                    <a:pt x="5" y="2"/>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3" name="Freeform 803">
              <a:extLst>
                <a:ext uri="{FF2B5EF4-FFF2-40B4-BE49-F238E27FC236}">
                  <a16:creationId xmlns:a16="http://schemas.microsoft.com/office/drawing/2014/main" id="{2FE20247-2C19-4B21-8AB3-5055E4893718}"/>
                </a:ext>
              </a:extLst>
            </p:cNvPr>
            <p:cNvSpPr>
              <a:spLocks/>
            </p:cNvSpPr>
            <p:nvPr userDrawn="1"/>
          </p:nvSpPr>
          <p:spPr bwMode="auto">
            <a:xfrm>
              <a:off x="2168" y="2637"/>
              <a:ext cx="0" cy="5"/>
            </a:xfrm>
            <a:custGeom>
              <a:avLst/>
              <a:gdLst>
                <a:gd name="T0" fmla="*/ 0 h 3"/>
                <a:gd name="T1" fmla="*/ 3 h 3"/>
                <a:gd name="T2" fmla="*/ 0 h 3"/>
              </a:gdLst>
              <a:ahLst/>
              <a:cxnLst>
                <a:cxn ang="0">
                  <a:pos x="0" y="T0"/>
                </a:cxn>
                <a:cxn ang="0">
                  <a:pos x="0" y="T1"/>
                </a:cxn>
                <a:cxn ang="0">
                  <a:pos x="0" y="T2"/>
                </a:cxn>
              </a:cxnLst>
              <a:rect l="0" t="0" r="r" b="b"/>
              <a:pathLst>
                <a:path h="3">
                  <a:moveTo>
                    <a:pt x="0" y="0"/>
                  </a:moveTo>
                  <a:cubicBezTo>
                    <a:pt x="0" y="1"/>
                    <a:pt x="0" y="2"/>
                    <a:pt x="0" y="3"/>
                  </a:cubicBezTo>
                  <a:cubicBezTo>
                    <a:pt x="0" y="2"/>
                    <a:pt x="0" y="1"/>
                    <a:pt x="0"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4" name="Freeform 804">
              <a:extLst>
                <a:ext uri="{FF2B5EF4-FFF2-40B4-BE49-F238E27FC236}">
                  <a16:creationId xmlns:a16="http://schemas.microsoft.com/office/drawing/2014/main" id="{7DD4D816-9B3D-44ED-9D1F-8C04DEDCB563}"/>
                </a:ext>
              </a:extLst>
            </p:cNvPr>
            <p:cNvSpPr>
              <a:spLocks/>
            </p:cNvSpPr>
            <p:nvPr userDrawn="1"/>
          </p:nvSpPr>
          <p:spPr bwMode="auto">
            <a:xfrm>
              <a:off x="2178" y="2609"/>
              <a:ext cx="0" cy="3"/>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2"/>
                    <a:pt x="0" y="2"/>
                    <a:pt x="0" y="2"/>
                  </a:cubicBezTo>
                  <a:cubicBezTo>
                    <a:pt x="0" y="1"/>
                    <a:pt x="0" y="0"/>
                    <a:pt x="0"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5" name="Freeform 805">
              <a:extLst>
                <a:ext uri="{FF2B5EF4-FFF2-40B4-BE49-F238E27FC236}">
                  <a16:creationId xmlns:a16="http://schemas.microsoft.com/office/drawing/2014/main" id="{31DEB6E5-64A3-4C51-8525-9B0C5E0B710D}"/>
                </a:ext>
              </a:extLst>
            </p:cNvPr>
            <p:cNvSpPr>
              <a:spLocks/>
            </p:cNvSpPr>
            <p:nvPr userDrawn="1"/>
          </p:nvSpPr>
          <p:spPr bwMode="auto">
            <a:xfrm>
              <a:off x="2168" y="264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6" name="Freeform 806">
              <a:extLst>
                <a:ext uri="{FF2B5EF4-FFF2-40B4-BE49-F238E27FC236}">
                  <a16:creationId xmlns:a16="http://schemas.microsoft.com/office/drawing/2014/main" id="{97B7457C-2694-481B-8602-20B2D746737C}"/>
                </a:ext>
              </a:extLst>
            </p:cNvPr>
            <p:cNvSpPr>
              <a:spLocks/>
            </p:cNvSpPr>
            <p:nvPr userDrawn="1"/>
          </p:nvSpPr>
          <p:spPr bwMode="auto">
            <a:xfrm>
              <a:off x="2168" y="3113"/>
              <a:ext cx="0" cy="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0"/>
                    <a:pt x="0" y="0"/>
                    <a:pt x="0"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7" name="Freeform 807">
              <a:extLst>
                <a:ext uri="{FF2B5EF4-FFF2-40B4-BE49-F238E27FC236}">
                  <a16:creationId xmlns:a16="http://schemas.microsoft.com/office/drawing/2014/main" id="{8A786F6F-2EBA-45AB-B7A6-A6612926357B}"/>
                </a:ext>
              </a:extLst>
            </p:cNvPr>
            <p:cNvSpPr>
              <a:spLocks noEditPoints="1"/>
            </p:cNvSpPr>
            <p:nvPr userDrawn="1"/>
          </p:nvSpPr>
          <p:spPr bwMode="auto">
            <a:xfrm>
              <a:off x="2119" y="2268"/>
              <a:ext cx="88" cy="848"/>
            </a:xfrm>
            <a:custGeom>
              <a:avLst/>
              <a:gdLst>
                <a:gd name="T0" fmla="*/ 28 w 61"/>
                <a:gd name="T1" fmla="*/ 275 h 590"/>
                <a:gd name="T2" fmla="*/ 28 w 61"/>
                <a:gd name="T3" fmla="*/ 275 h 590"/>
                <a:gd name="T4" fmla="*/ 28 w 61"/>
                <a:gd name="T5" fmla="*/ 276 h 590"/>
                <a:gd name="T6" fmla="*/ 28 w 61"/>
                <a:gd name="T7" fmla="*/ 276 h 590"/>
                <a:gd name="T8" fmla="*/ 28 w 61"/>
                <a:gd name="T9" fmla="*/ 276 h 590"/>
                <a:gd name="T10" fmla="*/ 37 w 61"/>
                <a:gd name="T11" fmla="*/ 268 h 590"/>
                <a:gd name="T12" fmla="*/ 28 w 61"/>
                <a:gd name="T13" fmla="*/ 275 h 590"/>
                <a:gd name="T14" fmla="*/ 34 w 61"/>
                <a:gd name="T15" fmla="*/ 29 h 590"/>
                <a:gd name="T16" fmla="*/ 30 w 61"/>
                <a:gd name="T17" fmla="*/ 9 h 590"/>
                <a:gd name="T18" fmla="*/ 34 w 61"/>
                <a:gd name="T19" fmla="*/ 1 h 590"/>
                <a:gd name="T20" fmla="*/ 30 w 61"/>
                <a:gd name="T21" fmla="*/ 10 h 590"/>
                <a:gd name="T22" fmla="*/ 25 w 61"/>
                <a:gd name="T23" fmla="*/ 36 h 590"/>
                <a:gd name="T24" fmla="*/ 25 w 61"/>
                <a:gd name="T25" fmla="*/ 37 h 590"/>
                <a:gd name="T26" fmla="*/ 34 w 61"/>
                <a:gd name="T27" fmla="*/ 29 h 590"/>
                <a:gd name="T28" fmla="*/ 40 w 61"/>
                <a:gd name="T29" fmla="*/ 575 h 590"/>
                <a:gd name="T30" fmla="*/ 27 w 61"/>
                <a:gd name="T31" fmla="*/ 437 h 590"/>
                <a:gd name="T32" fmla="*/ 33 w 61"/>
                <a:gd name="T33" fmla="*/ 331 h 590"/>
                <a:gd name="T34" fmla="*/ 33 w 61"/>
                <a:gd name="T35" fmla="*/ 331 h 590"/>
                <a:gd name="T36" fmla="*/ 33 w 61"/>
                <a:gd name="T37" fmla="*/ 331 h 590"/>
                <a:gd name="T38" fmla="*/ 25 w 61"/>
                <a:gd name="T39" fmla="*/ 303 h 590"/>
                <a:gd name="T40" fmla="*/ 34 w 61"/>
                <a:gd name="T41" fmla="*/ 260 h 590"/>
                <a:gd name="T42" fmla="*/ 31 w 61"/>
                <a:gd name="T43" fmla="*/ 257 h 590"/>
                <a:gd name="T44" fmla="*/ 33 w 61"/>
                <a:gd name="T45" fmla="*/ 174 h 590"/>
                <a:gd name="T46" fmla="*/ 34 w 61"/>
                <a:gd name="T47" fmla="*/ 141 h 590"/>
                <a:gd name="T48" fmla="*/ 25 w 61"/>
                <a:gd name="T49" fmla="*/ 37 h 590"/>
                <a:gd name="T50" fmla="*/ 7 w 61"/>
                <a:gd name="T51" fmla="*/ 466 h 590"/>
                <a:gd name="T52" fmla="*/ 7 w 61"/>
                <a:gd name="T53" fmla="*/ 466 h 590"/>
                <a:gd name="T54" fmla="*/ 14 w 61"/>
                <a:gd name="T55" fmla="*/ 555 h 590"/>
                <a:gd name="T56" fmla="*/ 12 w 61"/>
                <a:gd name="T57" fmla="*/ 558 h 590"/>
                <a:gd name="T58" fmla="*/ 12 w 61"/>
                <a:gd name="T59" fmla="*/ 564 h 590"/>
                <a:gd name="T60" fmla="*/ 12 w 61"/>
                <a:gd name="T61" fmla="*/ 564 h 590"/>
                <a:gd name="T62" fmla="*/ 13 w 61"/>
                <a:gd name="T63" fmla="*/ 570 h 590"/>
                <a:gd name="T64" fmla="*/ 34 w 61"/>
                <a:gd name="T65" fmla="*/ 588 h 590"/>
                <a:gd name="T66" fmla="*/ 34 w 61"/>
                <a:gd name="T67" fmla="*/ 588 h 590"/>
                <a:gd name="T68" fmla="*/ 47 w 61"/>
                <a:gd name="T69" fmla="*/ 580 h 590"/>
                <a:gd name="T70" fmla="*/ 47 w 61"/>
                <a:gd name="T71" fmla="*/ 580 h 590"/>
                <a:gd name="T72" fmla="*/ 49 w 61"/>
                <a:gd name="T73" fmla="*/ 578 h 590"/>
                <a:gd name="T74" fmla="*/ 40 w 61"/>
                <a:gd name="T75" fmla="*/ 575 h 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1" h="590">
                  <a:moveTo>
                    <a:pt x="28" y="275"/>
                  </a:moveTo>
                  <a:cubicBezTo>
                    <a:pt x="28" y="275"/>
                    <a:pt x="28" y="275"/>
                    <a:pt x="28" y="275"/>
                  </a:cubicBezTo>
                  <a:cubicBezTo>
                    <a:pt x="28" y="275"/>
                    <a:pt x="28" y="276"/>
                    <a:pt x="28" y="276"/>
                  </a:cubicBezTo>
                  <a:cubicBezTo>
                    <a:pt x="28" y="276"/>
                    <a:pt x="28" y="276"/>
                    <a:pt x="28" y="276"/>
                  </a:cubicBezTo>
                  <a:cubicBezTo>
                    <a:pt x="28" y="276"/>
                    <a:pt x="28" y="276"/>
                    <a:pt x="28" y="276"/>
                  </a:cubicBezTo>
                  <a:cubicBezTo>
                    <a:pt x="31" y="277"/>
                    <a:pt x="34" y="274"/>
                    <a:pt x="37" y="268"/>
                  </a:cubicBezTo>
                  <a:cubicBezTo>
                    <a:pt x="33" y="263"/>
                    <a:pt x="30" y="265"/>
                    <a:pt x="28" y="275"/>
                  </a:cubicBezTo>
                  <a:close/>
                  <a:moveTo>
                    <a:pt x="34" y="29"/>
                  </a:moveTo>
                  <a:cubicBezTo>
                    <a:pt x="32" y="25"/>
                    <a:pt x="28" y="20"/>
                    <a:pt x="30" y="9"/>
                  </a:cubicBezTo>
                  <a:cubicBezTo>
                    <a:pt x="31" y="7"/>
                    <a:pt x="32" y="4"/>
                    <a:pt x="34" y="1"/>
                  </a:cubicBezTo>
                  <a:cubicBezTo>
                    <a:pt x="33" y="0"/>
                    <a:pt x="31" y="4"/>
                    <a:pt x="30" y="10"/>
                  </a:cubicBezTo>
                  <a:cubicBezTo>
                    <a:pt x="28" y="16"/>
                    <a:pt x="26" y="25"/>
                    <a:pt x="25" y="36"/>
                  </a:cubicBezTo>
                  <a:cubicBezTo>
                    <a:pt x="25" y="36"/>
                    <a:pt x="25" y="36"/>
                    <a:pt x="25" y="37"/>
                  </a:cubicBezTo>
                  <a:cubicBezTo>
                    <a:pt x="38" y="34"/>
                    <a:pt x="37" y="33"/>
                    <a:pt x="34" y="29"/>
                  </a:cubicBezTo>
                  <a:close/>
                  <a:moveTo>
                    <a:pt x="40" y="575"/>
                  </a:moveTo>
                  <a:cubicBezTo>
                    <a:pt x="25" y="555"/>
                    <a:pt x="44" y="447"/>
                    <a:pt x="27" y="437"/>
                  </a:cubicBezTo>
                  <a:cubicBezTo>
                    <a:pt x="33" y="425"/>
                    <a:pt x="42" y="325"/>
                    <a:pt x="33" y="331"/>
                  </a:cubicBezTo>
                  <a:cubicBezTo>
                    <a:pt x="33" y="331"/>
                    <a:pt x="33" y="331"/>
                    <a:pt x="33" y="331"/>
                  </a:cubicBezTo>
                  <a:cubicBezTo>
                    <a:pt x="33" y="331"/>
                    <a:pt x="33" y="331"/>
                    <a:pt x="33" y="331"/>
                  </a:cubicBezTo>
                  <a:cubicBezTo>
                    <a:pt x="61" y="302"/>
                    <a:pt x="31" y="310"/>
                    <a:pt x="25" y="303"/>
                  </a:cubicBezTo>
                  <a:cubicBezTo>
                    <a:pt x="46" y="289"/>
                    <a:pt x="49" y="275"/>
                    <a:pt x="34" y="260"/>
                  </a:cubicBezTo>
                  <a:cubicBezTo>
                    <a:pt x="33" y="259"/>
                    <a:pt x="32" y="258"/>
                    <a:pt x="31" y="257"/>
                  </a:cubicBezTo>
                  <a:cubicBezTo>
                    <a:pt x="53" y="256"/>
                    <a:pt x="34" y="174"/>
                    <a:pt x="33" y="174"/>
                  </a:cubicBezTo>
                  <a:cubicBezTo>
                    <a:pt x="33" y="144"/>
                    <a:pt x="34" y="126"/>
                    <a:pt x="34" y="141"/>
                  </a:cubicBezTo>
                  <a:cubicBezTo>
                    <a:pt x="34" y="73"/>
                    <a:pt x="40" y="67"/>
                    <a:pt x="25" y="37"/>
                  </a:cubicBezTo>
                  <a:cubicBezTo>
                    <a:pt x="11" y="141"/>
                    <a:pt x="0" y="436"/>
                    <a:pt x="7" y="466"/>
                  </a:cubicBezTo>
                  <a:cubicBezTo>
                    <a:pt x="9" y="471"/>
                    <a:pt x="8" y="469"/>
                    <a:pt x="7" y="466"/>
                  </a:cubicBezTo>
                  <a:cubicBezTo>
                    <a:pt x="8" y="497"/>
                    <a:pt x="10" y="527"/>
                    <a:pt x="14" y="555"/>
                  </a:cubicBezTo>
                  <a:cubicBezTo>
                    <a:pt x="14" y="556"/>
                    <a:pt x="13" y="557"/>
                    <a:pt x="12" y="558"/>
                  </a:cubicBezTo>
                  <a:cubicBezTo>
                    <a:pt x="12" y="560"/>
                    <a:pt x="12" y="562"/>
                    <a:pt x="12" y="564"/>
                  </a:cubicBezTo>
                  <a:cubicBezTo>
                    <a:pt x="12" y="564"/>
                    <a:pt x="12" y="564"/>
                    <a:pt x="12" y="564"/>
                  </a:cubicBezTo>
                  <a:cubicBezTo>
                    <a:pt x="13" y="566"/>
                    <a:pt x="13" y="568"/>
                    <a:pt x="13" y="570"/>
                  </a:cubicBezTo>
                  <a:cubicBezTo>
                    <a:pt x="17" y="587"/>
                    <a:pt x="26" y="590"/>
                    <a:pt x="34" y="588"/>
                  </a:cubicBezTo>
                  <a:cubicBezTo>
                    <a:pt x="34" y="588"/>
                    <a:pt x="34" y="588"/>
                    <a:pt x="34" y="588"/>
                  </a:cubicBezTo>
                  <a:cubicBezTo>
                    <a:pt x="39" y="587"/>
                    <a:pt x="44" y="583"/>
                    <a:pt x="47" y="580"/>
                  </a:cubicBezTo>
                  <a:cubicBezTo>
                    <a:pt x="47" y="580"/>
                    <a:pt x="47" y="580"/>
                    <a:pt x="47" y="580"/>
                  </a:cubicBezTo>
                  <a:cubicBezTo>
                    <a:pt x="48" y="579"/>
                    <a:pt x="49" y="578"/>
                    <a:pt x="49" y="578"/>
                  </a:cubicBezTo>
                  <a:cubicBezTo>
                    <a:pt x="45" y="579"/>
                    <a:pt x="42" y="578"/>
                    <a:pt x="40" y="575"/>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8" name="Freeform 808">
              <a:extLst>
                <a:ext uri="{FF2B5EF4-FFF2-40B4-BE49-F238E27FC236}">
                  <a16:creationId xmlns:a16="http://schemas.microsoft.com/office/drawing/2014/main" id="{888A470E-8328-4648-A96F-D3A18C428D0A}"/>
                </a:ext>
              </a:extLst>
            </p:cNvPr>
            <p:cNvSpPr>
              <a:spLocks/>
            </p:cNvSpPr>
            <p:nvPr userDrawn="1"/>
          </p:nvSpPr>
          <p:spPr bwMode="auto">
            <a:xfrm>
              <a:off x="2164" y="2806"/>
              <a:ext cx="8" cy="13"/>
            </a:xfrm>
            <a:custGeom>
              <a:avLst/>
              <a:gdLst>
                <a:gd name="T0" fmla="*/ 4 w 6"/>
                <a:gd name="T1" fmla="*/ 9 h 9"/>
                <a:gd name="T2" fmla="*/ 1 w 6"/>
                <a:gd name="T3" fmla="*/ 0 h 9"/>
                <a:gd name="T4" fmla="*/ 4 w 6"/>
                <a:gd name="T5" fmla="*/ 9 h 9"/>
              </a:gdLst>
              <a:ahLst/>
              <a:cxnLst>
                <a:cxn ang="0">
                  <a:pos x="T0" y="T1"/>
                </a:cxn>
                <a:cxn ang="0">
                  <a:pos x="T2" y="T3"/>
                </a:cxn>
                <a:cxn ang="0">
                  <a:pos x="T4" y="T5"/>
                </a:cxn>
              </a:cxnLst>
              <a:rect l="0" t="0" r="r" b="b"/>
              <a:pathLst>
                <a:path w="6" h="9">
                  <a:moveTo>
                    <a:pt x="4" y="9"/>
                  </a:moveTo>
                  <a:cubicBezTo>
                    <a:pt x="1" y="9"/>
                    <a:pt x="2" y="2"/>
                    <a:pt x="1" y="0"/>
                  </a:cubicBezTo>
                  <a:cubicBezTo>
                    <a:pt x="6" y="2"/>
                    <a:pt x="0" y="5"/>
                    <a:pt x="4" y="9"/>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9" name="Freeform 809">
              <a:extLst>
                <a:ext uri="{FF2B5EF4-FFF2-40B4-BE49-F238E27FC236}">
                  <a16:creationId xmlns:a16="http://schemas.microsoft.com/office/drawing/2014/main" id="{88EC7E71-1233-4488-BD53-A3B3062D39A8}"/>
                </a:ext>
              </a:extLst>
            </p:cNvPr>
            <p:cNvSpPr>
              <a:spLocks/>
            </p:cNvSpPr>
            <p:nvPr userDrawn="1"/>
          </p:nvSpPr>
          <p:spPr bwMode="auto">
            <a:xfrm>
              <a:off x="2016" y="2692"/>
              <a:ext cx="1" cy="1"/>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0"/>
                    <a:pt x="1" y="1"/>
                    <a:pt x="1" y="1"/>
                  </a:cubicBezTo>
                  <a:cubicBezTo>
                    <a:pt x="0" y="1"/>
                    <a:pt x="1" y="0"/>
                    <a:pt x="1"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0" name="Freeform 810">
              <a:extLst>
                <a:ext uri="{FF2B5EF4-FFF2-40B4-BE49-F238E27FC236}">
                  <a16:creationId xmlns:a16="http://schemas.microsoft.com/office/drawing/2014/main" id="{F3815E77-2FC2-4464-B17F-84ECDE033157}"/>
                </a:ext>
              </a:extLst>
            </p:cNvPr>
            <p:cNvSpPr>
              <a:spLocks/>
            </p:cNvSpPr>
            <p:nvPr userDrawn="1"/>
          </p:nvSpPr>
          <p:spPr bwMode="auto">
            <a:xfrm>
              <a:off x="2027" y="2668"/>
              <a:ext cx="0" cy="2"/>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2"/>
                    <a:pt x="0" y="2"/>
                    <a:pt x="0" y="2"/>
                  </a:cubicBezTo>
                  <a:cubicBezTo>
                    <a:pt x="0" y="1"/>
                    <a:pt x="0" y="1"/>
                    <a:pt x="0"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1" name="Freeform 811">
              <a:extLst>
                <a:ext uri="{FF2B5EF4-FFF2-40B4-BE49-F238E27FC236}">
                  <a16:creationId xmlns:a16="http://schemas.microsoft.com/office/drawing/2014/main" id="{8C31CC1E-7CD2-4566-B613-40E75144566F}"/>
                </a:ext>
              </a:extLst>
            </p:cNvPr>
            <p:cNvSpPr>
              <a:spLocks/>
            </p:cNvSpPr>
            <p:nvPr userDrawn="1"/>
          </p:nvSpPr>
          <p:spPr bwMode="auto">
            <a:xfrm>
              <a:off x="2016" y="2693"/>
              <a:ext cx="1" cy="2"/>
            </a:xfrm>
            <a:custGeom>
              <a:avLst/>
              <a:gdLst>
                <a:gd name="T0" fmla="*/ 1 w 1"/>
                <a:gd name="T1" fmla="*/ 1 h 1"/>
                <a:gd name="T2" fmla="*/ 1 w 1"/>
                <a:gd name="T3" fmla="*/ 1 h 1"/>
                <a:gd name="T4" fmla="*/ 1 w 1"/>
                <a:gd name="T5" fmla="*/ 1 h 1"/>
              </a:gdLst>
              <a:ahLst/>
              <a:cxnLst>
                <a:cxn ang="0">
                  <a:pos x="T0" y="T1"/>
                </a:cxn>
                <a:cxn ang="0">
                  <a:pos x="T2" y="T3"/>
                </a:cxn>
                <a:cxn ang="0">
                  <a:pos x="T4" y="T5"/>
                </a:cxn>
              </a:cxnLst>
              <a:rect l="0" t="0" r="r" b="b"/>
              <a:pathLst>
                <a:path w="1" h="1">
                  <a:moveTo>
                    <a:pt x="1" y="1"/>
                  </a:moveTo>
                  <a:cubicBezTo>
                    <a:pt x="1" y="1"/>
                    <a:pt x="0" y="0"/>
                    <a:pt x="1" y="1"/>
                  </a:cubicBezTo>
                  <a:cubicBezTo>
                    <a:pt x="1" y="1"/>
                    <a:pt x="1" y="1"/>
                    <a:pt x="1" y="1"/>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2" name="Freeform 812">
              <a:extLst>
                <a:ext uri="{FF2B5EF4-FFF2-40B4-BE49-F238E27FC236}">
                  <a16:creationId xmlns:a16="http://schemas.microsoft.com/office/drawing/2014/main" id="{B4A7FE88-8AB5-47D7-A8A3-A08D153B55EC}"/>
                </a:ext>
              </a:extLst>
            </p:cNvPr>
            <p:cNvSpPr>
              <a:spLocks/>
            </p:cNvSpPr>
            <p:nvPr userDrawn="1"/>
          </p:nvSpPr>
          <p:spPr bwMode="auto">
            <a:xfrm>
              <a:off x="2016" y="306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3" name="Freeform 813">
              <a:extLst>
                <a:ext uri="{FF2B5EF4-FFF2-40B4-BE49-F238E27FC236}">
                  <a16:creationId xmlns:a16="http://schemas.microsoft.com/office/drawing/2014/main" id="{A9A70D6C-926F-4CC7-9FAE-01AD32C4CDB1}"/>
                </a:ext>
              </a:extLst>
            </p:cNvPr>
            <p:cNvSpPr>
              <a:spLocks noEditPoints="1"/>
            </p:cNvSpPr>
            <p:nvPr userDrawn="1"/>
          </p:nvSpPr>
          <p:spPr bwMode="auto">
            <a:xfrm>
              <a:off x="1965" y="2399"/>
              <a:ext cx="91" cy="686"/>
            </a:xfrm>
            <a:custGeom>
              <a:avLst/>
              <a:gdLst>
                <a:gd name="T0" fmla="*/ 9 w 63"/>
                <a:gd name="T1" fmla="*/ 368 h 477"/>
                <a:gd name="T2" fmla="*/ 16 w 63"/>
                <a:gd name="T3" fmla="*/ 440 h 477"/>
                <a:gd name="T4" fmla="*/ 14 w 63"/>
                <a:gd name="T5" fmla="*/ 441 h 477"/>
                <a:gd name="T6" fmla="*/ 51 w 63"/>
                <a:gd name="T7" fmla="*/ 456 h 477"/>
                <a:gd name="T8" fmla="*/ 29 w 63"/>
                <a:gd name="T9" fmla="*/ 346 h 477"/>
                <a:gd name="T10" fmla="*/ 35 w 63"/>
                <a:gd name="T11" fmla="*/ 262 h 477"/>
                <a:gd name="T12" fmla="*/ 27 w 63"/>
                <a:gd name="T13" fmla="*/ 240 h 477"/>
                <a:gd name="T14" fmla="*/ 33 w 63"/>
                <a:gd name="T15" fmla="*/ 204 h 477"/>
                <a:gd name="T16" fmla="*/ 35 w 63"/>
                <a:gd name="T17" fmla="*/ 138 h 477"/>
                <a:gd name="T18" fmla="*/ 36 w 63"/>
                <a:gd name="T19" fmla="*/ 112 h 477"/>
                <a:gd name="T20" fmla="*/ 27 w 63"/>
                <a:gd name="T21" fmla="*/ 30 h 477"/>
                <a:gd name="T22" fmla="*/ 36 w 63"/>
                <a:gd name="T23" fmla="*/ 1 h 477"/>
                <a:gd name="T24" fmla="*/ 9 w 63"/>
                <a:gd name="T25" fmla="*/ 368 h 477"/>
                <a:gd name="T26" fmla="*/ 9 w 63"/>
                <a:gd name="T27" fmla="*/ 368 h 477"/>
                <a:gd name="T28" fmla="*/ 34 w 63"/>
                <a:gd name="T29" fmla="*/ 261 h 477"/>
                <a:gd name="T30" fmla="*/ 34 w 63"/>
                <a:gd name="T31" fmla="*/ 261 h 477"/>
                <a:gd name="T32" fmla="*/ 29 w 63"/>
                <a:gd name="T33" fmla="*/ 218 h 477"/>
                <a:gd name="T34" fmla="*/ 38 w 63"/>
                <a:gd name="T35" fmla="*/ 212 h 477"/>
                <a:gd name="T36" fmla="*/ 29 w 63"/>
                <a:gd name="T37" fmla="*/ 218 h 477"/>
                <a:gd name="T38" fmla="*/ 29 w 63"/>
                <a:gd name="T39" fmla="*/ 218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3" h="477">
                  <a:moveTo>
                    <a:pt x="9" y="368"/>
                  </a:moveTo>
                  <a:cubicBezTo>
                    <a:pt x="10" y="394"/>
                    <a:pt x="12" y="418"/>
                    <a:pt x="16" y="440"/>
                  </a:cubicBezTo>
                  <a:cubicBezTo>
                    <a:pt x="22" y="432"/>
                    <a:pt x="21" y="433"/>
                    <a:pt x="14" y="441"/>
                  </a:cubicBezTo>
                  <a:cubicBezTo>
                    <a:pt x="16" y="477"/>
                    <a:pt x="44" y="464"/>
                    <a:pt x="51" y="456"/>
                  </a:cubicBezTo>
                  <a:cubicBezTo>
                    <a:pt x="20" y="465"/>
                    <a:pt x="49" y="354"/>
                    <a:pt x="29" y="346"/>
                  </a:cubicBezTo>
                  <a:cubicBezTo>
                    <a:pt x="35" y="336"/>
                    <a:pt x="44" y="254"/>
                    <a:pt x="35" y="262"/>
                  </a:cubicBezTo>
                  <a:cubicBezTo>
                    <a:pt x="63" y="239"/>
                    <a:pt x="32" y="245"/>
                    <a:pt x="27" y="240"/>
                  </a:cubicBezTo>
                  <a:cubicBezTo>
                    <a:pt x="49" y="228"/>
                    <a:pt x="51" y="216"/>
                    <a:pt x="33" y="204"/>
                  </a:cubicBezTo>
                  <a:cubicBezTo>
                    <a:pt x="55" y="203"/>
                    <a:pt x="35" y="136"/>
                    <a:pt x="35" y="138"/>
                  </a:cubicBezTo>
                  <a:cubicBezTo>
                    <a:pt x="35" y="114"/>
                    <a:pt x="36" y="99"/>
                    <a:pt x="36" y="112"/>
                  </a:cubicBezTo>
                  <a:cubicBezTo>
                    <a:pt x="36" y="58"/>
                    <a:pt x="41" y="53"/>
                    <a:pt x="27" y="30"/>
                  </a:cubicBezTo>
                  <a:cubicBezTo>
                    <a:pt x="54" y="25"/>
                    <a:pt x="19" y="25"/>
                    <a:pt x="36" y="1"/>
                  </a:cubicBezTo>
                  <a:cubicBezTo>
                    <a:pt x="18" y="0"/>
                    <a:pt x="0" y="340"/>
                    <a:pt x="9" y="368"/>
                  </a:cubicBezTo>
                  <a:cubicBezTo>
                    <a:pt x="11" y="372"/>
                    <a:pt x="10" y="370"/>
                    <a:pt x="9" y="368"/>
                  </a:cubicBezTo>
                  <a:close/>
                  <a:moveTo>
                    <a:pt x="34" y="261"/>
                  </a:moveTo>
                  <a:cubicBezTo>
                    <a:pt x="39" y="266"/>
                    <a:pt x="35" y="262"/>
                    <a:pt x="34" y="261"/>
                  </a:cubicBezTo>
                  <a:close/>
                  <a:moveTo>
                    <a:pt x="29" y="218"/>
                  </a:moveTo>
                  <a:cubicBezTo>
                    <a:pt x="33" y="219"/>
                    <a:pt x="36" y="217"/>
                    <a:pt x="38" y="212"/>
                  </a:cubicBezTo>
                  <a:cubicBezTo>
                    <a:pt x="34" y="208"/>
                    <a:pt x="31" y="210"/>
                    <a:pt x="29" y="218"/>
                  </a:cubicBezTo>
                  <a:cubicBezTo>
                    <a:pt x="33" y="219"/>
                    <a:pt x="31" y="216"/>
                    <a:pt x="29" y="218"/>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4" name="Freeform 814">
              <a:extLst>
                <a:ext uri="{FF2B5EF4-FFF2-40B4-BE49-F238E27FC236}">
                  <a16:creationId xmlns:a16="http://schemas.microsoft.com/office/drawing/2014/main" id="{AC95C306-AC77-44A9-B6A9-323C399A33D0}"/>
                </a:ext>
              </a:extLst>
            </p:cNvPr>
            <p:cNvSpPr>
              <a:spLocks/>
            </p:cNvSpPr>
            <p:nvPr userDrawn="1"/>
          </p:nvSpPr>
          <p:spPr bwMode="auto">
            <a:xfrm>
              <a:off x="2011" y="2823"/>
              <a:ext cx="10" cy="10"/>
            </a:xfrm>
            <a:custGeom>
              <a:avLst/>
              <a:gdLst>
                <a:gd name="T0" fmla="*/ 5 w 7"/>
                <a:gd name="T1" fmla="*/ 7 h 7"/>
                <a:gd name="T2" fmla="*/ 2 w 7"/>
                <a:gd name="T3" fmla="*/ 0 h 7"/>
                <a:gd name="T4" fmla="*/ 5 w 7"/>
                <a:gd name="T5" fmla="*/ 7 h 7"/>
              </a:gdLst>
              <a:ahLst/>
              <a:cxnLst>
                <a:cxn ang="0">
                  <a:pos x="T0" y="T1"/>
                </a:cxn>
                <a:cxn ang="0">
                  <a:pos x="T2" y="T3"/>
                </a:cxn>
                <a:cxn ang="0">
                  <a:pos x="T4" y="T5"/>
                </a:cxn>
              </a:cxnLst>
              <a:rect l="0" t="0" r="r" b="b"/>
              <a:pathLst>
                <a:path w="7" h="7">
                  <a:moveTo>
                    <a:pt x="5" y="7"/>
                  </a:moveTo>
                  <a:cubicBezTo>
                    <a:pt x="1" y="7"/>
                    <a:pt x="3" y="2"/>
                    <a:pt x="2" y="0"/>
                  </a:cubicBezTo>
                  <a:cubicBezTo>
                    <a:pt x="7" y="2"/>
                    <a:pt x="0" y="5"/>
                    <a:pt x="5" y="7"/>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114" name="Picture 113">
            <a:extLst>
              <a:ext uri="{FF2B5EF4-FFF2-40B4-BE49-F238E27FC236}">
                <a16:creationId xmlns:a16="http://schemas.microsoft.com/office/drawing/2014/main" id="{B6D6239E-8612-46B3-956E-0BF97A1AE295}"/>
              </a:ext>
            </a:extLst>
          </p:cNvPr>
          <p:cNvPicPr>
            <a:picLocks noChangeAspect="1"/>
          </p:cNvPicPr>
          <p:nvPr/>
        </p:nvPicPr>
        <p:blipFill>
          <a:blip r:embed="rId3"/>
          <a:stretch>
            <a:fillRect/>
          </a:stretch>
        </p:blipFill>
        <p:spPr>
          <a:xfrm>
            <a:off x="3958310" y="5172960"/>
            <a:ext cx="2797341" cy="1582605"/>
          </a:xfrm>
          <a:prstGeom prst="rect">
            <a:avLst/>
          </a:prstGeom>
        </p:spPr>
      </p:pic>
      <p:pic>
        <p:nvPicPr>
          <p:cNvPr id="9" name="Picture 8">
            <a:extLst>
              <a:ext uri="{FF2B5EF4-FFF2-40B4-BE49-F238E27FC236}">
                <a16:creationId xmlns:a16="http://schemas.microsoft.com/office/drawing/2014/main" id="{EA660BCF-1BF2-4799-B3AE-75539882E028}"/>
              </a:ext>
            </a:extLst>
          </p:cNvPr>
          <p:cNvPicPr>
            <a:picLocks noChangeAspect="1"/>
          </p:cNvPicPr>
          <p:nvPr/>
        </p:nvPicPr>
        <p:blipFill>
          <a:blip r:embed="rId4"/>
          <a:stretch>
            <a:fillRect/>
          </a:stretch>
        </p:blipFill>
        <p:spPr>
          <a:xfrm>
            <a:off x="37397" y="2749307"/>
            <a:ext cx="1792423" cy="1657145"/>
          </a:xfrm>
          <a:prstGeom prst="rect">
            <a:avLst/>
          </a:prstGeom>
        </p:spPr>
      </p:pic>
    </p:spTree>
    <p:extLst>
      <p:ext uri="{BB962C8B-B14F-4D97-AF65-F5344CB8AC3E}">
        <p14:creationId xmlns:p14="http://schemas.microsoft.com/office/powerpoint/2010/main" val="4745592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115"/>
                                        </p:tgtEl>
                                        <p:attrNameLst>
                                          <p:attrName>style.visibility</p:attrName>
                                        </p:attrNameLst>
                                      </p:cBhvr>
                                      <p:to>
                                        <p:strVal val="visible"/>
                                      </p:to>
                                    </p:set>
                                    <p:animEffect transition="in" filter="fade">
                                      <p:cBhvr>
                                        <p:cTn id="10" dur="500"/>
                                        <p:tgtEl>
                                          <p:spTgt spid="115"/>
                                        </p:tgtEl>
                                      </p:cBhvr>
                                    </p:animEffect>
                                  </p:childTnLst>
                                </p:cTn>
                              </p:par>
                              <p:par>
                                <p:cTn id="11" presetID="10" presetClass="entr" presetSubtype="0" fill="hold" nodeType="withEffect">
                                  <p:stCondLst>
                                    <p:cond delay="0"/>
                                  </p:stCondLst>
                                  <p:childTnLst>
                                    <p:set>
                                      <p:cBhvr>
                                        <p:cTn id="12" dur="1" fill="hold">
                                          <p:stCondLst>
                                            <p:cond delay="0"/>
                                          </p:stCondLst>
                                        </p:cTn>
                                        <p:tgtEl>
                                          <p:spTgt spid="415"/>
                                        </p:tgtEl>
                                        <p:attrNameLst>
                                          <p:attrName>style.visibility</p:attrName>
                                        </p:attrNameLst>
                                      </p:cBhvr>
                                      <p:to>
                                        <p:strVal val="visible"/>
                                      </p:to>
                                    </p:set>
                                    <p:animEffect transition="in" filter="fade">
                                      <p:cBhvr>
                                        <p:cTn id="13" dur="500"/>
                                        <p:tgtEl>
                                          <p:spTgt spid="415"/>
                                        </p:tgtEl>
                                      </p:cBhvr>
                                    </p:animEffect>
                                  </p:childTnLst>
                                </p:cTn>
                              </p:par>
                              <p:par>
                                <p:cTn id="14" presetID="10" presetClass="entr" presetSubtype="0" fill="hold" nodeType="withEffect">
                                  <p:stCondLst>
                                    <p:cond delay="0"/>
                                  </p:stCondLst>
                                  <p:childTnLst>
                                    <p:set>
                                      <p:cBhvr>
                                        <p:cTn id="15" dur="1" fill="hold">
                                          <p:stCondLst>
                                            <p:cond delay="0"/>
                                          </p:stCondLst>
                                        </p:cTn>
                                        <p:tgtEl>
                                          <p:spTgt spid="114"/>
                                        </p:tgtEl>
                                        <p:attrNameLst>
                                          <p:attrName>style.visibility</p:attrName>
                                        </p:attrNameLst>
                                      </p:cBhvr>
                                      <p:to>
                                        <p:strVal val="visible"/>
                                      </p:to>
                                    </p:set>
                                    <p:animEffect transition="in" filter="fade">
                                      <p:cBhvr>
                                        <p:cTn id="16" dur="500"/>
                                        <p:tgtEl>
                                          <p:spTgt spid="1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JWT: Secure tokens for JS clients</a:t>
            </a:r>
          </a:p>
        </p:txBody>
      </p:sp>
      <p:sp>
        <p:nvSpPr>
          <p:cNvPr id="3" name="Content Placeholder 2"/>
          <p:cNvSpPr>
            <a:spLocks noGrp="1"/>
          </p:cNvSpPr>
          <p:nvPr>
            <p:ph idx="1"/>
          </p:nvPr>
        </p:nvSpPr>
        <p:spPr>
          <a:xfrm>
            <a:off x="838200" y="1928553"/>
            <a:ext cx="11215255" cy="4505498"/>
          </a:xfrm>
        </p:spPr>
        <p:txBody>
          <a:bodyPr>
            <a:noAutofit/>
          </a:bodyPr>
          <a:lstStyle/>
          <a:p>
            <a:endParaRPr lang="en-US" sz="4000" dirty="0"/>
          </a:p>
          <a:p>
            <a:endParaRPr lang="en-US" sz="4000" dirty="0"/>
          </a:p>
          <a:p>
            <a:endParaRPr lang="en-US" sz="4000" dirty="0"/>
          </a:p>
          <a:p>
            <a:endParaRPr lang="en-US" sz="4000" dirty="0"/>
          </a:p>
          <a:p>
            <a:endParaRPr lang="en-US" sz="4000" dirty="0"/>
          </a:p>
          <a:p>
            <a:endParaRPr lang="en-US" sz="4000" dirty="0"/>
          </a:p>
          <a:p>
            <a:pPr lvl="1"/>
            <a:endParaRPr lang="en-US" sz="3600" dirty="0"/>
          </a:p>
          <a:p>
            <a:endParaRPr lang="en-US" sz="4000" dirty="0"/>
          </a:p>
        </p:txBody>
      </p:sp>
      <p:pic>
        <p:nvPicPr>
          <p:cNvPr id="4" name="Picture 3"/>
          <p:cNvPicPr>
            <a:picLocks noChangeAspect="1"/>
          </p:cNvPicPr>
          <p:nvPr/>
        </p:nvPicPr>
        <p:blipFill>
          <a:blip r:embed="rId3"/>
          <a:stretch>
            <a:fillRect/>
          </a:stretch>
        </p:blipFill>
        <p:spPr>
          <a:xfrm>
            <a:off x="638871" y="1382565"/>
            <a:ext cx="10556953" cy="5475435"/>
          </a:xfrm>
          <a:prstGeom prst="rect">
            <a:avLst/>
          </a:prstGeom>
        </p:spPr>
      </p:pic>
      <p:pic>
        <p:nvPicPr>
          <p:cNvPr id="6" name="Picture 5"/>
          <p:cNvPicPr>
            <a:picLocks noChangeAspect="1"/>
          </p:cNvPicPr>
          <p:nvPr/>
        </p:nvPicPr>
        <p:blipFill>
          <a:blip r:embed="rId4"/>
          <a:stretch>
            <a:fillRect/>
          </a:stretch>
        </p:blipFill>
        <p:spPr>
          <a:xfrm>
            <a:off x="3549224" y="3716594"/>
            <a:ext cx="6152337" cy="3141406"/>
          </a:xfrm>
          <a:prstGeom prst="rect">
            <a:avLst/>
          </a:prstGeom>
        </p:spPr>
      </p:pic>
      <p:pic>
        <p:nvPicPr>
          <p:cNvPr id="7" name="Picture 6"/>
          <p:cNvPicPr>
            <a:picLocks noChangeAspect="1"/>
          </p:cNvPicPr>
          <p:nvPr/>
        </p:nvPicPr>
        <p:blipFill>
          <a:blip r:embed="rId4"/>
          <a:stretch>
            <a:fillRect/>
          </a:stretch>
        </p:blipFill>
        <p:spPr>
          <a:xfrm>
            <a:off x="9425336" y="4120282"/>
            <a:ext cx="1969817" cy="2737718"/>
          </a:xfrm>
          <a:prstGeom prst="rect">
            <a:avLst/>
          </a:prstGeom>
        </p:spPr>
      </p:pic>
      <p:pic>
        <p:nvPicPr>
          <p:cNvPr id="8" name="Picture 7"/>
          <p:cNvPicPr>
            <a:picLocks noChangeAspect="1"/>
          </p:cNvPicPr>
          <p:nvPr/>
        </p:nvPicPr>
        <p:blipFill>
          <a:blip r:embed="rId4"/>
          <a:stretch>
            <a:fillRect/>
          </a:stretch>
        </p:blipFill>
        <p:spPr>
          <a:xfrm>
            <a:off x="1497399" y="5270501"/>
            <a:ext cx="2606250" cy="1587500"/>
          </a:xfrm>
          <a:prstGeom prst="rect">
            <a:avLst/>
          </a:prstGeom>
        </p:spPr>
      </p:pic>
    </p:spTree>
    <p:extLst>
      <p:ext uri="{BB962C8B-B14F-4D97-AF65-F5344CB8AC3E}">
        <p14:creationId xmlns:p14="http://schemas.microsoft.com/office/powerpoint/2010/main" val="158419958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idebar BG">
            <a:extLst>
              <a:ext uri="{FF2B5EF4-FFF2-40B4-BE49-F238E27FC236}">
                <a16:creationId xmlns:a16="http://schemas.microsoft.com/office/drawing/2014/main" id="{5ADED9B9-E281-4C70-A7D3-FAC31FC4D471}"/>
              </a:ext>
            </a:extLst>
          </p:cNvPr>
          <p:cNvSpPr/>
          <p:nvPr/>
        </p:nvSpPr>
        <p:spPr>
          <a:xfrm>
            <a:off x="-16328" y="0"/>
            <a:ext cx="3538728" cy="6858000"/>
          </a:xfrm>
          <a:prstGeom prst="rect">
            <a:avLst/>
          </a:prstGeom>
          <a:solidFill>
            <a:schemeClr val="tx2">
              <a:lumMod val="75000"/>
            </a:schemeClr>
          </a:solidFill>
          <a:ln>
            <a:solidFill>
              <a:srgbClr val="0139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idebar">
            <a:extLst>
              <a:ext uri="{FF2B5EF4-FFF2-40B4-BE49-F238E27FC236}">
                <a16:creationId xmlns:a16="http://schemas.microsoft.com/office/drawing/2014/main" id="{87D4718A-87BF-494F-A7D7-223574DC883F}"/>
              </a:ext>
            </a:extLst>
          </p:cNvPr>
          <p:cNvSpPr txBox="1"/>
          <p:nvPr/>
        </p:nvSpPr>
        <p:spPr>
          <a:xfrm>
            <a:off x="-16328" y="335845"/>
            <a:ext cx="3538728" cy="6186309"/>
          </a:xfrm>
          <a:prstGeom prst="rect">
            <a:avLst/>
          </a:prstGeom>
          <a:noFill/>
        </p:spPr>
        <p:txBody>
          <a:bodyPr wrap="square" rtlCol="0">
            <a:spAutoFit/>
          </a:bodyPr>
          <a:lstStyle/>
          <a:p>
            <a:r>
              <a:rPr lang="en-US" sz="3600" dirty="0">
                <a:solidFill>
                  <a:srgbClr val="747272"/>
                </a:solidFill>
                <a:latin typeface="Corbel" panose="020B0503020204020204" pitchFamily="34" charset="0"/>
              </a:rPr>
              <a:t>Client Certificates</a:t>
            </a:r>
          </a:p>
          <a:p>
            <a:r>
              <a:rPr lang="en-US" sz="3600" dirty="0">
                <a:solidFill>
                  <a:srgbClr val="747272"/>
                </a:solidFill>
                <a:latin typeface="Corbel" panose="020B0503020204020204" pitchFamily="34" charset="0"/>
              </a:rPr>
              <a:t>Basic Auth</a:t>
            </a:r>
          </a:p>
          <a:p>
            <a:r>
              <a:rPr lang="en-US" sz="3600" dirty="0">
                <a:solidFill>
                  <a:srgbClr val="747272"/>
                </a:solidFill>
                <a:latin typeface="Corbel" panose="020B0503020204020204" pitchFamily="34" charset="0"/>
              </a:rPr>
              <a:t>Digest Auth</a:t>
            </a:r>
          </a:p>
          <a:p>
            <a:r>
              <a:rPr lang="en-US" sz="3600" dirty="0">
                <a:solidFill>
                  <a:srgbClr val="747272"/>
                </a:solidFill>
                <a:latin typeface="Corbel" panose="020B0503020204020204" pitchFamily="34" charset="0"/>
              </a:rPr>
              <a:t>API Keys</a:t>
            </a:r>
          </a:p>
          <a:p>
            <a:r>
              <a:rPr lang="en-US" sz="3600" u="sng" dirty="0">
                <a:solidFill>
                  <a:schemeClr val="bg1"/>
                </a:solidFill>
                <a:latin typeface="Corbel" panose="020B0503020204020204" pitchFamily="34" charset="0"/>
              </a:rPr>
              <a:t>JWT</a:t>
            </a:r>
          </a:p>
          <a:p>
            <a:r>
              <a:rPr lang="en-US" sz="3600" dirty="0">
                <a:solidFill>
                  <a:srgbClr val="747272"/>
                </a:solidFill>
                <a:latin typeface="Corbel" panose="020B0503020204020204" pitchFamily="34" charset="0"/>
              </a:rPr>
              <a:t>OAuth 1.0</a:t>
            </a:r>
          </a:p>
          <a:p>
            <a:r>
              <a:rPr lang="en-US" sz="3600" dirty="0">
                <a:solidFill>
                  <a:srgbClr val="747272"/>
                </a:solidFill>
                <a:latin typeface="Corbel" panose="020B0503020204020204" pitchFamily="34" charset="0"/>
              </a:rPr>
              <a:t>OAuth 2.0</a:t>
            </a:r>
          </a:p>
          <a:p>
            <a:r>
              <a:rPr lang="en-US" sz="3600" dirty="0">
                <a:solidFill>
                  <a:srgbClr val="747272"/>
                </a:solidFill>
                <a:latin typeface="Corbel" panose="020B0503020204020204" pitchFamily="34" charset="0"/>
              </a:rPr>
              <a:t>OpenID Connect</a:t>
            </a:r>
          </a:p>
          <a:p>
            <a:r>
              <a:rPr lang="en-US" sz="3600" dirty="0">
                <a:solidFill>
                  <a:srgbClr val="747272"/>
                </a:solidFill>
                <a:latin typeface="Corbel" panose="020B0503020204020204" pitchFamily="34" charset="0"/>
              </a:rPr>
              <a:t>AWS Cognito</a:t>
            </a:r>
          </a:p>
          <a:p>
            <a:r>
              <a:rPr lang="en-US" sz="3600" dirty="0">
                <a:solidFill>
                  <a:srgbClr val="747272"/>
                </a:solidFill>
                <a:latin typeface="Corbel" panose="020B0503020204020204" pitchFamily="34" charset="0"/>
              </a:rPr>
              <a:t>SAML</a:t>
            </a:r>
          </a:p>
          <a:p>
            <a:r>
              <a:rPr lang="en-US" sz="3600" dirty="0">
                <a:solidFill>
                  <a:srgbClr val="747272"/>
                </a:solidFill>
                <a:latin typeface="Corbel" panose="020B0503020204020204" pitchFamily="34" charset="0"/>
              </a:rPr>
              <a:t>WS-Security</a:t>
            </a:r>
          </a:p>
        </p:txBody>
      </p:sp>
      <p:pic>
        <p:nvPicPr>
          <p:cNvPr id="114" name="Picture 113">
            <a:extLst>
              <a:ext uri="{FF2B5EF4-FFF2-40B4-BE49-F238E27FC236}">
                <a16:creationId xmlns:a16="http://schemas.microsoft.com/office/drawing/2014/main" id="{3A586299-9F59-4073-BA12-40ED90FBE4CB}"/>
              </a:ext>
            </a:extLst>
          </p:cNvPr>
          <p:cNvPicPr>
            <a:picLocks noChangeAspect="1"/>
          </p:cNvPicPr>
          <p:nvPr/>
        </p:nvPicPr>
        <p:blipFill>
          <a:blip r:embed="rId3"/>
          <a:stretch>
            <a:fillRect/>
          </a:stretch>
        </p:blipFill>
        <p:spPr>
          <a:xfrm>
            <a:off x="3704095" y="1382566"/>
            <a:ext cx="7491729" cy="3885636"/>
          </a:xfrm>
          <a:prstGeom prst="rect">
            <a:avLst/>
          </a:prstGeom>
        </p:spPr>
      </p:pic>
      <p:pic>
        <p:nvPicPr>
          <p:cNvPr id="115" name="Picture 114">
            <a:extLst>
              <a:ext uri="{FF2B5EF4-FFF2-40B4-BE49-F238E27FC236}">
                <a16:creationId xmlns:a16="http://schemas.microsoft.com/office/drawing/2014/main" id="{D515FA22-AA7F-4134-90A2-E4AD702C047B}"/>
              </a:ext>
            </a:extLst>
          </p:cNvPr>
          <p:cNvPicPr>
            <a:picLocks noChangeAspect="1"/>
          </p:cNvPicPr>
          <p:nvPr/>
        </p:nvPicPr>
        <p:blipFill>
          <a:blip r:embed="rId4"/>
          <a:stretch>
            <a:fillRect/>
          </a:stretch>
        </p:blipFill>
        <p:spPr>
          <a:xfrm>
            <a:off x="5672380" y="3016692"/>
            <a:ext cx="4556501" cy="2915362"/>
          </a:xfrm>
          <a:prstGeom prst="rect">
            <a:avLst/>
          </a:prstGeom>
        </p:spPr>
      </p:pic>
      <p:pic>
        <p:nvPicPr>
          <p:cNvPr id="116" name="Picture 115">
            <a:extLst>
              <a:ext uri="{FF2B5EF4-FFF2-40B4-BE49-F238E27FC236}">
                <a16:creationId xmlns:a16="http://schemas.microsoft.com/office/drawing/2014/main" id="{E82B6C6F-73C8-4433-998A-AAB3920B648A}"/>
              </a:ext>
            </a:extLst>
          </p:cNvPr>
          <p:cNvPicPr>
            <a:picLocks noChangeAspect="1"/>
          </p:cNvPicPr>
          <p:nvPr/>
        </p:nvPicPr>
        <p:blipFill>
          <a:blip r:embed="rId4"/>
          <a:stretch>
            <a:fillRect/>
          </a:stretch>
        </p:blipFill>
        <p:spPr>
          <a:xfrm>
            <a:off x="10013414" y="3329916"/>
            <a:ext cx="1397878" cy="1942818"/>
          </a:xfrm>
          <a:prstGeom prst="rect">
            <a:avLst/>
          </a:prstGeom>
        </p:spPr>
      </p:pic>
      <p:pic>
        <p:nvPicPr>
          <p:cNvPr id="117" name="Picture 116">
            <a:extLst>
              <a:ext uri="{FF2B5EF4-FFF2-40B4-BE49-F238E27FC236}">
                <a16:creationId xmlns:a16="http://schemas.microsoft.com/office/drawing/2014/main" id="{041F3715-6B55-4E16-B926-216C1DAA8C7E}"/>
              </a:ext>
            </a:extLst>
          </p:cNvPr>
          <p:cNvPicPr>
            <a:picLocks noChangeAspect="1"/>
          </p:cNvPicPr>
          <p:nvPr/>
        </p:nvPicPr>
        <p:blipFill>
          <a:blip r:embed="rId4"/>
          <a:stretch>
            <a:fillRect/>
          </a:stretch>
        </p:blipFill>
        <p:spPr>
          <a:xfrm>
            <a:off x="4246478" y="4120282"/>
            <a:ext cx="1849522" cy="1126567"/>
          </a:xfrm>
          <a:prstGeom prst="rect">
            <a:avLst/>
          </a:prstGeom>
        </p:spPr>
      </p:pic>
    </p:spTree>
    <p:extLst>
      <p:ext uri="{BB962C8B-B14F-4D97-AF65-F5344CB8AC3E}">
        <p14:creationId xmlns:p14="http://schemas.microsoft.com/office/powerpoint/2010/main" val="363315856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JWT: Secure tokens for JS clients</a:t>
            </a:r>
          </a:p>
        </p:txBody>
      </p:sp>
      <p:sp>
        <p:nvSpPr>
          <p:cNvPr id="3" name="Content Placeholder 2"/>
          <p:cNvSpPr>
            <a:spLocks noGrp="1"/>
          </p:cNvSpPr>
          <p:nvPr>
            <p:ph idx="1"/>
          </p:nvPr>
        </p:nvSpPr>
        <p:spPr>
          <a:xfrm>
            <a:off x="838200" y="1928553"/>
            <a:ext cx="11215255" cy="4505498"/>
          </a:xfrm>
        </p:spPr>
        <p:txBody>
          <a:bodyPr>
            <a:noAutofit/>
          </a:bodyPr>
          <a:lstStyle/>
          <a:p>
            <a:endParaRPr lang="en-US" sz="4000" dirty="0"/>
          </a:p>
          <a:p>
            <a:endParaRPr lang="en-US" sz="4000" dirty="0"/>
          </a:p>
          <a:p>
            <a:endParaRPr lang="en-US" sz="4000" dirty="0"/>
          </a:p>
          <a:p>
            <a:endParaRPr lang="en-US" sz="4000" dirty="0"/>
          </a:p>
          <a:p>
            <a:endParaRPr lang="en-US" sz="4000" dirty="0"/>
          </a:p>
          <a:p>
            <a:endParaRPr lang="en-US" sz="4000" dirty="0"/>
          </a:p>
          <a:p>
            <a:pPr lvl="1"/>
            <a:endParaRPr lang="en-US" sz="3600" dirty="0"/>
          </a:p>
          <a:p>
            <a:endParaRPr lang="en-US" sz="4000" dirty="0"/>
          </a:p>
        </p:txBody>
      </p:sp>
      <p:pic>
        <p:nvPicPr>
          <p:cNvPr id="4" name="Picture 3"/>
          <p:cNvPicPr>
            <a:picLocks noChangeAspect="1"/>
          </p:cNvPicPr>
          <p:nvPr/>
        </p:nvPicPr>
        <p:blipFill>
          <a:blip r:embed="rId3"/>
          <a:stretch>
            <a:fillRect/>
          </a:stretch>
        </p:blipFill>
        <p:spPr>
          <a:xfrm>
            <a:off x="638871" y="1382565"/>
            <a:ext cx="10556953" cy="5475435"/>
          </a:xfrm>
          <a:prstGeom prst="rect">
            <a:avLst/>
          </a:prstGeom>
        </p:spPr>
      </p:pic>
      <p:pic>
        <p:nvPicPr>
          <p:cNvPr id="6" name="Picture 5"/>
          <p:cNvPicPr>
            <a:picLocks noChangeAspect="1"/>
          </p:cNvPicPr>
          <p:nvPr/>
        </p:nvPicPr>
        <p:blipFill>
          <a:blip r:embed="rId4"/>
          <a:stretch>
            <a:fillRect/>
          </a:stretch>
        </p:blipFill>
        <p:spPr>
          <a:xfrm>
            <a:off x="3549224" y="5032636"/>
            <a:ext cx="6152337" cy="1825364"/>
          </a:xfrm>
          <a:prstGeom prst="rect">
            <a:avLst/>
          </a:prstGeom>
        </p:spPr>
      </p:pic>
      <p:pic>
        <p:nvPicPr>
          <p:cNvPr id="7" name="Picture 6"/>
          <p:cNvPicPr>
            <a:picLocks noChangeAspect="1"/>
          </p:cNvPicPr>
          <p:nvPr/>
        </p:nvPicPr>
        <p:blipFill>
          <a:blip r:embed="rId4"/>
          <a:stretch>
            <a:fillRect/>
          </a:stretch>
        </p:blipFill>
        <p:spPr>
          <a:xfrm>
            <a:off x="9425336" y="4120282"/>
            <a:ext cx="1969817" cy="2737718"/>
          </a:xfrm>
          <a:prstGeom prst="rect">
            <a:avLst/>
          </a:prstGeom>
        </p:spPr>
      </p:pic>
      <p:pic>
        <p:nvPicPr>
          <p:cNvPr id="8" name="Picture 7"/>
          <p:cNvPicPr>
            <a:picLocks noChangeAspect="1"/>
          </p:cNvPicPr>
          <p:nvPr/>
        </p:nvPicPr>
        <p:blipFill>
          <a:blip r:embed="rId4"/>
          <a:stretch>
            <a:fillRect/>
          </a:stretch>
        </p:blipFill>
        <p:spPr>
          <a:xfrm>
            <a:off x="1497399" y="5270501"/>
            <a:ext cx="2606250" cy="1587500"/>
          </a:xfrm>
          <a:prstGeom prst="rect">
            <a:avLst/>
          </a:prstGeom>
        </p:spPr>
      </p:pic>
    </p:spTree>
    <p:extLst>
      <p:ext uri="{BB962C8B-B14F-4D97-AF65-F5344CB8AC3E}">
        <p14:creationId xmlns:p14="http://schemas.microsoft.com/office/powerpoint/2010/main" val="367948515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idebar BG">
            <a:extLst>
              <a:ext uri="{FF2B5EF4-FFF2-40B4-BE49-F238E27FC236}">
                <a16:creationId xmlns:a16="http://schemas.microsoft.com/office/drawing/2014/main" id="{5ADED9B9-E281-4C70-A7D3-FAC31FC4D471}"/>
              </a:ext>
            </a:extLst>
          </p:cNvPr>
          <p:cNvSpPr/>
          <p:nvPr/>
        </p:nvSpPr>
        <p:spPr>
          <a:xfrm>
            <a:off x="-16328" y="0"/>
            <a:ext cx="3538728" cy="6858000"/>
          </a:xfrm>
          <a:prstGeom prst="rect">
            <a:avLst/>
          </a:prstGeom>
          <a:solidFill>
            <a:schemeClr val="tx2">
              <a:lumMod val="75000"/>
            </a:schemeClr>
          </a:solidFill>
          <a:ln>
            <a:solidFill>
              <a:srgbClr val="0139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idebar">
            <a:extLst>
              <a:ext uri="{FF2B5EF4-FFF2-40B4-BE49-F238E27FC236}">
                <a16:creationId xmlns:a16="http://schemas.microsoft.com/office/drawing/2014/main" id="{87D4718A-87BF-494F-A7D7-223574DC883F}"/>
              </a:ext>
            </a:extLst>
          </p:cNvPr>
          <p:cNvSpPr txBox="1"/>
          <p:nvPr/>
        </p:nvSpPr>
        <p:spPr>
          <a:xfrm>
            <a:off x="-16328" y="335845"/>
            <a:ext cx="3538728" cy="6186309"/>
          </a:xfrm>
          <a:prstGeom prst="rect">
            <a:avLst/>
          </a:prstGeom>
          <a:noFill/>
        </p:spPr>
        <p:txBody>
          <a:bodyPr wrap="square" rtlCol="0">
            <a:spAutoFit/>
          </a:bodyPr>
          <a:lstStyle/>
          <a:p>
            <a:r>
              <a:rPr lang="en-US" sz="3600" dirty="0">
                <a:solidFill>
                  <a:srgbClr val="747272"/>
                </a:solidFill>
                <a:latin typeface="Corbel" panose="020B0503020204020204" pitchFamily="34" charset="0"/>
              </a:rPr>
              <a:t>Client Certificates</a:t>
            </a:r>
          </a:p>
          <a:p>
            <a:r>
              <a:rPr lang="en-US" sz="3600" dirty="0">
                <a:solidFill>
                  <a:srgbClr val="747272"/>
                </a:solidFill>
                <a:latin typeface="Corbel" panose="020B0503020204020204" pitchFamily="34" charset="0"/>
              </a:rPr>
              <a:t>Basic Auth</a:t>
            </a:r>
          </a:p>
          <a:p>
            <a:r>
              <a:rPr lang="en-US" sz="3600" dirty="0">
                <a:solidFill>
                  <a:srgbClr val="747272"/>
                </a:solidFill>
                <a:latin typeface="Corbel" panose="020B0503020204020204" pitchFamily="34" charset="0"/>
              </a:rPr>
              <a:t>Digest Auth</a:t>
            </a:r>
          </a:p>
          <a:p>
            <a:r>
              <a:rPr lang="en-US" sz="3600" dirty="0">
                <a:solidFill>
                  <a:srgbClr val="747272"/>
                </a:solidFill>
                <a:latin typeface="Corbel" panose="020B0503020204020204" pitchFamily="34" charset="0"/>
              </a:rPr>
              <a:t>API Keys</a:t>
            </a:r>
          </a:p>
          <a:p>
            <a:r>
              <a:rPr lang="en-US" sz="3600" u="sng" dirty="0">
                <a:solidFill>
                  <a:schemeClr val="bg1"/>
                </a:solidFill>
                <a:latin typeface="Corbel" panose="020B0503020204020204" pitchFamily="34" charset="0"/>
              </a:rPr>
              <a:t>JWT</a:t>
            </a:r>
          </a:p>
          <a:p>
            <a:r>
              <a:rPr lang="en-US" sz="3600" dirty="0">
                <a:solidFill>
                  <a:srgbClr val="747272"/>
                </a:solidFill>
                <a:latin typeface="Corbel" panose="020B0503020204020204" pitchFamily="34" charset="0"/>
              </a:rPr>
              <a:t>OAuth 1.0</a:t>
            </a:r>
          </a:p>
          <a:p>
            <a:r>
              <a:rPr lang="en-US" sz="3600" dirty="0">
                <a:solidFill>
                  <a:srgbClr val="747272"/>
                </a:solidFill>
                <a:latin typeface="Corbel" panose="020B0503020204020204" pitchFamily="34" charset="0"/>
              </a:rPr>
              <a:t>OAuth 2.0</a:t>
            </a:r>
          </a:p>
          <a:p>
            <a:r>
              <a:rPr lang="en-US" sz="3600" dirty="0">
                <a:solidFill>
                  <a:srgbClr val="747272"/>
                </a:solidFill>
                <a:latin typeface="Corbel" panose="020B0503020204020204" pitchFamily="34" charset="0"/>
              </a:rPr>
              <a:t>OpenID Connect</a:t>
            </a:r>
          </a:p>
          <a:p>
            <a:r>
              <a:rPr lang="en-US" sz="3600" dirty="0">
                <a:solidFill>
                  <a:srgbClr val="747272"/>
                </a:solidFill>
                <a:latin typeface="Corbel" panose="020B0503020204020204" pitchFamily="34" charset="0"/>
              </a:rPr>
              <a:t>AWS Cognito</a:t>
            </a:r>
          </a:p>
          <a:p>
            <a:r>
              <a:rPr lang="en-US" sz="3600" dirty="0">
                <a:solidFill>
                  <a:srgbClr val="747272"/>
                </a:solidFill>
                <a:latin typeface="Corbel" panose="020B0503020204020204" pitchFamily="34" charset="0"/>
              </a:rPr>
              <a:t>SAML</a:t>
            </a:r>
          </a:p>
          <a:p>
            <a:r>
              <a:rPr lang="en-US" sz="3600" dirty="0">
                <a:solidFill>
                  <a:srgbClr val="747272"/>
                </a:solidFill>
                <a:latin typeface="Corbel" panose="020B0503020204020204" pitchFamily="34" charset="0"/>
              </a:rPr>
              <a:t>WS-Security</a:t>
            </a:r>
          </a:p>
        </p:txBody>
      </p:sp>
      <p:pic>
        <p:nvPicPr>
          <p:cNvPr id="114" name="Picture 113">
            <a:extLst>
              <a:ext uri="{FF2B5EF4-FFF2-40B4-BE49-F238E27FC236}">
                <a16:creationId xmlns:a16="http://schemas.microsoft.com/office/drawing/2014/main" id="{3A586299-9F59-4073-BA12-40ED90FBE4CB}"/>
              </a:ext>
            </a:extLst>
          </p:cNvPr>
          <p:cNvPicPr>
            <a:picLocks noChangeAspect="1"/>
          </p:cNvPicPr>
          <p:nvPr/>
        </p:nvPicPr>
        <p:blipFill>
          <a:blip r:embed="rId3"/>
          <a:stretch>
            <a:fillRect/>
          </a:stretch>
        </p:blipFill>
        <p:spPr>
          <a:xfrm>
            <a:off x="3704095" y="1382566"/>
            <a:ext cx="7491729" cy="3885636"/>
          </a:xfrm>
          <a:prstGeom prst="rect">
            <a:avLst/>
          </a:prstGeom>
        </p:spPr>
      </p:pic>
      <p:pic>
        <p:nvPicPr>
          <p:cNvPr id="115" name="Picture 114">
            <a:extLst>
              <a:ext uri="{FF2B5EF4-FFF2-40B4-BE49-F238E27FC236}">
                <a16:creationId xmlns:a16="http://schemas.microsoft.com/office/drawing/2014/main" id="{D515FA22-AA7F-4134-90A2-E4AD702C047B}"/>
              </a:ext>
            </a:extLst>
          </p:cNvPr>
          <p:cNvPicPr>
            <a:picLocks noChangeAspect="1"/>
          </p:cNvPicPr>
          <p:nvPr/>
        </p:nvPicPr>
        <p:blipFill>
          <a:blip r:embed="rId4"/>
          <a:stretch>
            <a:fillRect/>
          </a:stretch>
        </p:blipFill>
        <p:spPr>
          <a:xfrm>
            <a:off x="5672380" y="4120282"/>
            <a:ext cx="4556501" cy="1811772"/>
          </a:xfrm>
          <a:prstGeom prst="rect">
            <a:avLst/>
          </a:prstGeom>
        </p:spPr>
      </p:pic>
      <p:pic>
        <p:nvPicPr>
          <p:cNvPr id="116" name="Picture 115">
            <a:extLst>
              <a:ext uri="{FF2B5EF4-FFF2-40B4-BE49-F238E27FC236}">
                <a16:creationId xmlns:a16="http://schemas.microsoft.com/office/drawing/2014/main" id="{E82B6C6F-73C8-4433-998A-AAB3920B648A}"/>
              </a:ext>
            </a:extLst>
          </p:cNvPr>
          <p:cNvPicPr>
            <a:picLocks noChangeAspect="1"/>
          </p:cNvPicPr>
          <p:nvPr/>
        </p:nvPicPr>
        <p:blipFill>
          <a:blip r:embed="rId4"/>
          <a:stretch>
            <a:fillRect/>
          </a:stretch>
        </p:blipFill>
        <p:spPr>
          <a:xfrm>
            <a:off x="10013414" y="3329916"/>
            <a:ext cx="1397878" cy="1942818"/>
          </a:xfrm>
          <a:prstGeom prst="rect">
            <a:avLst/>
          </a:prstGeom>
        </p:spPr>
      </p:pic>
      <p:pic>
        <p:nvPicPr>
          <p:cNvPr id="117" name="Picture 116">
            <a:extLst>
              <a:ext uri="{FF2B5EF4-FFF2-40B4-BE49-F238E27FC236}">
                <a16:creationId xmlns:a16="http://schemas.microsoft.com/office/drawing/2014/main" id="{041F3715-6B55-4E16-B926-216C1DAA8C7E}"/>
              </a:ext>
            </a:extLst>
          </p:cNvPr>
          <p:cNvPicPr>
            <a:picLocks noChangeAspect="1"/>
          </p:cNvPicPr>
          <p:nvPr/>
        </p:nvPicPr>
        <p:blipFill>
          <a:blip r:embed="rId4"/>
          <a:stretch>
            <a:fillRect/>
          </a:stretch>
        </p:blipFill>
        <p:spPr>
          <a:xfrm>
            <a:off x="4246478" y="4120282"/>
            <a:ext cx="1849522" cy="1126567"/>
          </a:xfrm>
          <a:prstGeom prst="rect">
            <a:avLst/>
          </a:prstGeom>
        </p:spPr>
      </p:pic>
    </p:spTree>
    <p:extLst>
      <p:ext uri="{BB962C8B-B14F-4D97-AF65-F5344CB8AC3E}">
        <p14:creationId xmlns:p14="http://schemas.microsoft.com/office/powerpoint/2010/main" val="184940110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JWT: Secure tokens for JS clients</a:t>
            </a:r>
          </a:p>
        </p:txBody>
      </p:sp>
      <p:sp>
        <p:nvSpPr>
          <p:cNvPr id="3" name="Content Placeholder 2"/>
          <p:cNvSpPr>
            <a:spLocks noGrp="1"/>
          </p:cNvSpPr>
          <p:nvPr>
            <p:ph idx="1"/>
          </p:nvPr>
        </p:nvSpPr>
        <p:spPr>
          <a:xfrm>
            <a:off x="838200" y="1928553"/>
            <a:ext cx="11215255" cy="4505498"/>
          </a:xfrm>
        </p:spPr>
        <p:txBody>
          <a:bodyPr>
            <a:noAutofit/>
          </a:bodyPr>
          <a:lstStyle/>
          <a:p>
            <a:endParaRPr lang="en-US" sz="4000" dirty="0"/>
          </a:p>
          <a:p>
            <a:endParaRPr lang="en-US" sz="4000" dirty="0"/>
          </a:p>
          <a:p>
            <a:endParaRPr lang="en-US" sz="4000" dirty="0"/>
          </a:p>
          <a:p>
            <a:endParaRPr lang="en-US" sz="4000" dirty="0"/>
          </a:p>
          <a:p>
            <a:endParaRPr lang="en-US" sz="4000" dirty="0"/>
          </a:p>
          <a:p>
            <a:endParaRPr lang="en-US" sz="4000" dirty="0"/>
          </a:p>
          <a:p>
            <a:pPr lvl="1"/>
            <a:endParaRPr lang="en-US" sz="3600" dirty="0"/>
          </a:p>
          <a:p>
            <a:endParaRPr lang="en-US" sz="4000" dirty="0"/>
          </a:p>
        </p:txBody>
      </p:sp>
      <p:pic>
        <p:nvPicPr>
          <p:cNvPr id="4" name="Picture 3"/>
          <p:cNvPicPr>
            <a:picLocks noChangeAspect="1"/>
          </p:cNvPicPr>
          <p:nvPr/>
        </p:nvPicPr>
        <p:blipFill>
          <a:blip r:embed="rId3"/>
          <a:stretch>
            <a:fillRect/>
          </a:stretch>
        </p:blipFill>
        <p:spPr>
          <a:xfrm>
            <a:off x="638871" y="1382565"/>
            <a:ext cx="10556953" cy="5475435"/>
          </a:xfrm>
          <a:prstGeom prst="rect">
            <a:avLst/>
          </a:prstGeom>
        </p:spPr>
      </p:pic>
      <p:pic>
        <p:nvPicPr>
          <p:cNvPr id="6" name="Picture 5"/>
          <p:cNvPicPr>
            <a:picLocks noChangeAspect="1"/>
          </p:cNvPicPr>
          <p:nvPr/>
        </p:nvPicPr>
        <p:blipFill>
          <a:blip r:embed="rId4"/>
          <a:stretch>
            <a:fillRect/>
          </a:stretch>
        </p:blipFill>
        <p:spPr>
          <a:xfrm>
            <a:off x="3549224" y="6076334"/>
            <a:ext cx="6152337" cy="781665"/>
          </a:xfrm>
          <a:prstGeom prst="rect">
            <a:avLst/>
          </a:prstGeom>
        </p:spPr>
      </p:pic>
      <p:pic>
        <p:nvPicPr>
          <p:cNvPr id="8" name="Picture 7"/>
          <p:cNvPicPr>
            <a:picLocks noChangeAspect="1"/>
          </p:cNvPicPr>
          <p:nvPr/>
        </p:nvPicPr>
        <p:blipFill>
          <a:blip r:embed="rId4"/>
          <a:stretch>
            <a:fillRect/>
          </a:stretch>
        </p:blipFill>
        <p:spPr>
          <a:xfrm>
            <a:off x="1497399" y="6076333"/>
            <a:ext cx="2606250" cy="781668"/>
          </a:xfrm>
          <a:prstGeom prst="rect">
            <a:avLst/>
          </a:prstGeom>
        </p:spPr>
      </p:pic>
    </p:spTree>
    <p:extLst>
      <p:ext uri="{BB962C8B-B14F-4D97-AF65-F5344CB8AC3E}">
        <p14:creationId xmlns:p14="http://schemas.microsoft.com/office/powerpoint/2010/main" val="141806859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idebar BG">
            <a:extLst>
              <a:ext uri="{FF2B5EF4-FFF2-40B4-BE49-F238E27FC236}">
                <a16:creationId xmlns:a16="http://schemas.microsoft.com/office/drawing/2014/main" id="{5ADED9B9-E281-4C70-A7D3-FAC31FC4D471}"/>
              </a:ext>
            </a:extLst>
          </p:cNvPr>
          <p:cNvSpPr/>
          <p:nvPr/>
        </p:nvSpPr>
        <p:spPr>
          <a:xfrm>
            <a:off x="-16328" y="0"/>
            <a:ext cx="3538728" cy="6858000"/>
          </a:xfrm>
          <a:prstGeom prst="rect">
            <a:avLst/>
          </a:prstGeom>
          <a:solidFill>
            <a:schemeClr val="tx2">
              <a:lumMod val="75000"/>
            </a:schemeClr>
          </a:solidFill>
          <a:ln>
            <a:solidFill>
              <a:srgbClr val="0139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idebar">
            <a:extLst>
              <a:ext uri="{FF2B5EF4-FFF2-40B4-BE49-F238E27FC236}">
                <a16:creationId xmlns:a16="http://schemas.microsoft.com/office/drawing/2014/main" id="{87D4718A-87BF-494F-A7D7-223574DC883F}"/>
              </a:ext>
            </a:extLst>
          </p:cNvPr>
          <p:cNvSpPr txBox="1"/>
          <p:nvPr/>
        </p:nvSpPr>
        <p:spPr>
          <a:xfrm>
            <a:off x="-16328" y="335845"/>
            <a:ext cx="3538728" cy="6186309"/>
          </a:xfrm>
          <a:prstGeom prst="rect">
            <a:avLst/>
          </a:prstGeom>
          <a:noFill/>
        </p:spPr>
        <p:txBody>
          <a:bodyPr wrap="square" rtlCol="0">
            <a:spAutoFit/>
          </a:bodyPr>
          <a:lstStyle/>
          <a:p>
            <a:r>
              <a:rPr lang="en-US" sz="3600" dirty="0">
                <a:solidFill>
                  <a:srgbClr val="747272"/>
                </a:solidFill>
                <a:latin typeface="Corbel" panose="020B0503020204020204" pitchFamily="34" charset="0"/>
              </a:rPr>
              <a:t>Client Certificates</a:t>
            </a:r>
          </a:p>
          <a:p>
            <a:r>
              <a:rPr lang="en-US" sz="3600" dirty="0">
                <a:solidFill>
                  <a:srgbClr val="747272"/>
                </a:solidFill>
                <a:latin typeface="Corbel" panose="020B0503020204020204" pitchFamily="34" charset="0"/>
              </a:rPr>
              <a:t>Basic Auth</a:t>
            </a:r>
          </a:p>
          <a:p>
            <a:r>
              <a:rPr lang="en-US" sz="3600" dirty="0">
                <a:solidFill>
                  <a:srgbClr val="747272"/>
                </a:solidFill>
                <a:latin typeface="Corbel" panose="020B0503020204020204" pitchFamily="34" charset="0"/>
              </a:rPr>
              <a:t>Digest Auth</a:t>
            </a:r>
          </a:p>
          <a:p>
            <a:r>
              <a:rPr lang="en-US" sz="3600" dirty="0">
                <a:solidFill>
                  <a:srgbClr val="747272"/>
                </a:solidFill>
                <a:latin typeface="Corbel" panose="020B0503020204020204" pitchFamily="34" charset="0"/>
              </a:rPr>
              <a:t>API Keys</a:t>
            </a:r>
          </a:p>
          <a:p>
            <a:r>
              <a:rPr lang="en-US" sz="3600" u="sng" dirty="0">
                <a:solidFill>
                  <a:schemeClr val="bg1"/>
                </a:solidFill>
                <a:latin typeface="Corbel" panose="020B0503020204020204" pitchFamily="34" charset="0"/>
              </a:rPr>
              <a:t>JWT</a:t>
            </a:r>
          </a:p>
          <a:p>
            <a:r>
              <a:rPr lang="en-US" sz="3600" dirty="0">
                <a:solidFill>
                  <a:srgbClr val="747272"/>
                </a:solidFill>
                <a:latin typeface="Corbel" panose="020B0503020204020204" pitchFamily="34" charset="0"/>
              </a:rPr>
              <a:t>OAuth 1.0</a:t>
            </a:r>
          </a:p>
          <a:p>
            <a:r>
              <a:rPr lang="en-US" sz="3600" dirty="0">
                <a:solidFill>
                  <a:srgbClr val="747272"/>
                </a:solidFill>
                <a:latin typeface="Corbel" panose="020B0503020204020204" pitchFamily="34" charset="0"/>
              </a:rPr>
              <a:t>OAuth 2.0</a:t>
            </a:r>
          </a:p>
          <a:p>
            <a:r>
              <a:rPr lang="en-US" sz="3600" dirty="0">
                <a:solidFill>
                  <a:srgbClr val="747272"/>
                </a:solidFill>
                <a:latin typeface="Corbel" panose="020B0503020204020204" pitchFamily="34" charset="0"/>
              </a:rPr>
              <a:t>OpenID Connect</a:t>
            </a:r>
          </a:p>
          <a:p>
            <a:r>
              <a:rPr lang="en-US" sz="3600" dirty="0">
                <a:solidFill>
                  <a:srgbClr val="747272"/>
                </a:solidFill>
                <a:latin typeface="Corbel" panose="020B0503020204020204" pitchFamily="34" charset="0"/>
              </a:rPr>
              <a:t>AWS Cognito</a:t>
            </a:r>
          </a:p>
          <a:p>
            <a:r>
              <a:rPr lang="en-US" sz="3600" dirty="0">
                <a:solidFill>
                  <a:srgbClr val="747272"/>
                </a:solidFill>
                <a:latin typeface="Corbel" panose="020B0503020204020204" pitchFamily="34" charset="0"/>
              </a:rPr>
              <a:t>SAML</a:t>
            </a:r>
          </a:p>
          <a:p>
            <a:r>
              <a:rPr lang="en-US" sz="3600" dirty="0">
                <a:solidFill>
                  <a:srgbClr val="747272"/>
                </a:solidFill>
                <a:latin typeface="Corbel" panose="020B0503020204020204" pitchFamily="34" charset="0"/>
              </a:rPr>
              <a:t>WS-Security</a:t>
            </a:r>
          </a:p>
        </p:txBody>
      </p:sp>
      <p:pic>
        <p:nvPicPr>
          <p:cNvPr id="114" name="Picture 113">
            <a:extLst>
              <a:ext uri="{FF2B5EF4-FFF2-40B4-BE49-F238E27FC236}">
                <a16:creationId xmlns:a16="http://schemas.microsoft.com/office/drawing/2014/main" id="{3A586299-9F59-4073-BA12-40ED90FBE4CB}"/>
              </a:ext>
            </a:extLst>
          </p:cNvPr>
          <p:cNvPicPr>
            <a:picLocks noChangeAspect="1"/>
          </p:cNvPicPr>
          <p:nvPr/>
        </p:nvPicPr>
        <p:blipFill>
          <a:blip r:embed="rId3"/>
          <a:stretch>
            <a:fillRect/>
          </a:stretch>
        </p:blipFill>
        <p:spPr>
          <a:xfrm>
            <a:off x="3704095" y="1382566"/>
            <a:ext cx="7491729" cy="3885636"/>
          </a:xfrm>
          <a:prstGeom prst="rect">
            <a:avLst/>
          </a:prstGeom>
        </p:spPr>
      </p:pic>
      <p:pic>
        <p:nvPicPr>
          <p:cNvPr id="115" name="Picture 114">
            <a:extLst>
              <a:ext uri="{FF2B5EF4-FFF2-40B4-BE49-F238E27FC236}">
                <a16:creationId xmlns:a16="http://schemas.microsoft.com/office/drawing/2014/main" id="{D515FA22-AA7F-4134-90A2-E4AD702C047B}"/>
              </a:ext>
            </a:extLst>
          </p:cNvPr>
          <p:cNvPicPr>
            <a:picLocks noChangeAspect="1"/>
          </p:cNvPicPr>
          <p:nvPr/>
        </p:nvPicPr>
        <p:blipFill>
          <a:blip r:embed="rId4"/>
          <a:stretch>
            <a:fillRect/>
          </a:stretch>
        </p:blipFill>
        <p:spPr>
          <a:xfrm>
            <a:off x="5083444" y="4742482"/>
            <a:ext cx="5145437" cy="1158576"/>
          </a:xfrm>
          <a:prstGeom prst="rect">
            <a:avLst/>
          </a:prstGeom>
        </p:spPr>
      </p:pic>
    </p:spTree>
    <p:extLst>
      <p:ext uri="{BB962C8B-B14F-4D97-AF65-F5344CB8AC3E}">
        <p14:creationId xmlns:p14="http://schemas.microsoft.com/office/powerpoint/2010/main" val="151877298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JWT: Secure tokens for JS clients</a:t>
            </a:r>
          </a:p>
        </p:txBody>
      </p:sp>
      <p:sp>
        <p:nvSpPr>
          <p:cNvPr id="3" name="Content Placeholder 2"/>
          <p:cNvSpPr>
            <a:spLocks noGrp="1"/>
          </p:cNvSpPr>
          <p:nvPr>
            <p:ph idx="1"/>
          </p:nvPr>
        </p:nvSpPr>
        <p:spPr>
          <a:xfrm>
            <a:off x="838200" y="1928553"/>
            <a:ext cx="11215255" cy="4505498"/>
          </a:xfrm>
        </p:spPr>
        <p:txBody>
          <a:bodyPr>
            <a:noAutofit/>
          </a:bodyPr>
          <a:lstStyle/>
          <a:p>
            <a:endParaRPr lang="en-US" sz="4000" dirty="0"/>
          </a:p>
          <a:p>
            <a:endParaRPr lang="en-US" sz="4000" dirty="0"/>
          </a:p>
          <a:p>
            <a:endParaRPr lang="en-US" sz="4000" dirty="0"/>
          </a:p>
          <a:p>
            <a:endParaRPr lang="en-US" sz="4000" dirty="0"/>
          </a:p>
          <a:p>
            <a:endParaRPr lang="en-US" sz="4000" dirty="0"/>
          </a:p>
          <a:p>
            <a:endParaRPr lang="en-US" sz="4000" dirty="0"/>
          </a:p>
          <a:p>
            <a:pPr lvl="1"/>
            <a:endParaRPr lang="en-US" sz="3600" dirty="0"/>
          </a:p>
          <a:p>
            <a:endParaRPr lang="en-US" sz="4000" dirty="0"/>
          </a:p>
        </p:txBody>
      </p:sp>
      <p:pic>
        <p:nvPicPr>
          <p:cNvPr id="4" name="Picture 3"/>
          <p:cNvPicPr>
            <a:picLocks noChangeAspect="1"/>
          </p:cNvPicPr>
          <p:nvPr/>
        </p:nvPicPr>
        <p:blipFill>
          <a:blip r:embed="rId3"/>
          <a:stretch>
            <a:fillRect/>
          </a:stretch>
        </p:blipFill>
        <p:spPr>
          <a:xfrm>
            <a:off x="638871" y="1382565"/>
            <a:ext cx="10556953" cy="5475435"/>
          </a:xfrm>
          <a:prstGeom prst="rect">
            <a:avLst/>
          </a:prstGeom>
        </p:spPr>
      </p:pic>
    </p:spTree>
    <p:extLst>
      <p:ext uri="{BB962C8B-B14F-4D97-AF65-F5344CB8AC3E}">
        <p14:creationId xmlns:p14="http://schemas.microsoft.com/office/powerpoint/2010/main" val="223424471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idebar BG">
            <a:extLst>
              <a:ext uri="{FF2B5EF4-FFF2-40B4-BE49-F238E27FC236}">
                <a16:creationId xmlns:a16="http://schemas.microsoft.com/office/drawing/2014/main" id="{5ADED9B9-E281-4C70-A7D3-FAC31FC4D471}"/>
              </a:ext>
            </a:extLst>
          </p:cNvPr>
          <p:cNvSpPr/>
          <p:nvPr/>
        </p:nvSpPr>
        <p:spPr>
          <a:xfrm>
            <a:off x="-16328" y="0"/>
            <a:ext cx="3538728" cy="6858000"/>
          </a:xfrm>
          <a:prstGeom prst="rect">
            <a:avLst/>
          </a:prstGeom>
          <a:solidFill>
            <a:schemeClr val="tx2">
              <a:lumMod val="75000"/>
            </a:schemeClr>
          </a:solidFill>
          <a:ln>
            <a:solidFill>
              <a:srgbClr val="0139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idebar">
            <a:extLst>
              <a:ext uri="{FF2B5EF4-FFF2-40B4-BE49-F238E27FC236}">
                <a16:creationId xmlns:a16="http://schemas.microsoft.com/office/drawing/2014/main" id="{87D4718A-87BF-494F-A7D7-223574DC883F}"/>
              </a:ext>
            </a:extLst>
          </p:cNvPr>
          <p:cNvSpPr txBox="1"/>
          <p:nvPr/>
        </p:nvSpPr>
        <p:spPr>
          <a:xfrm>
            <a:off x="-16328" y="335845"/>
            <a:ext cx="3538728" cy="6186309"/>
          </a:xfrm>
          <a:prstGeom prst="rect">
            <a:avLst/>
          </a:prstGeom>
          <a:noFill/>
        </p:spPr>
        <p:txBody>
          <a:bodyPr wrap="square" rtlCol="0">
            <a:spAutoFit/>
          </a:bodyPr>
          <a:lstStyle/>
          <a:p>
            <a:r>
              <a:rPr lang="en-US" sz="3600" dirty="0">
                <a:solidFill>
                  <a:srgbClr val="747272"/>
                </a:solidFill>
                <a:latin typeface="Corbel" panose="020B0503020204020204" pitchFamily="34" charset="0"/>
              </a:rPr>
              <a:t>Client Certificates</a:t>
            </a:r>
          </a:p>
          <a:p>
            <a:r>
              <a:rPr lang="en-US" sz="3600" dirty="0">
                <a:solidFill>
                  <a:srgbClr val="747272"/>
                </a:solidFill>
                <a:latin typeface="Corbel" panose="020B0503020204020204" pitchFamily="34" charset="0"/>
              </a:rPr>
              <a:t>Basic Auth</a:t>
            </a:r>
          </a:p>
          <a:p>
            <a:r>
              <a:rPr lang="en-US" sz="3600" dirty="0">
                <a:solidFill>
                  <a:srgbClr val="747272"/>
                </a:solidFill>
                <a:latin typeface="Corbel" panose="020B0503020204020204" pitchFamily="34" charset="0"/>
              </a:rPr>
              <a:t>Digest Auth</a:t>
            </a:r>
          </a:p>
          <a:p>
            <a:r>
              <a:rPr lang="en-US" sz="3600" dirty="0">
                <a:solidFill>
                  <a:srgbClr val="747272"/>
                </a:solidFill>
                <a:latin typeface="Corbel" panose="020B0503020204020204" pitchFamily="34" charset="0"/>
              </a:rPr>
              <a:t>API Keys</a:t>
            </a:r>
          </a:p>
          <a:p>
            <a:r>
              <a:rPr lang="en-US" sz="3600" u="sng" dirty="0">
                <a:solidFill>
                  <a:schemeClr val="bg1"/>
                </a:solidFill>
                <a:latin typeface="Corbel" panose="020B0503020204020204" pitchFamily="34" charset="0"/>
              </a:rPr>
              <a:t>JWT</a:t>
            </a:r>
          </a:p>
          <a:p>
            <a:r>
              <a:rPr lang="en-US" sz="3600" dirty="0">
                <a:solidFill>
                  <a:srgbClr val="747272"/>
                </a:solidFill>
                <a:latin typeface="Corbel" panose="020B0503020204020204" pitchFamily="34" charset="0"/>
              </a:rPr>
              <a:t>OAuth 1.0</a:t>
            </a:r>
          </a:p>
          <a:p>
            <a:r>
              <a:rPr lang="en-US" sz="3600" dirty="0">
                <a:solidFill>
                  <a:srgbClr val="747272"/>
                </a:solidFill>
                <a:latin typeface="Corbel" panose="020B0503020204020204" pitchFamily="34" charset="0"/>
              </a:rPr>
              <a:t>OAuth 2.0</a:t>
            </a:r>
          </a:p>
          <a:p>
            <a:r>
              <a:rPr lang="en-US" sz="3600" dirty="0">
                <a:solidFill>
                  <a:srgbClr val="747272"/>
                </a:solidFill>
                <a:latin typeface="Corbel" panose="020B0503020204020204" pitchFamily="34" charset="0"/>
              </a:rPr>
              <a:t>OpenID Connect</a:t>
            </a:r>
          </a:p>
          <a:p>
            <a:r>
              <a:rPr lang="en-US" sz="3600" dirty="0">
                <a:solidFill>
                  <a:srgbClr val="747272"/>
                </a:solidFill>
                <a:latin typeface="Corbel" panose="020B0503020204020204" pitchFamily="34" charset="0"/>
              </a:rPr>
              <a:t>AWS Cognito</a:t>
            </a:r>
          </a:p>
          <a:p>
            <a:r>
              <a:rPr lang="en-US" sz="3600" dirty="0">
                <a:solidFill>
                  <a:srgbClr val="747272"/>
                </a:solidFill>
                <a:latin typeface="Corbel" panose="020B0503020204020204" pitchFamily="34" charset="0"/>
              </a:rPr>
              <a:t>SAML</a:t>
            </a:r>
          </a:p>
          <a:p>
            <a:r>
              <a:rPr lang="en-US" sz="3600" dirty="0">
                <a:solidFill>
                  <a:srgbClr val="747272"/>
                </a:solidFill>
                <a:latin typeface="Corbel" panose="020B0503020204020204" pitchFamily="34" charset="0"/>
              </a:rPr>
              <a:t>WS-Security</a:t>
            </a:r>
          </a:p>
        </p:txBody>
      </p:sp>
      <p:pic>
        <p:nvPicPr>
          <p:cNvPr id="114" name="Picture 113">
            <a:extLst>
              <a:ext uri="{FF2B5EF4-FFF2-40B4-BE49-F238E27FC236}">
                <a16:creationId xmlns:a16="http://schemas.microsoft.com/office/drawing/2014/main" id="{3A586299-9F59-4073-BA12-40ED90FBE4CB}"/>
              </a:ext>
            </a:extLst>
          </p:cNvPr>
          <p:cNvPicPr>
            <a:picLocks noChangeAspect="1"/>
          </p:cNvPicPr>
          <p:nvPr/>
        </p:nvPicPr>
        <p:blipFill>
          <a:blip r:embed="rId3"/>
          <a:stretch>
            <a:fillRect/>
          </a:stretch>
        </p:blipFill>
        <p:spPr>
          <a:xfrm>
            <a:off x="3704095" y="1382566"/>
            <a:ext cx="7491729" cy="3885636"/>
          </a:xfrm>
          <a:prstGeom prst="rect">
            <a:avLst/>
          </a:prstGeom>
        </p:spPr>
      </p:pic>
    </p:spTree>
    <p:extLst>
      <p:ext uri="{BB962C8B-B14F-4D97-AF65-F5344CB8AC3E}">
        <p14:creationId xmlns:p14="http://schemas.microsoft.com/office/powerpoint/2010/main" val="404012788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a:t>Format of a JWT token</a:t>
            </a:r>
            <a:endParaRPr lang="en-US" sz="4800" dirty="0"/>
          </a:p>
        </p:txBody>
      </p:sp>
      <p:sp>
        <p:nvSpPr>
          <p:cNvPr id="3" name="Content Placeholder 2"/>
          <p:cNvSpPr>
            <a:spLocks noGrp="1"/>
          </p:cNvSpPr>
          <p:nvPr>
            <p:ph idx="1"/>
          </p:nvPr>
        </p:nvSpPr>
        <p:spPr>
          <a:xfrm>
            <a:off x="838200" y="1928553"/>
            <a:ext cx="11215255" cy="4505498"/>
          </a:xfrm>
        </p:spPr>
        <p:txBody>
          <a:bodyPr>
            <a:noAutofit/>
          </a:bodyPr>
          <a:lstStyle/>
          <a:p>
            <a:pPr marL="0" indent="0">
              <a:buNone/>
            </a:pPr>
            <a:endParaRPr lang="en-US" sz="4000" dirty="0"/>
          </a:p>
          <a:p>
            <a:endParaRPr lang="en-US" sz="4000" dirty="0"/>
          </a:p>
          <a:p>
            <a:endParaRPr lang="en-US" sz="4000" dirty="0"/>
          </a:p>
          <a:p>
            <a:endParaRPr lang="en-US" sz="4000" dirty="0"/>
          </a:p>
          <a:p>
            <a:endParaRPr lang="en-US" sz="4000" dirty="0"/>
          </a:p>
          <a:p>
            <a:endParaRPr lang="en-US" sz="4000" dirty="0"/>
          </a:p>
          <a:p>
            <a:endParaRPr lang="en-US" sz="4000" dirty="0"/>
          </a:p>
          <a:p>
            <a:endParaRPr lang="en-US" sz="4000" dirty="0"/>
          </a:p>
          <a:p>
            <a:pPr lvl="1"/>
            <a:endParaRPr lang="en-US" sz="3600" dirty="0"/>
          </a:p>
          <a:p>
            <a:endParaRPr lang="en-US" sz="4000" dirty="0"/>
          </a:p>
        </p:txBody>
      </p:sp>
      <p:pic>
        <p:nvPicPr>
          <p:cNvPr id="7" name="Picture 6"/>
          <p:cNvPicPr>
            <a:picLocks noChangeAspect="1"/>
          </p:cNvPicPr>
          <p:nvPr/>
        </p:nvPicPr>
        <p:blipFill>
          <a:blip r:embed="rId3"/>
          <a:stretch>
            <a:fillRect/>
          </a:stretch>
        </p:blipFill>
        <p:spPr>
          <a:xfrm>
            <a:off x="163317" y="1690688"/>
            <a:ext cx="11865366" cy="2667952"/>
          </a:xfrm>
          <a:prstGeom prst="rect">
            <a:avLst/>
          </a:prstGeom>
        </p:spPr>
      </p:pic>
      <p:pic>
        <p:nvPicPr>
          <p:cNvPr id="4" name="Picture 3"/>
          <p:cNvPicPr>
            <a:picLocks noChangeAspect="1"/>
          </p:cNvPicPr>
          <p:nvPr/>
        </p:nvPicPr>
        <p:blipFill>
          <a:blip r:embed="rId4"/>
          <a:stretch>
            <a:fillRect/>
          </a:stretch>
        </p:blipFill>
        <p:spPr>
          <a:xfrm>
            <a:off x="3397567" y="2326957"/>
            <a:ext cx="8589571" cy="2153603"/>
          </a:xfrm>
          <a:prstGeom prst="rect">
            <a:avLst/>
          </a:prstGeom>
        </p:spPr>
      </p:pic>
      <p:pic>
        <p:nvPicPr>
          <p:cNvPr id="6" name="Picture 5"/>
          <p:cNvPicPr>
            <a:picLocks noChangeAspect="1"/>
          </p:cNvPicPr>
          <p:nvPr/>
        </p:nvPicPr>
        <p:blipFill>
          <a:blip r:embed="rId5"/>
          <a:stretch>
            <a:fillRect/>
          </a:stretch>
        </p:blipFill>
        <p:spPr>
          <a:xfrm>
            <a:off x="239517" y="1705928"/>
            <a:ext cx="11789166" cy="623746"/>
          </a:xfrm>
          <a:prstGeom prst="rect">
            <a:avLst/>
          </a:prstGeom>
        </p:spPr>
      </p:pic>
    </p:spTree>
    <p:extLst>
      <p:ext uri="{BB962C8B-B14F-4D97-AF65-F5344CB8AC3E}">
        <p14:creationId xmlns:p14="http://schemas.microsoft.com/office/powerpoint/2010/main" val="57617544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idebar BG">
            <a:extLst>
              <a:ext uri="{FF2B5EF4-FFF2-40B4-BE49-F238E27FC236}">
                <a16:creationId xmlns:a16="http://schemas.microsoft.com/office/drawing/2014/main" id="{5ADED9B9-E281-4C70-A7D3-FAC31FC4D471}"/>
              </a:ext>
            </a:extLst>
          </p:cNvPr>
          <p:cNvSpPr/>
          <p:nvPr/>
        </p:nvSpPr>
        <p:spPr>
          <a:xfrm>
            <a:off x="-16328" y="0"/>
            <a:ext cx="3538728" cy="6858000"/>
          </a:xfrm>
          <a:prstGeom prst="rect">
            <a:avLst/>
          </a:prstGeom>
          <a:solidFill>
            <a:schemeClr val="tx2">
              <a:lumMod val="75000"/>
            </a:schemeClr>
          </a:solidFill>
          <a:ln>
            <a:solidFill>
              <a:srgbClr val="0139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idebar">
            <a:extLst>
              <a:ext uri="{FF2B5EF4-FFF2-40B4-BE49-F238E27FC236}">
                <a16:creationId xmlns:a16="http://schemas.microsoft.com/office/drawing/2014/main" id="{87D4718A-87BF-494F-A7D7-223574DC883F}"/>
              </a:ext>
            </a:extLst>
          </p:cNvPr>
          <p:cNvSpPr txBox="1"/>
          <p:nvPr/>
        </p:nvSpPr>
        <p:spPr>
          <a:xfrm>
            <a:off x="-16328" y="335845"/>
            <a:ext cx="3538728" cy="6186309"/>
          </a:xfrm>
          <a:prstGeom prst="rect">
            <a:avLst/>
          </a:prstGeom>
          <a:noFill/>
        </p:spPr>
        <p:txBody>
          <a:bodyPr wrap="square" rtlCol="0">
            <a:spAutoFit/>
          </a:bodyPr>
          <a:lstStyle/>
          <a:p>
            <a:r>
              <a:rPr lang="en-US" sz="3600" dirty="0">
                <a:solidFill>
                  <a:srgbClr val="747272"/>
                </a:solidFill>
                <a:latin typeface="Corbel" panose="020B0503020204020204" pitchFamily="34" charset="0"/>
              </a:rPr>
              <a:t>Client Certificates</a:t>
            </a:r>
          </a:p>
          <a:p>
            <a:r>
              <a:rPr lang="en-US" sz="3600" dirty="0">
                <a:solidFill>
                  <a:srgbClr val="747272"/>
                </a:solidFill>
                <a:latin typeface="Corbel" panose="020B0503020204020204" pitchFamily="34" charset="0"/>
              </a:rPr>
              <a:t>Basic Auth</a:t>
            </a:r>
          </a:p>
          <a:p>
            <a:r>
              <a:rPr lang="en-US" sz="3600" dirty="0">
                <a:solidFill>
                  <a:srgbClr val="747272"/>
                </a:solidFill>
                <a:latin typeface="Corbel" panose="020B0503020204020204" pitchFamily="34" charset="0"/>
              </a:rPr>
              <a:t>Digest Auth</a:t>
            </a:r>
          </a:p>
          <a:p>
            <a:r>
              <a:rPr lang="en-US" sz="3600" dirty="0">
                <a:solidFill>
                  <a:srgbClr val="747272"/>
                </a:solidFill>
                <a:latin typeface="Corbel" panose="020B0503020204020204" pitchFamily="34" charset="0"/>
              </a:rPr>
              <a:t>API Keys</a:t>
            </a:r>
          </a:p>
          <a:p>
            <a:r>
              <a:rPr lang="en-US" sz="3600" u="sng" dirty="0">
                <a:solidFill>
                  <a:schemeClr val="bg1"/>
                </a:solidFill>
                <a:latin typeface="Corbel" panose="020B0503020204020204" pitchFamily="34" charset="0"/>
              </a:rPr>
              <a:t>JWT</a:t>
            </a:r>
          </a:p>
          <a:p>
            <a:r>
              <a:rPr lang="en-US" sz="3600" dirty="0">
                <a:solidFill>
                  <a:srgbClr val="747272"/>
                </a:solidFill>
                <a:latin typeface="Corbel" panose="020B0503020204020204" pitchFamily="34" charset="0"/>
              </a:rPr>
              <a:t>OAuth 1.0</a:t>
            </a:r>
          </a:p>
          <a:p>
            <a:r>
              <a:rPr lang="en-US" sz="3600" dirty="0">
                <a:solidFill>
                  <a:srgbClr val="747272"/>
                </a:solidFill>
                <a:latin typeface="Corbel" panose="020B0503020204020204" pitchFamily="34" charset="0"/>
              </a:rPr>
              <a:t>OAuth 2.0</a:t>
            </a:r>
          </a:p>
          <a:p>
            <a:r>
              <a:rPr lang="en-US" sz="3600" dirty="0">
                <a:solidFill>
                  <a:srgbClr val="747272"/>
                </a:solidFill>
                <a:latin typeface="Corbel" panose="020B0503020204020204" pitchFamily="34" charset="0"/>
              </a:rPr>
              <a:t>OpenID Connect</a:t>
            </a:r>
          </a:p>
          <a:p>
            <a:r>
              <a:rPr lang="en-US" sz="3600" dirty="0">
                <a:solidFill>
                  <a:srgbClr val="747272"/>
                </a:solidFill>
                <a:latin typeface="Corbel" panose="020B0503020204020204" pitchFamily="34" charset="0"/>
              </a:rPr>
              <a:t>AWS Cognito</a:t>
            </a:r>
          </a:p>
          <a:p>
            <a:r>
              <a:rPr lang="en-US" sz="3600" dirty="0">
                <a:solidFill>
                  <a:srgbClr val="747272"/>
                </a:solidFill>
                <a:latin typeface="Corbel" panose="020B0503020204020204" pitchFamily="34" charset="0"/>
              </a:rPr>
              <a:t>SAML</a:t>
            </a:r>
          </a:p>
          <a:p>
            <a:r>
              <a:rPr lang="en-US" sz="3600" dirty="0">
                <a:solidFill>
                  <a:srgbClr val="747272"/>
                </a:solidFill>
                <a:latin typeface="Corbel" panose="020B0503020204020204" pitchFamily="34" charset="0"/>
              </a:rPr>
              <a:t>WS-Security</a:t>
            </a:r>
          </a:p>
        </p:txBody>
      </p:sp>
      <p:pic>
        <p:nvPicPr>
          <p:cNvPr id="6" name="Picture 5">
            <a:extLst>
              <a:ext uri="{FF2B5EF4-FFF2-40B4-BE49-F238E27FC236}">
                <a16:creationId xmlns:a16="http://schemas.microsoft.com/office/drawing/2014/main" id="{4DA49D10-26DE-44AB-9FE0-E880D62F1F58}"/>
              </a:ext>
            </a:extLst>
          </p:cNvPr>
          <p:cNvPicPr>
            <a:picLocks noChangeAspect="1"/>
          </p:cNvPicPr>
          <p:nvPr/>
        </p:nvPicPr>
        <p:blipFill>
          <a:blip r:embed="rId3"/>
          <a:stretch>
            <a:fillRect/>
          </a:stretch>
        </p:blipFill>
        <p:spPr>
          <a:xfrm>
            <a:off x="3642100" y="1985156"/>
            <a:ext cx="8355585" cy="1878771"/>
          </a:xfrm>
          <a:prstGeom prst="rect">
            <a:avLst/>
          </a:prstGeom>
        </p:spPr>
      </p:pic>
      <p:pic>
        <p:nvPicPr>
          <p:cNvPr id="7" name="Picture 6">
            <a:extLst>
              <a:ext uri="{FF2B5EF4-FFF2-40B4-BE49-F238E27FC236}">
                <a16:creationId xmlns:a16="http://schemas.microsoft.com/office/drawing/2014/main" id="{6E4D8D8D-F2F6-41B3-8BE2-BF6D53E602A2}"/>
              </a:ext>
            </a:extLst>
          </p:cNvPr>
          <p:cNvPicPr>
            <a:picLocks noChangeAspect="1"/>
          </p:cNvPicPr>
          <p:nvPr/>
        </p:nvPicPr>
        <p:blipFill>
          <a:blip r:embed="rId4"/>
          <a:stretch>
            <a:fillRect/>
          </a:stretch>
        </p:blipFill>
        <p:spPr>
          <a:xfrm>
            <a:off x="3695760" y="2000396"/>
            <a:ext cx="8301925" cy="439242"/>
          </a:xfrm>
          <a:prstGeom prst="rect">
            <a:avLst/>
          </a:prstGeom>
        </p:spPr>
      </p:pic>
    </p:spTree>
    <p:extLst>
      <p:ext uri="{BB962C8B-B14F-4D97-AF65-F5344CB8AC3E}">
        <p14:creationId xmlns:p14="http://schemas.microsoft.com/office/powerpoint/2010/main" val="7568297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Identity / Authentication / Authorization</a:t>
            </a:r>
          </a:p>
        </p:txBody>
      </p:sp>
      <p:sp>
        <p:nvSpPr>
          <p:cNvPr id="3" name="Content Placeholder 2"/>
          <p:cNvSpPr>
            <a:spLocks noGrp="1"/>
          </p:cNvSpPr>
          <p:nvPr>
            <p:ph idx="1"/>
          </p:nvPr>
        </p:nvSpPr>
        <p:spPr>
          <a:xfrm>
            <a:off x="838200" y="4057463"/>
            <a:ext cx="11215255" cy="2376588"/>
          </a:xfrm>
        </p:spPr>
        <p:txBody>
          <a:bodyPr>
            <a:noAutofit/>
          </a:bodyPr>
          <a:lstStyle/>
          <a:p>
            <a:r>
              <a:rPr lang="en-US" sz="4000" b="1" dirty="0"/>
              <a:t>Identity:</a:t>
            </a:r>
            <a:r>
              <a:rPr lang="en-US" sz="4000" dirty="0"/>
              <a:t> user data</a:t>
            </a:r>
          </a:p>
          <a:p>
            <a:r>
              <a:rPr lang="en-US" sz="4000" b="1" dirty="0"/>
              <a:t>Authentication:</a:t>
            </a:r>
            <a:r>
              <a:rPr lang="en-US" sz="4000" dirty="0"/>
              <a:t> which user is this request for?</a:t>
            </a:r>
          </a:p>
          <a:p>
            <a:r>
              <a:rPr lang="en-US" sz="4000" b="1" dirty="0"/>
              <a:t>Authorization:</a:t>
            </a:r>
            <a:r>
              <a:rPr lang="en-US" sz="4000" dirty="0"/>
              <a:t> is this request permitted?</a:t>
            </a:r>
            <a:endParaRPr lang="en-US" sz="4000" b="1" dirty="0"/>
          </a:p>
        </p:txBody>
      </p:sp>
      <p:pic>
        <p:nvPicPr>
          <p:cNvPr id="6" name="Picture 5"/>
          <p:cNvPicPr>
            <a:picLocks noChangeAspect="1"/>
          </p:cNvPicPr>
          <p:nvPr/>
        </p:nvPicPr>
        <p:blipFill>
          <a:blip r:embed="rId3"/>
          <a:stretch>
            <a:fillRect/>
          </a:stretch>
        </p:blipFill>
        <p:spPr>
          <a:xfrm>
            <a:off x="1969122" y="1690688"/>
            <a:ext cx="8253755" cy="1802130"/>
          </a:xfrm>
          <a:prstGeom prst="rect">
            <a:avLst/>
          </a:prstGeom>
        </p:spPr>
      </p:pic>
    </p:spTree>
    <p:extLst>
      <p:ext uri="{BB962C8B-B14F-4D97-AF65-F5344CB8AC3E}">
        <p14:creationId xmlns:p14="http://schemas.microsoft.com/office/powerpoint/2010/main" val="40617353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a:t>Format of a JWT token</a:t>
            </a:r>
            <a:endParaRPr lang="en-US" sz="4800" dirty="0"/>
          </a:p>
        </p:txBody>
      </p:sp>
      <p:sp>
        <p:nvSpPr>
          <p:cNvPr id="3" name="Content Placeholder 2"/>
          <p:cNvSpPr>
            <a:spLocks noGrp="1"/>
          </p:cNvSpPr>
          <p:nvPr>
            <p:ph idx="1"/>
          </p:nvPr>
        </p:nvSpPr>
        <p:spPr>
          <a:xfrm>
            <a:off x="838200" y="1928553"/>
            <a:ext cx="11215255" cy="4505498"/>
          </a:xfrm>
        </p:spPr>
        <p:txBody>
          <a:bodyPr>
            <a:noAutofit/>
          </a:bodyPr>
          <a:lstStyle/>
          <a:p>
            <a:pPr marL="0" indent="0">
              <a:buNone/>
            </a:pPr>
            <a:endParaRPr lang="en-US" sz="4000" dirty="0"/>
          </a:p>
          <a:p>
            <a:endParaRPr lang="en-US" sz="4000" dirty="0"/>
          </a:p>
          <a:p>
            <a:endParaRPr lang="en-US" sz="4000" dirty="0"/>
          </a:p>
          <a:p>
            <a:endParaRPr lang="en-US" sz="4000" dirty="0"/>
          </a:p>
          <a:p>
            <a:endParaRPr lang="en-US" sz="4000" dirty="0"/>
          </a:p>
          <a:p>
            <a:endParaRPr lang="en-US" sz="4000" dirty="0"/>
          </a:p>
          <a:p>
            <a:endParaRPr lang="en-US" sz="4000" dirty="0"/>
          </a:p>
          <a:p>
            <a:endParaRPr lang="en-US" sz="4000" dirty="0"/>
          </a:p>
          <a:p>
            <a:pPr lvl="1"/>
            <a:endParaRPr lang="en-US" sz="3600" dirty="0"/>
          </a:p>
          <a:p>
            <a:endParaRPr lang="en-US" sz="4000" dirty="0"/>
          </a:p>
        </p:txBody>
      </p:sp>
      <p:pic>
        <p:nvPicPr>
          <p:cNvPr id="7" name="Picture 6"/>
          <p:cNvPicPr>
            <a:picLocks noChangeAspect="1"/>
          </p:cNvPicPr>
          <p:nvPr/>
        </p:nvPicPr>
        <p:blipFill>
          <a:blip r:embed="rId3"/>
          <a:stretch>
            <a:fillRect/>
          </a:stretch>
        </p:blipFill>
        <p:spPr>
          <a:xfrm>
            <a:off x="163317" y="1690688"/>
            <a:ext cx="11865366" cy="2667952"/>
          </a:xfrm>
          <a:prstGeom prst="rect">
            <a:avLst/>
          </a:prstGeom>
        </p:spPr>
      </p:pic>
      <p:pic>
        <p:nvPicPr>
          <p:cNvPr id="4" name="Picture 3"/>
          <p:cNvPicPr>
            <a:picLocks noChangeAspect="1"/>
          </p:cNvPicPr>
          <p:nvPr/>
        </p:nvPicPr>
        <p:blipFill>
          <a:blip r:embed="rId4"/>
          <a:stretch>
            <a:fillRect/>
          </a:stretch>
        </p:blipFill>
        <p:spPr>
          <a:xfrm>
            <a:off x="7299960" y="2326957"/>
            <a:ext cx="4687178" cy="2153603"/>
          </a:xfrm>
          <a:prstGeom prst="rect">
            <a:avLst/>
          </a:prstGeom>
        </p:spPr>
      </p:pic>
      <p:pic>
        <p:nvPicPr>
          <p:cNvPr id="6" name="Picture 5"/>
          <p:cNvPicPr>
            <a:picLocks noChangeAspect="1"/>
          </p:cNvPicPr>
          <p:nvPr/>
        </p:nvPicPr>
        <p:blipFill>
          <a:blip r:embed="rId5"/>
          <a:stretch>
            <a:fillRect/>
          </a:stretch>
        </p:blipFill>
        <p:spPr>
          <a:xfrm>
            <a:off x="239517" y="1705928"/>
            <a:ext cx="11789166" cy="623746"/>
          </a:xfrm>
          <a:prstGeom prst="rect">
            <a:avLst/>
          </a:prstGeom>
        </p:spPr>
      </p:pic>
    </p:spTree>
    <p:extLst>
      <p:ext uri="{BB962C8B-B14F-4D97-AF65-F5344CB8AC3E}">
        <p14:creationId xmlns:p14="http://schemas.microsoft.com/office/powerpoint/2010/main" val="163298029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a:t>Format of a JWT token</a:t>
            </a:r>
            <a:endParaRPr lang="en-US" sz="4800" dirty="0"/>
          </a:p>
        </p:txBody>
      </p:sp>
      <p:sp>
        <p:nvSpPr>
          <p:cNvPr id="3" name="Content Placeholder 2"/>
          <p:cNvSpPr>
            <a:spLocks noGrp="1"/>
          </p:cNvSpPr>
          <p:nvPr>
            <p:ph idx="1"/>
          </p:nvPr>
        </p:nvSpPr>
        <p:spPr>
          <a:xfrm>
            <a:off x="838200" y="1928553"/>
            <a:ext cx="11215255" cy="4505498"/>
          </a:xfrm>
        </p:spPr>
        <p:txBody>
          <a:bodyPr>
            <a:noAutofit/>
          </a:bodyPr>
          <a:lstStyle/>
          <a:p>
            <a:pPr marL="0" indent="0">
              <a:buNone/>
            </a:pPr>
            <a:endParaRPr lang="en-US" sz="4000" dirty="0"/>
          </a:p>
          <a:p>
            <a:endParaRPr lang="en-US" sz="4000" dirty="0"/>
          </a:p>
          <a:p>
            <a:endParaRPr lang="en-US" sz="4000" dirty="0"/>
          </a:p>
          <a:p>
            <a:endParaRPr lang="en-US" sz="4000" dirty="0"/>
          </a:p>
          <a:p>
            <a:endParaRPr lang="en-US" sz="4000" dirty="0"/>
          </a:p>
          <a:p>
            <a:endParaRPr lang="en-US" sz="4000" dirty="0"/>
          </a:p>
          <a:p>
            <a:endParaRPr lang="en-US" sz="4000" dirty="0"/>
          </a:p>
          <a:p>
            <a:endParaRPr lang="en-US" sz="4000" dirty="0"/>
          </a:p>
          <a:p>
            <a:pPr lvl="1"/>
            <a:endParaRPr lang="en-US" sz="3600" dirty="0"/>
          </a:p>
          <a:p>
            <a:endParaRPr lang="en-US" sz="4000" dirty="0"/>
          </a:p>
        </p:txBody>
      </p:sp>
      <p:pic>
        <p:nvPicPr>
          <p:cNvPr id="7" name="Picture 6"/>
          <p:cNvPicPr>
            <a:picLocks noChangeAspect="1"/>
          </p:cNvPicPr>
          <p:nvPr/>
        </p:nvPicPr>
        <p:blipFill>
          <a:blip r:embed="rId3"/>
          <a:stretch>
            <a:fillRect/>
          </a:stretch>
        </p:blipFill>
        <p:spPr>
          <a:xfrm>
            <a:off x="163317" y="1690688"/>
            <a:ext cx="11865366" cy="2667952"/>
          </a:xfrm>
          <a:prstGeom prst="rect">
            <a:avLst/>
          </a:prstGeom>
        </p:spPr>
      </p:pic>
      <p:pic>
        <p:nvPicPr>
          <p:cNvPr id="6" name="Picture 5"/>
          <p:cNvPicPr>
            <a:picLocks noChangeAspect="1"/>
          </p:cNvPicPr>
          <p:nvPr/>
        </p:nvPicPr>
        <p:blipFill>
          <a:blip r:embed="rId4"/>
          <a:stretch>
            <a:fillRect/>
          </a:stretch>
        </p:blipFill>
        <p:spPr>
          <a:xfrm>
            <a:off x="239517" y="1705928"/>
            <a:ext cx="11789166" cy="623746"/>
          </a:xfrm>
          <a:prstGeom prst="rect">
            <a:avLst/>
          </a:prstGeom>
        </p:spPr>
      </p:pic>
    </p:spTree>
    <p:extLst>
      <p:ext uri="{BB962C8B-B14F-4D97-AF65-F5344CB8AC3E}">
        <p14:creationId xmlns:p14="http://schemas.microsoft.com/office/powerpoint/2010/main" val="321381962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a:t>Format of a JWT token</a:t>
            </a:r>
            <a:endParaRPr lang="en-US" sz="4800" dirty="0"/>
          </a:p>
        </p:txBody>
      </p:sp>
      <p:sp>
        <p:nvSpPr>
          <p:cNvPr id="3" name="Content Placeholder 2"/>
          <p:cNvSpPr>
            <a:spLocks noGrp="1"/>
          </p:cNvSpPr>
          <p:nvPr>
            <p:ph idx="1"/>
          </p:nvPr>
        </p:nvSpPr>
        <p:spPr>
          <a:xfrm>
            <a:off x="838200" y="1928553"/>
            <a:ext cx="11215255" cy="4505498"/>
          </a:xfrm>
        </p:spPr>
        <p:txBody>
          <a:bodyPr>
            <a:noAutofit/>
          </a:bodyPr>
          <a:lstStyle/>
          <a:p>
            <a:pPr marL="0" indent="0">
              <a:buNone/>
            </a:pPr>
            <a:endParaRPr lang="en-US" sz="4000" dirty="0"/>
          </a:p>
          <a:p>
            <a:endParaRPr lang="en-US" sz="4000" dirty="0"/>
          </a:p>
          <a:p>
            <a:endParaRPr lang="en-US" sz="4000" dirty="0"/>
          </a:p>
          <a:p>
            <a:endParaRPr lang="en-US" sz="4000" dirty="0"/>
          </a:p>
          <a:p>
            <a:endParaRPr lang="en-US" sz="4000" dirty="0"/>
          </a:p>
          <a:p>
            <a:endParaRPr lang="en-US" sz="4000" dirty="0"/>
          </a:p>
          <a:p>
            <a:endParaRPr lang="en-US" sz="4000" dirty="0"/>
          </a:p>
          <a:p>
            <a:endParaRPr lang="en-US" sz="4000" dirty="0"/>
          </a:p>
          <a:p>
            <a:pPr lvl="1"/>
            <a:endParaRPr lang="en-US" sz="3600" dirty="0"/>
          </a:p>
          <a:p>
            <a:endParaRPr lang="en-US" sz="4000" dirty="0"/>
          </a:p>
        </p:txBody>
      </p:sp>
      <p:pic>
        <p:nvPicPr>
          <p:cNvPr id="7" name="Picture 6"/>
          <p:cNvPicPr>
            <a:picLocks noChangeAspect="1"/>
          </p:cNvPicPr>
          <p:nvPr/>
        </p:nvPicPr>
        <p:blipFill>
          <a:blip r:embed="rId3"/>
          <a:stretch>
            <a:fillRect/>
          </a:stretch>
        </p:blipFill>
        <p:spPr>
          <a:xfrm>
            <a:off x="163317" y="1690688"/>
            <a:ext cx="11865366" cy="2667952"/>
          </a:xfrm>
          <a:prstGeom prst="rect">
            <a:avLst/>
          </a:prstGeom>
        </p:spPr>
      </p:pic>
      <p:pic>
        <p:nvPicPr>
          <p:cNvPr id="4" name="Picture 3"/>
          <p:cNvPicPr>
            <a:picLocks noChangeAspect="1"/>
          </p:cNvPicPr>
          <p:nvPr/>
        </p:nvPicPr>
        <p:blipFill>
          <a:blip r:embed="rId4"/>
          <a:stretch>
            <a:fillRect/>
          </a:stretch>
        </p:blipFill>
        <p:spPr>
          <a:xfrm>
            <a:off x="239517" y="1705928"/>
            <a:ext cx="11789166" cy="623746"/>
          </a:xfrm>
          <a:prstGeom prst="rect">
            <a:avLst/>
          </a:prstGeom>
        </p:spPr>
      </p:pic>
      <p:pic>
        <p:nvPicPr>
          <p:cNvPr id="5" name="Picture 4"/>
          <p:cNvPicPr>
            <a:picLocks noChangeAspect="1"/>
          </p:cNvPicPr>
          <p:nvPr/>
        </p:nvPicPr>
        <p:blipFill>
          <a:blip r:embed="rId5"/>
          <a:stretch>
            <a:fillRect/>
          </a:stretch>
        </p:blipFill>
        <p:spPr>
          <a:xfrm>
            <a:off x="163317" y="4596505"/>
            <a:ext cx="11683959" cy="1101020"/>
          </a:xfrm>
          <a:prstGeom prst="rect">
            <a:avLst/>
          </a:prstGeom>
        </p:spPr>
      </p:pic>
    </p:spTree>
    <p:extLst>
      <p:ext uri="{BB962C8B-B14F-4D97-AF65-F5344CB8AC3E}">
        <p14:creationId xmlns:p14="http://schemas.microsoft.com/office/powerpoint/2010/main" val="301299119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a:t>Format of a JWT token</a:t>
            </a:r>
            <a:endParaRPr lang="en-US" sz="4800" dirty="0"/>
          </a:p>
        </p:txBody>
      </p:sp>
      <p:sp>
        <p:nvSpPr>
          <p:cNvPr id="3" name="Content Placeholder 2"/>
          <p:cNvSpPr>
            <a:spLocks noGrp="1"/>
          </p:cNvSpPr>
          <p:nvPr>
            <p:ph idx="1"/>
          </p:nvPr>
        </p:nvSpPr>
        <p:spPr>
          <a:xfrm>
            <a:off x="838200" y="1928553"/>
            <a:ext cx="11215255" cy="4505498"/>
          </a:xfrm>
        </p:spPr>
        <p:txBody>
          <a:bodyPr>
            <a:noAutofit/>
          </a:bodyPr>
          <a:lstStyle/>
          <a:p>
            <a:pPr marL="0" indent="0">
              <a:buNone/>
            </a:pPr>
            <a:endParaRPr lang="en-US" sz="4000" dirty="0"/>
          </a:p>
          <a:p>
            <a:endParaRPr lang="en-US" sz="4000" dirty="0"/>
          </a:p>
          <a:p>
            <a:endParaRPr lang="en-US" sz="4000" dirty="0"/>
          </a:p>
          <a:p>
            <a:endParaRPr lang="en-US" sz="4000" dirty="0"/>
          </a:p>
          <a:p>
            <a:endParaRPr lang="en-US" sz="4000" dirty="0"/>
          </a:p>
          <a:p>
            <a:endParaRPr lang="en-US" sz="4000" dirty="0"/>
          </a:p>
          <a:p>
            <a:pPr marL="0" indent="0">
              <a:buNone/>
            </a:pPr>
            <a:r>
              <a:rPr lang="en-US" sz="4000" dirty="0"/>
              <a:t>        Claims are visible to client!</a:t>
            </a:r>
          </a:p>
          <a:p>
            <a:endParaRPr lang="en-US" sz="4000" dirty="0"/>
          </a:p>
          <a:p>
            <a:pPr lvl="1"/>
            <a:endParaRPr lang="en-US" sz="3600" dirty="0"/>
          </a:p>
          <a:p>
            <a:endParaRPr lang="en-US" sz="4000" dirty="0"/>
          </a:p>
        </p:txBody>
      </p:sp>
      <p:pic>
        <p:nvPicPr>
          <p:cNvPr id="7" name="Picture 6"/>
          <p:cNvPicPr>
            <a:picLocks noChangeAspect="1"/>
          </p:cNvPicPr>
          <p:nvPr/>
        </p:nvPicPr>
        <p:blipFill>
          <a:blip r:embed="rId3"/>
          <a:stretch>
            <a:fillRect/>
          </a:stretch>
        </p:blipFill>
        <p:spPr>
          <a:xfrm>
            <a:off x="163317" y="1690688"/>
            <a:ext cx="11865366" cy="2667952"/>
          </a:xfrm>
          <a:prstGeom prst="rect">
            <a:avLst/>
          </a:prstGeom>
        </p:spPr>
      </p:pic>
      <p:pic>
        <p:nvPicPr>
          <p:cNvPr id="4" name="Picture 3"/>
          <p:cNvPicPr>
            <a:picLocks noChangeAspect="1"/>
          </p:cNvPicPr>
          <p:nvPr/>
        </p:nvPicPr>
        <p:blipFill>
          <a:blip r:embed="rId4"/>
          <a:stretch>
            <a:fillRect/>
          </a:stretch>
        </p:blipFill>
        <p:spPr>
          <a:xfrm>
            <a:off x="239517" y="1705928"/>
            <a:ext cx="11789166" cy="623746"/>
          </a:xfrm>
          <a:prstGeom prst="rect">
            <a:avLst/>
          </a:prstGeom>
        </p:spPr>
      </p:pic>
      <p:pic>
        <p:nvPicPr>
          <p:cNvPr id="5" name="Picture 4"/>
          <p:cNvPicPr>
            <a:picLocks noChangeAspect="1"/>
          </p:cNvPicPr>
          <p:nvPr/>
        </p:nvPicPr>
        <p:blipFill>
          <a:blip r:embed="rId5"/>
          <a:stretch>
            <a:fillRect/>
          </a:stretch>
        </p:blipFill>
        <p:spPr>
          <a:xfrm>
            <a:off x="163317" y="4596505"/>
            <a:ext cx="11683959" cy="1101020"/>
          </a:xfrm>
          <a:prstGeom prst="rect">
            <a:avLst/>
          </a:prstGeom>
        </p:spPr>
      </p:pic>
      <p:pic>
        <p:nvPicPr>
          <p:cNvPr id="8" name="Picture 2" descr="Image result for exclamation icon triangl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5238" y="5854354"/>
            <a:ext cx="914564" cy="8023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769815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Storing JWT on the JS client</a:t>
            </a:r>
          </a:p>
        </p:txBody>
      </p:sp>
      <p:sp>
        <p:nvSpPr>
          <p:cNvPr id="3" name="Content Placeholder 2"/>
          <p:cNvSpPr>
            <a:spLocks noGrp="1"/>
          </p:cNvSpPr>
          <p:nvPr>
            <p:ph idx="1"/>
          </p:nvPr>
        </p:nvSpPr>
        <p:spPr>
          <a:xfrm>
            <a:off x="838200" y="1928553"/>
            <a:ext cx="11215255" cy="4505498"/>
          </a:xfrm>
        </p:spPr>
        <p:txBody>
          <a:bodyPr>
            <a:noAutofit/>
          </a:bodyPr>
          <a:lstStyle/>
          <a:p>
            <a:endParaRPr lang="en-US" sz="4000" dirty="0"/>
          </a:p>
          <a:p>
            <a:endParaRPr lang="en-US" sz="4000" dirty="0"/>
          </a:p>
          <a:p>
            <a:endParaRPr lang="en-US" sz="4000" dirty="0"/>
          </a:p>
          <a:p>
            <a:endParaRPr lang="en-US" sz="4000" dirty="0"/>
          </a:p>
          <a:p>
            <a:endParaRPr lang="en-US" sz="4000" dirty="0"/>
          </a:p>
          <a:p>
            <a:r>
              <a:rPr lang="en-US" sz="4000" dirty="0"/>
              <a:t>Don’t put tokens w/ sensitive data into LocalStorage!</a:t>
            </a:r>
          </a:p>
          <a:p>
            <a:endParaRPr lang="en-US" sz="4000" dirty="0"/>
          </a:p>
          <a:p>
            <a:pPr lvl="1"/>
            <a:endParaRPr lang="en-US" sz="3600" dirty="0"/>
          </a:p>
          <a:p>
            <a:endParaRPr lang="en-US" sz="4000" dirty="0"/>
          </a:p>
        </p:txBody>
      </p:sp>
      <p:graphicFrame>
        <p:nvGraphicFramePr>
          <p:cNvPr id="4" name="Table 3"/>
          <p:cNvGraphicFramePr>
            <a:graphicFrameLocks noGrp="1"/>
          </p:cNvGraphicFramePr>
          <p:nvPr>
            <p:extLst>
              <p:ext uri="{D42A27DB-BD31-4B8C-83A1-F6EECF244321}">
                <p14:modId xmlns:p14="http://schemas.microsoft.com/office/powerpoint/2010/main" val="3808495261"/>
              </p:ext>
            </p:extLst>
          </p:nvPr>
        </p:nvGraphicFramePr>
        <p:xfrm>
          <a:off x="994508" y="2092569"/>
          <a:ext cx="10359292" cy="2791906"/>
        </p:xfrm>
        <a:graphic>
          <a:graphicData uri="http://schemas.openxmlformats.org/drawingml/2006/table">
            <a:tbl>
              <a:tblPr firstRow="1" bandRow="1">
                <a:tableStyleId>{5C22544A-7EE6-4342-B048-85BDC9FD1C3A}</a:tableStyleId>
              </a:tblPr>
              <a:tblGrid>
                <a:gridCol w="2589823">
                  <a:extLst>
                    <a:ext uri="{9D8B030D-6E8A-4147-A177-3AD203B41FA5}">
                      <a16:colId xmlns:a16="http://schemas.microsoft.com/office/drawing/2014/main" val="20000"/>
                    </a:ext>
                  </a:extLst>
                </a:gridCol>
                <a:gridCol w="2589823">
                  <a:extLst>
                    <a:ext uri="{9D8B030D-6E8A-4147-A177-3AD203B41FA5}">
                      <a16:colId xmlns:a16="http://schemas.microsoft.com/office/drawing/2014/main" val="20001"/>
                    </a:ext>
                  </a:extLst>
                </a:gridCol>
                <a:gridCol w="2589823">
                  <a:extLst>
                    <a:ext uri="{9D8B030D-6E8A-4147-A177-3AD203B41FA5}">
                      <a16:colId xmlns:a16="http://schemas.microsoft.com/office/drawing/2014/main" val="20002"/>
                    </a:ext>
                  </a:extLst>
                </a:gridCol>
                <a:gridCol w="2589823">
                  <a:extLst>
                    <a:ext uri="{9D8B030D-6E8A-4147-A177-3AD203B41FA5}">
                      <a16:colId xmlns:a16="http://schemas.microsoft.com/office/drawing/2014/main" val="20003"/>
                    </a:ext>
                  </a:extLst>
                </a:gridCol>
              </a:tblGrid>
              <a:tr h="524021">
                <a:tc>
                  <a:txBody>
                    <a:bodyPr/>
                    <a:lstStyle/>
                    <a:p>
                      <a:endParaRPr lang="en-US" dirty="0"/>
                    </a:p>
                  </a:txBody>
                  <a:tcPr/>
                </a:tc>
                <a:tc>
                  <a:txBody>
                    <a:bodyPr/>
                    <a:lstStyle/>
                    <a:p>
                      <a:pPr algn="ctr"/>
                      <a:r>
                        <a:rPr lang="en-US" sz="2400" dirty="0"/>
                        <a:t>Safe from</a:t>
                      </a:r>
                    </a:p>
                    <a:p>
                      <a:pPr algn="ctr"/>
                      <a:r>
                        <a:rPr lang="en-US" sz="2400" dirty="0"/>
                        <a:t>XSS?</a:t>
                      </a:r>
                    </a:p>
                  </a:txBody>
                  <a:tcPr anchor="ctr"/>
                </a:tc>
                <a:tc>
                  <a:txBody>
                    <a:bodyPr/>
                    <a:lstStyle/>
                    <a:p>
                      <a:pPr algn="ctr"/>
                      <a:r>
                        <a:rPr lang="en-US" sz="2400" dirty="0"/>
                        <a:t>Safe from</a:t>
                      </a:r>
                    </a:p>
                    <a:p>
                      <a:pPr algn="ctr"/>
                      <a:r>
                        <a:rPr lang="en-US" sz="2400" dirty="0"/>
                        <a:t>CSRF?</a:t>
                      </a:r>
                      <a:endParaRPr lang="en-US" dirty="0"/>
                    </a:p>
                  </a:txBody>
                  <a:tcPr anchor="ctr"/>
                </a:tc>
                <a:tc>
                  <a:txBody>
                    <a:bodyPr/>
                    <a:lstStyle/>
                    <a:p>
                      <a:pPr algn="ctr"/>
                      <a:r>
                        <a:rPr lang="en-US" sz="2400" dirty="0"/>
                        <a:t>App can access token payload?</a:t>
                      </a:r>
                    </a:p>
                  </a:txBody>
                  <a:tcPr anchor="ctr"/>
                </a:tc>
                <a:extLst>
                  <a:ext uri="{0D108BD9-81ED-4DB2-BD59-A6C34878D82A}">
                    <a16:rowId xmlns:a16="http://schemas.microsoft.com/office/drawing/2014/main" val="10000"/>
                  </a:ext>
                </a:extLst>
              </a:tr>
              <a:tr h="841186">
                <a:tc>
                  <a:txBody>
                    <a:bodyPr/>
                    <a:lstStyle/>
                    <a:p>
                      <a:r>
                        <a:rPr lang="en-US" sz="3200" dirty="0"/>
                        <a:t>LocalStorage</a:t>
                      </a:r>
                    </a:p>
                  </a:txBody>
                  <a:tcPr/>
                </a:tc>
                <a:tc>
                  <a:txBody>
                    <a:bodyPr/>
                    <a:lstStyle/>
                    <a:p>
                      <a:pPr algn="ctr"/>
                      <a:r>
                        <a:rPr lang="en-US" sz="4800" dirty="0">
                          <a:solidFill>
                            <a:srgbClr val="FF0000"/>
                          </a:solidFill>
                          <a:sym typeface="Wingdings" panose="05000000000000000000" pitchFamily="2" charset="2"/>
                        </a:rPr>
                        <a:t></a:t>
                      </a:r>
                      <a:endParaRPr lang="en-US" dirty="0"/>
                    </a:p>
                  </a:txBody>
                  <a:tcPr anchor="ctr"/>
                </a:tc>
                <a:tc>
                  <a:txBody>
                    <a:bodyPr/>
                    <a:lstStyle/>
                    <a:p>
                      <a:pPr algn="ctr"/>
                      <a:r>
                        <a:rPr lang="en-US" sz="4800" dirty="0">
                          <a:solidFill>
                            <a:schemeClr val="accent6">
                              <a:lumMod val="75000"/>
                            </a:schemeClr>
                          </a:solidFill>
                          <a:sym typeface="Wingdings" panose="05000000000000000000" pitchFamily="2" charset="2"/>
                        </a:rPr>
                        <a:t></a:t>
                      </a:r>
                      <a:endParaRPr lang="en-US" dirty="0"/>
                    </a:p>
                  </a:txBody>
                  <a:tcPr anchor="ctr"/>
                </a:tc>
                <a:tc>
                  <a:txBody>
                    <a:bodyPr/>
                    <a:lstStyle/>
                    <a:p>
                      <a:pPr algn="ctr"/>
                      <a:r>
                        <a:rPr lang="en-US" sz="4800" dirty="0">
                          <a:solidFill>
                            <a:schemeClr val="tx1">
                              <a:lumMod val="65000"/>
                              <a:lumOff val="35000"/>
                            </a:schemeClr>
                          </a:solidFill>
                          <a:sym typeface="Wingdings" panose="05000000000000000000" pitchFamily="2" charset="2"/>
                        </a:rPr>
                        <a:t>Yes</a:t>
                      </a:r>
                      <a:endParaRPr lang="en-US" dirty="0">
                        <a:solidFill>
                          <a:schemeClr val="tx1">
                            <a:lumMod val="65000"/>
                            <a:lumOff val="35000"/>
                          </a:schemeClr>
                        </a:solidFill>
                      </a:endParaRPr>
                    </a:p>
                  </a:txBody>
                  <a:tcPr anchor="ctr"/>
                </a:tc>
                <a:extLst>
                  <a:ext uri="{0D108BD9-81ED-4DB2-BD59-A6C34878D82A}">
                    <a16:rowId xmlns:a16="http://schemas.microsoft.com/office/drawing/2014/main" val="10001"/>
                  </a:ext>
                </a:extLst>
              </a:tr>
              <a:tr h="841186">
                <a:tc>
                  <a:txBody>
                    <a:bodyPr/>
                    <a:lstStyle/>
                    <a:p>
                      <a:r>
                        <a:rPr lang="en-US" sz="3200" dirty="0"/>
                        <a:t>httpOnly secure cookie</a:t>
                      </a:r>
                    </a:p>
                  </a:txBody>
                  <a:tcPr/>
                </a:tc>
                <a:tc>
                  <a:txBody>
                    <a:bodyPr/>
                    <a:lstStyle/>
                    <a:p>
                      <a:pPr algn="ctr"/>
                      <a:r>
                        <a:rPr lang="en-US" sz="4800" dirty="0">
                          <a:solidFill>
                            <a:schemeClr val="accent6">
                              <a:lumMod val="75000"/>
                            </a:schemeClr>
                          </a:solidFill>
                          <a:sym typeface="Wingdings" panose="05000000000000000000" pitchFamily="2" charset="2"/>
                        </a:rPr>
                        <a:t></a:t>
                      </a:r>
                      <a:endParaRPr lang="en-US" dirty="0">
                        <a:solidFill>
                          <a:schemeClr val="accent6">
                            <a:lumMod val="75000"/>
                          </a:schemeClr>
                        </a:solidFill>
                      </a:endParaRPr>
                    </a:p>
                  </a:txBody>
                  <a:tcPr anchor="ctr"/>
                </a:tc>
                <a:tc>
                  <a:txBody>
                    <a:bodyPr/>
                    <a:lstStyle/>
                    <a:p>
                      <a:pPr algn="ctr"/>
                      <a:r>
                        <a:rPr lang="en-US" sz="4800" dirty="0">
                          <a:solidFill>
                            <a:srgbClr val="FF0000"/>
                          </a:solidFill>
                          <a:sym typeface="Wingdings" panose="05000000000000000000" pitchFamily="2" charset="2"/>
                        </a:rPr>
                        <a:t></a:t>
                      </a:r>
                    </a:p>
                    <a:p>
                      <a:pPr algn="ctr"/>
                      <a:r>
                        <a:rPr lang="en-US" sz="2000" dirty="0">
                          <a:solidFill>
                            <a:srgbClr val="FF0000"/>
                          </a:solidFill>
                          <a:sym typeface="Wingdings" panose="05000000000000000000" pitchFamily="2" charset="2"/>
                        </a:rPr>
                        <a:t>(easy</a:t>
                      </a:r>
                      <a:r>
                        <a:rPr lang="en-US" sz="2000" baseline="0" dirty="0">
                          <a:solidFill>
                            <a:srgbClr val="FF0000"/>
                          </a:solidFill>
                          <a:sym typeface="Wingdings" panose="05000000000000000000" pitchFamily="2" charset="2"/>
                        </a:rPr>
                        <a:t> to address)</a:t>
                      </a:r>
                      <a:endParaRPr 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800" dirty="0">
                          <a:solidFill>
                            <a:schemeClr val="tx1">
                              <a:lumMod val="65000"/>
                              <a:lumOff val="35000"/>
                            </a:schemeClr>
                          </a:solidFill>
                          <a:sym typeface="Wingdings" panose="05000000000000000000" pitchFamily="2" charset="2"/>
                        </a:rPr>
                        <a:t>No</a:t>
                      </a:r>
                      <a:endParaRPr lang="en-US" sz="4800" dirty="0"/>
                    </a:p>
                  </a:txBody>
                  <a:tcPr anchor="ct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368701633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751935" y="703385"/>
            <a:ext cx="8941611" cy="6154615"/>
          </a:xfrm>
          <a:prstGeom prst="rect">
            <a:avLst/>
          </a:prstGeom>
        </p:spPr>
      </p:pic>
    </p:spTree>
    <p:extLst>
      <p:ext uri="{BB962C8B-B14F-4D97-AF65-F5344CB8AC3E}">
        <p14:creationId xmlns:p14="http://schemas.microsoft.com/office/powerpoint/2010/main" val="368906396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Client/server authentication (2-legged)</a:t>
            </a:r>
          </a:p>
        </p:txBody>
      </p:sp>
      <p:sp>
        <p:nvSpPr>
          <p:cNvPr id="3" name="Content Placeholder 2"/>
          <p:cNvSpPr>
            <a:spLocks noGrp="1"/>
          </p:cNvSpPr>
          <p:nvPr>
            <p:ph idx="1"/>
          </p:nvPr>
        </p:nvSpPr>
        <p:spPr>
          <a:xfrm>
            <a:off x="838200" y="1928553"/>
            <a:ext cx="11215255" cy="4505498"/>
          </a:xfrm>
        </p:spPr>
        <p:txBody>
          <a:bodyPr>
            <a:noAutofit/>
          </a:bodyPr>
          <a:lstStyle/>
          <a:p>
            <a:r>
              <a:rPr lang="en-US" sz="4000" dirty="0"/>
              <a:t>Client is resource owner; access </a:t>
            </a:r>
            <a:r>
              <a:rPr lang="en-US" sz="4000" b="1" dirty="0"/>
              <a:t>its own</a:t>
            </a:r>
            <a:r>
              <a:rPr lang="en-US" sz="4000" dirty="0"/>
              <a:t> data</a:t>
            </a:r>
          </a:p>
          <a:p>
            <a:pPr lvl="1"/>
            <a:endParaRPr lang="en-US" sz="3600" dirty="0"/>
          </a:p>
          <a:p>
            <a:pPr lvl="1"/>
            <a:endParaRPr lang="en-US" sz="3600" dirty="0"/>
          </a:p>
          <a:p>
            <a:pPr lvl="1"/>
            <a:endParaRPr lang="en-US" sz="3600" dirty="0"/>
          </a:p>
          <a:p>
            <a:pPr lvl="1"/>
            <a:endParaRPr lang="en-US" sz="3600" dirty="0"/>
          </a:p>
          <a:p>
            <a:pPr lvl="1"/>
            <a:endParaRPr lang="en-US" sz="3600" dirty="0"/>
          </a:p>
          <a:p>
            <a:pPr lvl="1"/>
            <a:endParaRPr lang="en-US" sz="3600" dirty="0"/>
          </a:p>
          <a:p>
            <a:pPr lvl="1"/>
            <a:endParaRPr lang="en-US" sz="3600" dirty="0"/>
          </a:p>
          <a:p>
            <a:pPr lvl="1"/>
            <a:endParaRPr lang="en-US" sz="3600" dirty="0"/>
          </a:p>
          <a:p>
            <a:pPr lvl="1"/>
            <a:endParaRPr lang="en-US" sz="3600" dirty="0"/>
          </a:p>
          <a:p>
            <a:endParaRPr lang="en-US" sz="4000" dirty="0"/>
          </a:p>
          <a:p>
            <a:endParaRPr lang="en-US" sz="4000" dirty="0"/>
          </a:p>
          <a:p>
            <a:endParaRPr lang="en-US" sz="4000" dirty="0"/>
          </a:p>
          <a:p>
            <a:endParaRPr lang="en-US" sz="4000" dirty="0"/>
          </a:p>
          <a:p>
            <a:endParaRPr lang="en-US" sz="4000" dirty="0"/>
          </a:p>
          <a:p>
            <a:pPr lvl="1"/>
            <a:endParaRPr lang="en-US" sz="3600" dirty="0"/>
          </a:p>
          <a:p>
            <a:endParaRPr lang="en-US" sz="4000" dirty="0"/>
          </a:p>
        </p:txBody>
      </p:sp>
      <p:pic>
        <p:nvPicPr>
          <p:cNvPr id="4" name="Picture 3"/>
          <p:cNvPicPr>
            <a:picLocks noChangeAspect="1"/>
          </p:cNvPicPr>
          <p:nvPr/>
        </p:nvPicPr>
        <p:blipFill>
          <a:blip r:embed="rId3"/>
          <a:stretch>
            <a:fillRect/>
          </a:stretch>
        </p:blipFill>
        <p:spPr>
          <a:xfrm>
            <a:off x="1565474" y="3589886"/>
            <a:ext cx="8975065" cy="2638125"/>
          </a:xfrm>
          <a:prstGeom prst="rect">
            <a:avLst/>
          </a:prstGeom>
        </p:spPr>
      </p:pic>
    </p:spTree>
    <p:extLst>
      <p:ext uri="{BB962C8B-B14F-4D97-AF65-F5344CB8AC3E}">
        <p14:creationId xmlns:p14="http://schemas.microsoft.com/office/powerpoint/2010/main" val="213158367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Delegated authorization (3-legged)</a:t>
            </a:r>
          </a:p>
        </p:txBody>
      </p:sp>
      <p:sp>
        <p:nvSpPr>
          <p:cNvPr id="3" name="Content Placeholder 2"/>
          <p:cNvSpPr>
            <a:spLocks noGrp="1"/>
          </p:cNvSpPr>
          <p:nvPr>
            <p:ph idx="1"/>
          </p:nvPr>
        </p:nvSpPr>
        <p:spPr>
          <a:xfrm>
            <a:off x="838200" y="1928553"/>
            <a:ext cx="11215255" cy="4505498"/>
          </a:xfrm>
        </p:spPr>
        <p:txBody>
          <a:bodyPr>
            <a:noAutofit/>
          </a:bodyPr>
          <a:lstStyle/>
          <a:p>
            <a:r>
              <a:rPr lang="en-US" sz="4000" dirty="0"/>
              <a:t>Client acts </a:t>
            </a:r>
            <a:r>
              <a:rPr lang="en-US" sz="4000" b="1" dirty="0"/>
              <a:t>on behalf of</a:t>
            </a:r>
            <a:r>
              <a:rPr lang="en-US" sz="4000" dirty="0"/>
              <a:t> the resource owner</a:t>
            </a:r>
          </a:p>
          <a:p>
            <a:pPr lvl="1"/>
            <a:endParaRPr lang="en-US" sz="3600" dirty="0"/>
          </a:p>
          <a:p>
            <a:pPr lvl="1"/>
            <a:endParaRPr lang="en-US" sz="3600" dirty="0"/>
          </a:p>
          <a:p>
            <a:pPr lvl="1"/>
            <a:endParaRPr lang="en-US" sz="3600" dirty="0"/>
          </a:p>
          <a:p>
            <a:pPr lvl="1"/>
            <a:endParaRPr lang="en-US" sz="3600" dirty="0"/>
          </a:p>
          <a:p>
            <a:pPr lvl="1"/>
            <a:endParaRPr lang="en-US" sz="3600" dirty="0"/>
          </a:p>
          <a:p>
            <a:pPr lvl="1"/>
            <a:endParaRPr lang="en-US" sz="3600" dirty="0"/>
          </a:p>
          <a:p>
            <a:pPr lvl="1"/>
            <a:endParaRPr lang="en-US" sz="3600" dirty="0"/>
          </a:p>
          <a:p>
            <a:pPr lvl="1"/>
            <a:endParaRPr lang="en-US" sz="3600" dirty="0"/>
          </a:p>
          <a:p>
            <a:pPr lvl="1"/>
            <a:endParaRPr lang="en-US" sz="3600" dirty="0"/>
          </a:p>
          <a:p>
            <a:endParaRPr lang="en-US" sz="4000" dirty="0"/>
          </a:p>
          <a:p>
            <a:endParaRPr lang="en-US" sz="4000" dirty="0"/>
          </a:p>
          <a:p>
            <a:endParaRPr lang="en-US" sz="4000" dirty="0"/>
          </a:p>
          <a:p>
            <a:endParaRPr lang="en-US" sz="4000" dirty="0"/>
          </a:p>
          <a:p>
            <a:endParaRPr lang="en-US" sz="4000" dirty="0"/>
          </a:p>
          <a:p>
            <a:pPr lvl="1"/>
            <a:endParaRPr lang="en-US" sz="3600" dirty="0"/>
          </a:p>
          <a:p>
            <a:endParaRPr lang="en-US" sz="4000" dirty="0"/>
          </a:p>
        </p:txBody>
      </p:sp>
      <p:pic>
        <p:nvPicPr>
          <p:cNvPr id="7" name="Picture 6"/>
          <p:cNvPicPr>
            <a:picLocks noChangeAspect="1"/>
          </p:cNvPicPr>
          <p:nvPr/>
        </p:nvPicPr>
        <p:blipFill>
          <a:blip r:embed="rId3"/>
          <a:stretch>
            <a:fillRect/>
          </a:stretch>
        </p:blipFill>
        <p:spPr>
          <a:xfrm>
            <a:off x="1694756" y="3198928"/>
            <a:ext cx="8401719" cy="3472988"/>
          </a:xfrm>
          <a:prstGeom prst="rect">
            <a:avLst/>
          </a:prstGeom>
        </p:spPr>
      </p:pic>
    </p:spTree>
    <p:extLst>
      <p:ext uri="{BB962C8B-B14F-4D97-AF65-F5344CB8AC3E}">
        <p14:creationId xmlns:p14="http://schemas.microsoft.com/office/powerpoint/2010/main" val="9967026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Delegated authorization (3-legged)</a:t>
            </a:r>
          </a:p>
        </p:txBody>
      </p:sp>
      <p:sp>
        <p:nvSpPr>
          <p:cNvPr id="3" name="Content Placeholder 2"/>
          <p:cNvSpPr>
            <a:spLocks noGrp="1"/>
          </p:cNvSpPr>
          <p:nvPr>
            <p:ph idx="1"/>
          </p:nvPr>
        </p:nvSpPr>
        <p:spPr>
          <a:xfrm>
            <a:off x="838200" y="1928553"/>
            <a:ext cx="11215255" cy="4505498"/>
          </a:xfrm>
        </p:spPr>
        <p:txBody>
          <a:bodyPr>
            <a:noAutofit/>
          </a:bodyPr>
          <a:lstStyle/>
          <a:p>
            <a:pPr lvl="1"/>
            <a:endParaRPr lang="en-US" sz="3600" dirty="0"/>
          </a:p>
          <a:p>
            <a:pPr lvl="1"/>
            <a:endParaRPr lang="en-US" sz="3600" dirty="0"/>
          </a:p>
          <a:p>
            <a:pPr lvl="1"/>
            <a:endParaRPr lang="en-US" sz="3600" dirty="0"/>
          </a:p>
          <a:p>
            <a:endParaRPr lang="en-US" sz="4000" dirty="0"/>
          </a:p>
          <a:p>
            <a:endParaRPr lang="en-US" sz="4000" dirty="0"/>
          </a:p>
          <a:p>
            <a:endParaRPr lang="en-US" sz="4000" dirty="0"/>
          </a:p>
          <a:p>
            <a:endParaRPr lang="en-US" sz="4000" dirty="0"/>
          </a:p>
          <a:p>
            <a:endParaRPr lang="en-US" sz="4000" dirty="0"/>
          </a:p>
          <a:p>
            <a:pPr lvl="1"/>
            <a:endParaRPr lang="en-US" sz="3600" dirty="0"/>
          </a:p>
          <a:p>
            <a:endParaRPr lang="en-US" sz="4000" dirty="0"/>
          </a:p>
        </p:txBody>
      </p:sp>
      <p:pic>
        <p:nvPicPr>
          <p:cNvPr id="4" name="Picture 3"/>
          <p:cNvPicPr>
            <a:picLocks noChangeAspect="1"/>
          </p:cNvPicPr>
          <p:nvPr/>
        </p:nvPicPr>
        <p:blipFill>
          <a:blip r:embed="rId3"/>
          <a:stretch>
            <a:fillRect/>
          </a:stretch>
        </p:blipFill>
        <p:spPr>
          <a:xfrm>
            <a:off x="1354667" y="1577923"/>
            <a:ext cx="8882871" cy="5221688"/>
          </a:xfrm>
          <a:prstGeom prst="rect">
            <a:avLst/>
          </a:prstGeom>
        </p:spPr>
      </p:pic>
    </p:spTree>
    <p:extLst>
      <p:ext uri="{BB962C8B-B14F-4D97-AF65-F5344CB8AC3E}">
        <p14:creationId xmlns:p14="http://schemas.microsoft.com/office/powerpoint/2010/main" val="188785725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Delegated authorization (3-legged)</a:t>
            </a:r>
          </a:p>
        </p:txBody>
      </p:sp>
      <p:sp>
        <p:nvSpPr>
          <p:cNvPr id="3" name="Content Placeholder 2"/>
          <p:cNvSpPr>
            <a:spLocks noGrp="1"/>
          </p:cNvSpPr>
          <p:nvPr>
            <p:ph idx="1"/>
          </p:nvPr>
        </p:nvSpPr>
        <p:spPr>
          <a:xfrm>
            <a:off x="838200" y="1928553"/>
            <a:ext cx="11215255" cy="4505498"/>
          </a:xfrm>
        </p:spPr>
        <p:txBody>
          <a:bodyPr>
            <a:noAutofit/>
          </a:bodyPr>
          <a:lstStyle/>
          <a:p>
            <a:pPr lvl="1"/>
            <a:endParaRPr lang="en-US" sz="3600" dirty="0"/>
          </a:p>
          <a:p>
            <a:pPr lvl="1"/>
            <a:endParaRPr lang="en-US" sz="3600" dirty="0"/>
          </a:p>
          <a:p>
            <a:pPr lvl="1"/>
            <a:endParaRPr lang="en-US" sz="3600" dirty="0"/>
          </a:p>
          <a:p>
            <a:endParaRPr lang="en-US" sz="4000" dirty="0"/>
          </a:p>
          <a:p>
            <a:endParaRPr lang="en-US" sz="4000" dirty="0"/>
          </a:p>
          <a:p>
            <a:endParaRPr lang="en-US" sz="4000" dirty="0"/>
          </a:p>
          <a:p>
            <a:endParaRPr lang="en-US" sz="4000" dirty="0"/>
          </a:p>
          <a:p>
            <a:endParaRPr lang="en-US" sz="4000" dirty="0"/>
          </a:p>
          <a:p>
            <a:pPr lvl="1"/>
            <a:endParaRPr lang="en-US" sz="3600" dirty="0"/>
          </a:p>
          <a:p>
            <a:endParaRPr lang="en-US" sz="4000" dirty="0"/>
          </a:p>
        </p:txBody>
      </p:sp>
      <p:pic>
        <p:nvPicPr>
          <p:cNvPr id="5" name="Picture 4"/>
          <p:cNvPicPr>
            <a:picLocks noChangeAspect="1"/>
          </p:cNvPicPr>
          <p:nvPr/>
        </p:nvPicPr>
        <p:blipFill>
          <a:blip r:embed="rId3"/>
          <a:stretch>
            <a:fillRect/>
          </a:stretch>
        </p:blipFill>
        <p:spPr>
          <a:xfrm>
            <a:off x="1405467" y="1808583"/>
            <a:ext cx="8890188" cy="4745438"/>
          </a:xfrm>
          <a:prstGeom prst="rect">
            <a:avLst/>
          </a:prstGeom>
        </p:spPr>
      </p:pic>
    </p:spTree>
    <p:extLst>
      <p:ext uri="{BB962C8B-B14F-4D97-AF65-F5344CB8AC3E}">
        <p14:creationId xmlns:p14="http://schemas.microsoft.com/office/powerpoint/2010/main" val="8393753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Identity / Authentication / Authorization</a:t>
            </a:r>
          </a:p>
        </p:txBody>
      </p:sp>
      <p:sp>
        <p:nvSpPr>
          <p:cNvPr id="3" name="Content Placeholder 2"/>
          <p:cNvSpPr>
            <a:spLocks noGrp="1"/>
          </p:cNvSpPr>
          <p:nvPr>
            <p:ph idx="1"/>
          </p:nvPr>
        </p:nvSpPr>
        <p:spPr>
          <a:xfrm>
            <a:off x="838200" y="1928553"/>
            <a:ext cx="11215255" cy="4505498"/>
          </a:xfrm>
        </p:spPr>
        <p:txBody>
          <a:bodyPr>
            <a:noAutofit/>
          </a:bodyPr>
          <a:lstStyle/>
          <a:p>
            <a:r>
              <a:rPr lang="en-US" sz="4000" dirty="0"/>
              <a:t>Not all APIs care about all 3 things</a:t>
            </a:r>
            <a:br>
              <a:rPr lang="en-US" sz="4000" dirty="0"/>
            </a:br>
            <a:endParaRPr lang="en-US" sz="4000" dirty="0"/>
          </a:p>
          <a:p>
            <a:r>
              <a:rPr lang="en-US" sz="4000" dirty="0"/>
              <a:t>Access control often your app’s responsibility</a:t>
            </a:r>
          </a:p>
        </p:txBody>
      </p:sp>
      <p:pic>
        <p:nvPicPr>
          <p:cNvPr id="4" name="Picture 3"/>
          <p:cNvPicPr>
            <a:picLocks noChangeAspect="1"/>
          </p:cNvPicPr>
          <p:nvPr/>
        </p:nvPicPr>
        <p:blipFill>
          <a:blip r:embed="rId3"/>
          <a:stretch>
            <a:fillRect/>
          </a:stretch>
        </p:blipFill>
        <p:spPr>
          <a:xfrm>
            <a:off x="1101217" y="3813956"/>
            <a:ext cx="8253755" cy="1802130"/>
          </a:xfrm>
          <a:prstGeom prst="rect">
            <a:avLst/>
          </a:prstGeom>
        </p:spPr>
      </p:pic>
    </p:spTree>
    <p:extLst>
      <p:ext uri="{BB962C8B-B14F-4D97-AF65-F5344CB8AC3E}">
        <p14:creationId xmlns:p14="http://schemas.microsoft.com/office/powerpoint/2010/main" val="79927109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928553"/>
            <a:ext cx="11215255" cy="4505498"/>
          </a:xfrm>
        </p:spPr>
        <p:txBody>
          <a:bodyPr>
            <a:noAutofit/>
          </a:bodyPr>
          <a:lstStyle/>
          <a:p>
            <a:pPr lvl="1"/>
            <a:endParaRPr lang="en-US" sz="3600" dirty="0"/>
          </a:p>
          <a:p>
            <a:pPr lvl="1"/>
            <a:endParaRPr lang="en-US" sz="3600" dirty="0"/>
          </a:p>
          <a:p>
            <a:endParaRPr lang="en-US" sz="4000" dirty="0"/>
          </a:p>
        </p:txBody>
      </p:sp>
      <p:pic>
        <p:nvPicPr>
          <p:cNvPr id="6" name="Picture 5"/>
          <p:cNvPicPr>
            <a:picLocks noChangeAspect="1"/>
          </p:cNvPicPr>
          <p:nvPr/>
        </p:nvPicPr>
        <p:blipFill>
          <a:blip r:embed="rId3"/>
          <a:stretch>
            <a:fillRect/>
          </a:stretch>
        </p:blipFill>
        <p:spPr>
          <a:xfrm>
            <a:off x="0" y="0"/>
            <a:ext cx="5382376" cy="676369"/>
          </a:xfrm>
          <a:prstGeom prst="rect">
            <a:avLst/>
          </a:prstGeom>
        </p:spPr>
      </p:pic>
      <p:pic>
        <p:nvPicPr>
          <p:cNvPr id="7" name="Picture 6"/>
          <p:cNvPicPr>
            <a:picLocks noChangeAspect="1"/>
          </p:cNvPicPr>
          <p:nvPr/>
        </p:nvPicPr>
        <p:blipFill>
          <a:blip r:embed="rId4"/>
          <a:stretch>
            <a:fillRect/>
          </a:stretch>
        </p:blipFill>
        <p:spPr>
          <a:xfrm>
            <a:off x="1762703" y="676369"/>
            <a:ext cx="8966029" cy="6181631"/>
          </a:xfrm>
          <a:prstGeom prst="rect">
            <a:avLst/>
          </a:prstGeom>
        </p:spPr>
      </p:pic>
      <p:pic>
        <p:nvPicPr>
          <p:cNvPr id="2" name="Picture 1"/>
          <p:cNvPicPr>
            <a:picLocks noChangeAspect="1"/>
          </p:cNvPicPr>
          <p:nvPr/>
        </p:nvPicPr>
        <p:blipFill>
          <a:blip r:embed="rId5"/>
          <a:stretch>
            <a:fillRect/>
          </a:stretch>
        </p:blipFill>
        <p:spPr>
          <a:xfrm>
            <a:off x="1314450" y="2811514"/>
            <a:ext cx="10338785" cy="4046486"/>
          </a:xfrm>
          <a:prstGeom prst="rect">
            <a:avLst/>
          </a:prstGeom>
        </p:spPr>
      </p:pic>
      <p:pic>
        <p:nvPicPr>
          <p:cNvPr id="4" name="Picture 3"/>
          <p:cNvPicPr>
            <a:picLocks noChangeAspect="1"/>
          </p:cNvPicPr>
          <p:nvPr/>
        </p:nvPicPr>
        <p:blipFill>
          <a:blip r:embed="rId5"/>
          <a:stretch>
            <a:fillRect/>
          </a:stretch>
        </p:blipFill>
        <p:spPr>
          <a:xfrm>
            <a:off x="7585482" y="2678943"/>
            <a:ext cx="855663" cy="228600"/>
          </a:xfrm>
          <a:prstGeom prst="rect">
            <a:avLst/>
          </a:prstGeom>
        </p:spPr>
      </p:pic>
      <p:pic>
        <p:nvPicPr>
          <p:cNvPr id="8" name="Picture 2" descr="Image result for facebook oauth"/>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85482" y="3003572"/>
            <a:ext cx="3619500" cy="23554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314826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928553"/>
            <a:ext cx="11215255" cy="4505498"/>
          </a:xfrm>
        </p:spPr>
        <p:txBody>
          <a:bodyPr>
            <a:noAutofit/>
          </a:bodyPr>
          <a:lstStyle/>
          <a:p>
            <a:pPr lvl="1"/>
            <a:endParaRPr lang="en-US" sz="3600" dirty="0"/>
          </a:p>
          <a:p>
            <a:pPr lvl="1"/>
            <a:endParaRPr lang="en-US" sz="3600" dirty="0"/>
          </a:p>
          <a:p>
            <a:endParaRPr lang="en-US" sz="4000" dirty="0"/>
          </a:p>
        </p:txBody>
      </p:sp>
      <p:pic>
        <p:nvPicPr>
          <p:cNvPr id="1026" name="Picture 2" descr="Image result for facebook oauth"/>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152227"/>
            <a:ext cx="10304379" cy="67057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100963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928553"/>
            <a:ext cx="11215255" cy="4505498"/>
          </a:xfrm>
        </p:spPr>
        <p:txBody>
          <a:bodyPr>
            <a:noAutofit/>
          </a:bodyPr>
          <a:lstStyle/>
          <a:p>
            <a:pPr lvl="1"/>
            <a:endParaRPr lang="en-US" sz="3600" dirty="0"/>
          </a:p>
          <a:p>
            <a:pPr lvl="1"/>
            <a:endParaRPr lang="en-US" sz="3600" dirty="0"/>
          </a:p>
          <a:p>
            <a:endParaRPr lang="en-US" sz="4000" dirty="0"/>
          </a:p>
        </p:txBody>
      </p:sp>
      <p:pic>
        <p:nvPicPr>
          <p:cNvPr id="6" name="Picture 5"/>
          <p:cNvPicPr>
            <a:picLocks noChangeAspect="1"/>
          </p:cNvPicPr>
          <p:nvPr/>
        </p:nvPicPr>
        <p:blipFill>
          <a:blip r:embed="rId3"/>
          <a:stretch>
            <a:fillRect/>
          </a:stretch>
        </p:blipFill>
        <p:spPr>
          <a:xfrm>
            <a:off x="0" y="0"/>
            <a:ext cx="5382376" cy="676369"/>
          </a:xfrm>
          <a:prstGeom prst="rect">
            <a:avLst/>
          </a:prstGeom>
        </p:spPr>
      </p:pic>
      <p:pic>
        <p:nvPicPr>
          <p:cNvPr id="7" name="Picture 6"/>
          <p:cNvPicPr>
            <a:picLocks noChangeAspect="1"/>
          </p:cNvPicPr>
          <p:nvPr/>
        </p:nvPicPr>
        <p:blipFill>
          <a:blip r:embed="rId4"/>
          <a:stretch>
            <a:fillRect/>
          </a:stretch>
        </p:blipFill>
        <p:spPr>
          <a:xfrm>
            <a:off x="1762703" y="676369"/>
            <a:ext cx="8966029" cy="6181631"/>
          </a:xfrm>
          <a:prstGeom prst="rect">
            <a:avLst/>
          </a:prstGeom>
        </p:spPr>
      </p:pic>
    </p:spTree>
    <p:extLst>
      <p:ext uri="{BB962C8B-B14F-4D97-AF65-F5344CB8AC3E}">
        <p14:creationId xmlns:p14="http://schemas.microsoft.com/office/powerpoint/2010/main" val="310384500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OAuth 1.0a</a:t>
            </a:r>
          </a:p>
        </p:txBody>
      </p:sp>
      <p:sp>
        <p:nvSpPr>
          <p:cNvPr id="3" name="Content Placeholder 2"/>
          <p:cNvSpPr>
            <a:spLocks noGrp="1"/>
          </p:cNvSpPr>
          <p:nvPr>
            <p:ph idx="1"/>
          </p:nvPr>
        </p:nvSpPr>
        <p:spPr>
          <a:xfrm>
            <a:off x="838200" y="1911620"/>
            <a:ext cx="11215255" cy="4505498"/>
          </a:xfrm>
        </p:spPr>
        <p:txBody>
          <a:bodyPr>
            <a:noAutofit/>
          </a:bodyPr>
          <a:lstStyle/>
          <a:p>
            <a:r>
              <a:rPr lang="en-US" sz="4000" dirty="0"/>
              <a:t>Uses signed requests (</a:t>
            </a:r>
            <a:r>
              <a:rPr lang="en-US" sz="3200" dirty="0"/>
              <a:t>TLS not req. / integrity guaranteed</a:t>
            </a:r>
            <a:r>
              <a:rPr lang="en-US" sz="4000" dirty="0"/>
              <a:t>)</a:t>
            </a:r>
          </a:p>
          <a:p>
            <a:endParaRPr lang="en-US" sz="4000" dirty="0"/>
          </a:p>
          <a:p>
            <a:r>
              <a:rPr lang="en-US" sz="4000" dirty="0"/>
              <a:t>Best with web-based clients </a:t>
            </a:r>
          </a:p>
          <a:p>
            <a:endParaRPr lang="en-US" sz="4000" dirty="0"/>
          </a:p>
          <a:p>
            <a:r>
              <a:rPr lang="en-US" sz="4000" dirty="0"/>
              <a:t>Complex to implement – use libraries!</a:t>
            </a:r>
          </a:p>
          <a:p>
            <a:endParaRPr lang="en-US" sz="4000" dirty="0"/>
          </a:p>
          <a:p>
            <a:endParaRPr lang="en-US" sz="4000" dirty="0"/>
          </a:p>
          <a:p>
            <a:endParaRPr lang="en-US" sz="4000" dirty="0"/>
          </a:p>
          <a:p>
            <a:pPr lvl="1"/>
            <a:endParaRPr lang="en-US" sz="3600" dirty="0"/>
          </a:p>
          <a:p>
            <a:pPr lvl="1"/>
            <a:endParaRPr lang="en-US" sz="3600" dirty="0"/>
          </a:p>
          <a:p>
            <a:endParaRPr lang="en-US" sz="4000" dirty="0"/>
          </a:p>
          <a:p>
            <a:endParaRPr lang="en-US" sz="4000" dirty="0"/>
          </a:p>
          <a:p>
            <a:endParaRPr lang="en-US" sz="4000" dirty="0"/>
          </a:p>
          <a:p>
            <a:endParaRPr lang="en-US" sz="4000" dirty="0"/>
          </a:p>
          <a:p>
            <a:endParaRPr lang="en-US" sz="4000" dirty="0"/>
          </a:p>
          <a:p>
            <a:pPr lvl="1"/>
            <a:endParaRPr lang="en-US" sz="3600" dirty="0"/>
          </a:p>
          <a:p>
            <a:endParaRPr lang="en-US" sz="4000" dirty="0"/>
          </a:p>
        </p:txBody>
      </p:sp>
    </p:spTree>
    <p:extLst>
      <p:ext uri="{BB962C8B-B14F-4D97-AF65-F5344CB8AC3E}">
        <p14:creationId xmlns:p14="http://schemas.microsoft.com/office/powerpoint/2010/main" val="39011501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OAuth 2.0</a:t>
            </a:r>
          </a:p>
        </p:txBody>
      </p:sp>
      <p:sp>
        <p:nvSpPr>
          <p:cNvPr id="3" name="Content Placeholder 2"/>
          <p:cNvSpPr>
            <a:spLocks noGrp="1"/>
          </p:cNvSpPr>
          <p:nvPr>
            <p:ph idx="1"/>
          </p:nvPr>
        </p:nvSpPr>
        <p:spPr>
          <a:xfrm>
            <a:off x="838200" y="1894687"/>
            <a:ext cx="11215255" cy="4505498"/>
          </a:xfrm>
        </p:spPr>
        <p:txBody>
          <a:bodyPr>
            <a:noAutofit/>
          </a:bodyPr>
          <a:lstStyle/>
          <a:p>
            <a:r>
              <a:rPr lang="en-US" sz="4000" dirty="0"/>
              <a:t>No HMAC signatures == simpler to implement</a:t>
            </a:r>
          </a:p>
          <a:p>
            <a:endParaRPr lang="en-US" sz="4000" dirty="0"/>
          </a:p>
          <a:p>
            <a:r>
              <a:rPr lang="en-US" sz="4000" dirty="0"/>
              <a:t>Better support for enterprise &amp; non-web clients</a:t>
            </a:r>
          </a:p>
          <a:p>
            <a:endParaRPr lang="en-US" sz="4000" dirty="0"/>
          </a:p>
          <a:p>
            <a:r>
              <a:rPr lang="en-US" sz="4000" dirty="0"/>
              <a:t>Not backwards compatible with 1.0/1.0a</a:t>
            </a:r>
          </a:p>
          <a:p>
            <a:endParaRPr lang="en-US" sz="4000" dirty="0"/>
          </a:p>
          <a:p>
            <a:endParaRPr lang="en-US" sz="4000" dirty="0"/>
          </a:p>
          <a:p>
            <a:endParaRPr lang="en-US" sz="4000" dirty="0"/>
          </a:p>
          <a:p>
            <a:endParaRPr lang="en-US" sz="4000" dirty="0"/>
          </a:p>
          <a:p>
            <a:endParaRPr lang="en-US" sz="4000" dirty="0"/>
          </a:p>
          <a:p>
            <a:pPr lvl="1"/>
            <a:endParaRPr lang="en-US" sz="3600" dirty="0"/>
          </a:p>
          <a:p>
            <a:pPr lvl="1"/>
            <a:endParaRPr lang="en-US" sz="3600" dirty="0"/>
          </a:p>
          <a:p>
            <a:endParaRPr lang="en-US" sz="4000" dirty="0"/>
          </a:p>
          <a:p>
            <a:endParaRPr lang="en-US" sz="4000" dirty="0"/>
          </a:p>
          <a:p>
            <a:endParaRPr lang="en-US" sz="4000" dirty="0"/>
          </a:p>
          <a:p>
            <a:endParaRPr lang="en-US" sz="4000" dirty="0"/>
          </a:p>
          <a:p>
            <a:endParaRPr lang="en-US" sz="4000" dirty="0"/>
          </a:p>
          <a:p>
            <a:pPr lvl="1"/>
            <a:endParaRPr lang="en-US" sz="3600" dirty="0"/>
          </a:p>
          <a:p>
            <a:endParaRPr lang="en-US" sz="4000" dirty="0"/>
          </a:p>
        </p:txBody>
      </p:sp>
    </p:spTree>
    <p:extLst>
      <p:ext uri="{BB962C8B-B14F-4D97-AF65-F5344CB8AC3E}">
        <p14:creationId xmlns:p14="http://schemas.microsoft.com/office/powerpoint/2010/main" val="50540078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OAuth 2.0 – drawbacks</a:t>
            </a:r>
          </a:p>
        </p:txBody>
      </p:sp>
      <p:sp>
        <p:nvSpPr>
          <p:cNvPr id="3" name="Content Placeholder 2"/>
          <p:cNvSpPr>
            <a:spLocks noGrp="1"/>
          </p:cNvSpPr>
          <p:nvPr>
            <p:ph idx="1"/>
          </p:nvPr>
        </p:nvSpPr>
        <p:spPr>
          <a:xfrm>
            <a:off x="838200" y="1911620"/>
            <a:ext cx="11215255" cy="4505498"/>
          </a:xfrm>
        </p:spPr>
        <p:txBody>
          <a:bodyPr>
            <a:noAutofit/>
          </a:bodyPr>
          <a:lstStyle/>
          <a:p>
            <a:r>
              <a:rPr lang="en-US" sz="4000" dirty="0"/>
              <a:t>OAuth 2.0 is a </a:t>
            </a:r>
            <a:r>
              <a:rPr lang="en-US" sz="4000" b="1" dirty="0"/>
              <a:t>framework</a:t>
            </a:r>
            <a:r>
              <a:rPr lang="en-US" sz="4000" dirty="0"/>
              <a:t>, not a </a:t>
            </a:r>
            <a:r>
              <a:rPr lang="en-US" sz="4000" b="1" dirty="0"/>
              <a:t>protocol</a:t>
            </a:r>
            <a:r>
              <a:rPr lang="en-US" sz="4000" dirty="0"/>
              <a:t>; less interoperable than 1.0a</a:t>
            </a:r>
          </a:p>
          <a:p>
            <a:endParaRPr lang="en-US" sz="4000" dirty="0"/>
          </a:p>
          <a:p>
            <a:pPr lvl="1"/>
            <a:endParaRPr lang="en-US" sz="3600" dirty="0"/>
          </a:p>
          <a:p>
            <a:pPr lvl="1"/>
            <a:endParaRPr lang="en-US" sz="3600" dirty="0"/>
          </a:p>
          <a:p>
            <a:endParaRPr lang="en-US" sz="4000" dirty="0"/>
          </a:p>
          <a:p>
            <a:endParaRPr lang="en-US" sz="4000" dirty="0"/>
          </a:p>
          <a:p>
            <a:endParaRPr lang="en-US" sz="4000" dirty="0"/>
          </a:p>
          <a:p>
            <a:endParaRPr lang="en-US" sz="4000" dirty="0"/>
          </a:p>
          <a:p>
            <a:endParaRPr lang="en-US" sz="4000" dirty="0"/>
          </a:p>
          <a:p>
            <a:pPr lvl="1"/>
            <a:endParaRPr lang="en-US" sz="3600" dirty="0"/>
          </a:p>
          <a:p>
            <a:endParaRPr lang="en-US" sz="4000" dirty="0"/>
          </a:p>
        </p:txBody>
      </p:sp>
    </p:spTree>
    <p:extLst>
      <p:ext uri="{BB962C8B-B14F-4D97-AF65-F5344CB8AC3E}">
        <p14:creationId xmlns:p14="http://schemas.microsoft.com/office/powerpoint/2010/main" val="428347981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OAuth 2.0 – drawbacks</a:t>
            </a:r>
          </a:p>
        </p:txBody>
      </p:sp>
      <p:sp>
        <p:nvSpPr>
          <p:cNvPr id="3" name="Content Placeholder 2"/>
          <p:cNvSpPr>
            <a:spLocks noGrp="1"/>
          </p:cNvSpPr>
          <p:nvPr>
            <p:ph idx="1"/>
          </p:nvPr>
        </p:nvSpPr>
        <p:spPr>
          <a:xfrm>
            <a:off x="838200" y="1911620"/>
            <a:ext cx="11215255" cy="4505498"/>
          </a:xfrm>
        </p:spPr>
        <p:txBody>
          <a:bodyPr>
            <a:noAutofit/>
          </a:bodyPr>
          <a:lstStyle/>
          <a:p>
            <a:pPr lvl="1"/>
            <a:endParaRPr lang="en-US" sz="3600" dirty="0"/>
          </a:p>
          <a:p>
            <a:pPr lvl="1"/>
            <a:endParaRPr lang="en-US" sz="3600" dirty="0"/>
          </a:p>
          <a:p>
            <a:endParaRPr lang="en-US" sz="4000" dirty="0"/>
          </a:p>
          <a:p>
            <a:endParaRPr lang="en-US" sz="4000" dirty="0"/>
          </a:p>
          <a:p>
            <a:endParaRPr lang="en-US" sz="4000" dirty="0"/>
          </a:p>
          <a:p>
            <a:pPr marL="0" indent="0">
              <a:buNone/>
            </a:pPr>
            <a:endParaRPr lang="en-US" sz="4000" dirty="0"/>
          </a:p>
          <a:p>
            <a:endParaRPr lang="en-US" sz="4000" dirty="0"/>
          </a:p>
          <a:p>
            <a:pPr marL="0" indent="0">
              <a:buNone/>
            </a:pPr>
            <a:endParaRPr lang="en-US" sz="4000" dirty="0"/>
          </a:p>
          <a:p>
            <a:pPr lvl="1"/>
            <a:endParaRPr lang="en-US" sz="3600" dirty="0"/>
          </a:p>
          <a:p>
            <a:endParaRPr lang="en-US" sz="4000" dirty="0"/>
          </a:p>
        </p:txBody>
      </p:sp>
      <p:sp>
        <p:nvSpPr>
          <p:cNvPr id="4" name="TextBox 3"/>
          <p:cNvSpPr txBox="1"/>
          <p:nvPr/>
        </p:nvSpPr>
        <p:spPr>
          <a:xfrm>
            <a:off x="524932" y="1911620"/>
            <a:ext cx="11226801" cy="3970318"/>
          </a:xfrm>
          <a:prstGeom prst="rect">
            <a:avLst/>
          </a:prstGeom>
          <a:noFill/>
          <a:ln>
            <a:solidFill>
              <a:schemeClr val="accent1"/>
            </a:solidFill>
            <a:prstDash val="sysDash"/>
          </a:ln>
        </p:spPr>
        <p:txBody>
          <a:bodyPr wrap="square" rtlCol="0">
            <a:spAutoFit/>
          </a:bodyPr>
          <a:lstStyle/>
          <a:p>
            <a:r>
              <a:rPr lang="en-US" sz="3200" b="1" dirty="0"/>
              <a:t>OAuth 2.0 and the road to Hell</a:t>
            </a:r>
          </a:p>
          <a:p>
            <a:endParaRPr lang="en-US" sz="3200" b="1" dirty="0"/>
          </a:p>
          <a:p>
            <a:pPr lvl="1"/>
            <a:r>
              <a:rPr lang="en-US" sz="3200" dirty="0"/>
              <a:t>“When compared with OAuth 1.0, the 2.0 specification is </a:t>
            </a:r>
            <a:r>
              <a:rPr lang="en-US" sz="3200" b="1" dirty="0"/>
              <a:t>more complex</a:t>
            </a:r>
            <a:r>
              <a:rPr lang="en-US" sz="3200" dirty="0"/>
              <a:t>, </a:t>
            </a:r>
            <a:r>
              <a:rPr lang="en-US" sz="3200" b="1" dirty="0"/>
              <a:t>less interoperable</a:t>
            </a:r>
            <a:r>
              <a:rPr lang="en-US" sz="3200" dirty="0"/>
              <a:t>, </a:t>
            </a:r>
            <a:r>
              <a:rPr lang="en-US" sz="3200" b="1" dirty="0"/>
              <a:t>less useful</a:t>
            </a:r>
            <a:r>
              <a:rPr lang="en-US" sz="3200" dirty="0"/>
              <a:t>, </a:t>
            </a:r>
            <a:r>
              <a:rPr lang="en-US" sz="3200" b="1" dirty="0"/>
              <a:t>more incomplete</a:t>
            </a:r>
            <a:r>
              <a:rPr lang="en-US" sz="3200" dirty="0"/>
              <a:t> and, most importantly, </a:t>
            </a:r>
            <a:r>
              <a:rPr lang="en-US" sz="3200" b="1" dirty="0"/>
              <a:t>less secure</a:t>
            </a:r>
            <a:r>
              <a:rPr lang="en-US" sz="3200" dirty="0"/>
              <a:t>.”</a:t>
            </a:r>
          </a:p>
          <a:p>
            <a:endParaRPr lang="en-US" sz="3200" dirty="0"/>
          </a:p>
          <a:p>
            <a:r>
              <a:rPr lang="en-US" sz="3200" dirty="0" err="1"/>
              <a:t>Eran</a:t>
            </a:r>
            <a:r>
              <a:rPr lang="en-US" sz="3200" dirty="0"/>
              <a:t> Hammer, former lead author of OAuth working group</a:t>
            </a:r>
          </a:p>
          <a:p>
            <a:r>
              <a:rPr lang="en-US" sz="2800" u="sng" dirty="0">
                <a:hlinkClick r:id="rId3"/>
              </a:rPr>
              <a:t>http://hueniverse.com/2012/07/26/oauth-2-0-and-the-road-to-hell/</a:t>
            </a:r>
            <a:endParaRPr lang="en-US" sz="2800" dirty="0"/>
          </a:p>
        </p:txBody>
      </p:sp>
    </p:spTree>
    <p:extLst>
      <p:ext uri="{BB962C8B-B14F-4D97-AF65-F5344CB8AC3E}">
        <p14:creationId xmlns:p14="http://schemas.microsoft.com/office/powerpoint/2010/main" val="390059706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Use OAuth 2.0 if…</a:t>
            </a:r>
          </a:p>
        </p:txBody>
      </p:sp>
      <p:sp>
        <p:nvSpPr>
          <p:cNvPr id="3" name="Content Placeholder 2"/>
          <p:cNvSpPr>
            <a:spLocks noGrp="1"/>
          </p:cNvSpPr>
          <p:nvPr>
            <p:ph idx="1"/>
          </p:nvPr>
        </p:nvSpPr>
        <p:spPr>
          <a:xfrm>
            <a:off x="838200" y="1911620"/>
            <a:ext cx="11215255" cy="4505498"/>
          </a:xfrm>
        </p:spPr>
        <p:txBody>
          <a:bodyPr>
            <a:noAutofit/>
          </a:bodyPr>
          <a:lstStyle/>
          <a:p>
            <a:pPr lvl="1"/>
            <a:endParaRPr lang="en-US" sz="3600" dirty="0"/>
          </a:p>
          <a:p>
            <a:pPr lvl="1"/>
            <a:endParaRPr lang="en-US" sz="3600" dirty="0"/>
          </a:p>
          <a:p>
            <a:endParaRPr lang="en-US" sz="4000" dirty="0"/>
          </a:p>
          <a:p>
            <a:endParaRPr lang="en-US" sz="4000" dirty="0"/>
          </a:p>
          <a:p>
            <a:endParaRPr lang="en-US" sz="4000" dirty="0"/>
          </a:p>
          <a:p>
            <a:pPr marL="0" indent="0">
              <a:buNone/>
            </a:pPr>
            <a:endParaRPr lang="en-US" sz="4000" dirty="0"/>
          </a:p>
          <a:p>
            <a:endParaRPr lang="en-US" sz="4000" dirty="0"/>
          </a:p>
          <a:p>
            <a:pPr marL="0" indent="0">
              <a:buNone/>
            </a:pPr>
            <a:endParaRPr lang="en-US" sz="4000" dirty="0"/>
          </a:p>
          <a:p>
            <a:pPr lvl="1"/>
            <a:endParaRPr lang="en-US" sz="3600" dirty="0"/>
          </a:p>
          <a:p>
            <a:endParaRPr lang="en-US" sz="4000" dirty="0"/>
          </a:p>
        </p:txBody>
      </p:sp>
      <p:sp>
        <p:nvSpPr>
          <p:cNvPr id="4" name="TextBox 3"/>
          <p:cNvSpPr txBox="1"/>
          <p:nvPr/>
        </p:nvSpPr>
        <p:spPr>
          <a:xfrm>
            <a:off x="524932" y="1911620"/>
            <a:ext cx="11226801" cy="4462760"/>
          </a:xfrm>
          <a:prstGeom prst="rect">
            <a:avLst/>
          </a:prstGeom>
          <a:noFill/>
          <a:ln>
            <a:solidFill>
              <a:schemeClr val="accent1"/>
            </a:solidFill>
            <a:prstDash val="sysDash"/>
          </a:ln>
        </p:spPr>
        <p:txBody>
          <a:bodyPr wrap="square" rtlCol="0">
            <a:spAutoFit/>
          </a:bodyPr>
          <a:lstStyle/>
          <a:p>
            <a:r>
              <a:rPr lang="en-US" sz="3200" b="1" dirty="0"/>
              <a:t>OAuth 2.0 and the road to Hell</a:t>
            </a:r>
          </a:p>
          <a:p>
            <a:endParaRPr lang="en-US" sz="3200" b="1" dirty="0"/>
          </a:p>
          <a:p>
            <a:pPr lvl="1"/>
            <a:r>
              <a:rPr lang="en-US" sz="3200" dirty="0"/>
              <a:t>“If you consider yourself a security expert, use 2.0 after careful examination of its features. If you are not an expert, </a:t>
            </a:r>
            <a:r>
              <a:rPr lang="en-US" sz="3200" b="1" dirty="0"/>
              <a:t>copy an implementation of a provider you trust… or make sure you have some security experts on site to figure it out for you</a:t>
            </a:r>
            <a:r>
              <a:rPr lang="en-US" sz="3200" dirty="0"/>
              <a:t>.”</a:t>
            </a:r>
          </a:p>
          <a:p>
            <a:endParaRPr lang="en-US" sz="3200" dirty="0"/>
          </a:p>
          <a:p>
            <a:r>
              <a:rPr lang="en-US" sz="3200" dirty="0" err="1"/>
              <a:t>Eran</a:t>
            </a:r>
            <a:r>
              <a:rPr lang="en-US" sz="3200" dirty="0"/>
              <a:t> Hammer, former lead author of OAuth working group</a:t>
            </a:r>
          </a:p>
          <a:p>
            <a:r>
              <a:rPr lang="en-US" sz="2800" u="sng" dirty="0">
                <a:hlinkClick r:id="rId3"/>
              </a:rPr>
              <a:t>http://hueniverse.com/2012/07/26/oauth-2-0-and-the-road-to-hell/</a:t>
            </a:r>
            <a:endParaRPr lang="en-US" sz="2800" dirty="0"/>
          </a:p>
        </p:txBody>
      </p:sp>
    </p:spTree>
    <p:extLst>
      <p:ext uri="{BB962C8B-B14F-4D97-AF65-F5344CB8AC3E}">
        <p14:creationId xmlns:p14="http://schemas.microsoft.com/office/powerpoint/2010/main" val="330106466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05934" y="2380192"/>
            <a:ext cx="10515600" cy="1325563"/>
          </a:xfrm>
        </p:spPr>
        <p:txBody>
          <a:bodyPr>
            <a:normAutofit fontScale="90000"/>
          </a:bodyPr>
          <a:lstStyle/>
          <a:p>
            <a:pPr algn="ctr"/>
            <a:r>
              <a:rPr lang="en-US" sz="4800" dirty="0"/>
              <a:t>OAuth is not an </a:t>
            </a:r>
            <a:r>
              <a:rPr lang="en-US" sz="4800" b="1" dirty="0"/>
              <a:t>authentication</a:t>
            </a:r>
            <a:r>
              <a:rPr lang="en-US" sz="4800" dirty="0"/>
              <a:t> protocol!</a:t>
            </a:r>
          </a:p>
        </p:txBody>
      </p:sp>
    </p:spTree>
    <p:extLst>
      <p:ext uri="{BB962C8B-B14F-4D97-AF65-F5344CB8AC3E}">
        <p14:creationId xmlns:p14="http://schemas.microsoft.com/office/powerpoint/2010/main" val="70277824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1353800" cy="1325563"/>
          </a:xfrm>
        </p:spPr>
        <p:txBody>
          <a:bodyPr>
            <a:noAutofit/>
          </a:bodyPr>
          <a:lstStyle/>
          <a:p>
            <a:r>
              <a:rPr lang="en-US" sz="4800" dirty="0"/>
              <a:t>Access tokens are opaque - don’t provide ID</a:t>
            </a:r>
          </a:p>
        </p:txBody>
      </p:sp>
      <p:sp>
        <p:nvSpPr>
          <p:cNvPr id="3" name="Content Placeholder 2"/>
          <p:cNvSpPr>
            <a:spLocks noGrp="1"/>
          </p:cNvSpPr>
          <p:nvPr>
            <p:ph idx="1"/>
          </p:nvPr>
        </p:nvSpPr>
        <p:spPr>
          <a:xfrm>
            <a:off x="838200" y="1911620"/>
            <a:ext cx="11215255" cy="4505498"/>
          </a:xfrm>
        </p:spPr>
        <p:txBody>
          <a:bodyPr>
            <a:noAutofit/>
          </a:bodyPr>
          <a:lstStyle/>
          <a:p>
            <a:pPr marL="0" indent="0">
              <a:buNone/>
            </a:pPr>
            <a:endParaRPr lang="en-US" sz="4000" dirty="0"/>
          </a:p>
          <a:p>
            <a:endParaRPr lang="en-US" sz="4000" dirty="0"/>
          </a:p>
          <a:p>
            <a:endParaRPr lang="en-US" sz="4000" dirty="0"/>
          </a:p>
          <a:p>
            <a:endParaRPr lang="en-US" sz="4000" dirty="0"/>
          </a:p>
          <a:p>
            <a:pPr lvl="1"/>
            <a:endParaRPr lang="en-US" sz="3600" dirty="0"/>
          </a:p>
          <a:p>
            <a:endParaRPr lang="en-US" sz="4000" dirty="0"/>
          </a:p>
          <a:p>
            <a:pPr lvl="1"/>
            <a:endParaRPr lang="en-US" sz="3600" dirty="0"/>
          </a:p>
          <a:p>
            <a:pPr lvl="1"/>
            <a:endParaRPr lang="en-US" sz="3600" dirty="0"/>
          </a:p>
          <a:p>
            <a:endParaRPr lang="en-US" sz="4000" dirty="0"/>
          </a:p>
          <a:p>
            <a:endParaRPr lang="en-US" sz="4000" dirty="0"/>
          </a:p>
          <a:p>
            <a:endParaRPr lang="en-US" sz="4000" dirty="0"/>
          </a:p>
          <a:p>
            <a:endParaRPr lang="en-US" sz="4000" dirty="0"/>
          </a:p>
          <a:p>
            <a:endParaRPr lang="en-US" sz="4000" dirty="0"/>
          </a:p>
          <a:p>
            <a:pPr lvl="1"/>
            <a:endParaRPr lang="en-US" sz="3600" dirty="0"/>
          </a:p>
          <a:p>
            <a:endParaRPr lang="en-US" sz="4000" dirty="0"/>
          </a:p>
        </p:txBody>
      </p:sp>
      <p:pic>
        <p:nvPicPr>
          <p:cNvPr id="5" name="Picture 4"/>
          <p:cNvPicPr>
            <a:picLocks noChangeAspect="1"/>
          </p:cNvPicPr>
          <p:nvPr/>
        </p:nvPicPr>
        <p:blipFill>
          <a:blip r:embed="rId3"/>
          <a:stretch>
            <a:fillRect/>
          </a:stretch>
        </p:blipFill>
        <p:spPr>
          <a:xfrm>
            <a:off x="3085454" y="1690688"/>
            <a:ext cx="6363636" cy="5156739"/>
          </a:xfrm>
          <a:prstGeom prst="rect">
            <a:avLst/>
          </a:prstGeom>
        </p:spPr>
      </p:pic>
    </p:spTree>
    <p:extLst>
      <p:ext uri="{BB962C8B-B14F-4D97-AF65-F5344CB8AC3E}">
        <p14:creationId xmlns:p14="http://schemas.microsoft.com/office/powerpoint/2010/main" val="307538904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36815</TotalTime>
  <Words>12773</Words>
  <Application>Microsoft Office PowerPoint</Application>
  <PresentationFormat>Widescreen</PresentationFormat>
  <Paragraphs>1948</Paragraphs>
  <Slides>120</Slides>
  <Notes>119</Notes>
  <HiddenSlides>35</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120</vt:i4>
      </vt:variant>
    </vt:vector>
  </HeadingPairs>
  <TitlesOfParts>
    <vt:vector size="127" baseType="lpstr">
      <vt:lpstr>Arial</vt:lpstr>
      <vt:lpstr>Calibri</vt:lpstr>
      <vt:lpstr>Calibri Light</vt:lpstr>
      <vt:lpstr>Corbel</vt:lpstr>
      <vt:lpstr>Segoe Print</vt:lpstr>
      <vt:lpstr>Wingdings</vt:lpstr>
      <vt:lpstr>Office Theme</vt:lpstr>
      <vt:lpstr>Securing Your API Endpoints  A practical guide to API authentication</vt:lpstr>
      <vt:lpstr>My rookie mistake</vt:lpstr>
      <vt:lpstr>Today’s goal: No more rookie mistakes!</vt:lpstr>
      <vt:lpstr>What’s on the agenda?</vt:lpstr>
      <vt:lpstr>This is not an advanced security session!</vt:lpstr>
      <vt:lpstr>This is not “getting started with &lt;foo&gt;”</vt:lpstr>
      <vt:lpstr>This is “understand your options”</vt:lpstr>
      <vt:lpstr>Identity / Authentication / Authorization</vt:lpstr>
      <vt:lpstr>Identity / Authentication / Authorization</vt:lpstr>
      <vt:lpstr>PowerPoint Presentation</vt:lpstr>
      <vt:lpstr>PowerPoint Presentation</vt:lpstr>
      <vt:lpstr>PowerPoint Presentation</vt:lpstr>
      <vt:lpstr>PowerPoint Presentation</vt:lpstr>
      <vt:lpstr>PowerPoint Presentation</vt:lpstr>
      <vt:lpstr>PowerPoint Presentation</vt:lpstr>
      <vt:lpstr>Client certificates</vt:lpstr>
      <vt:lpstr>HTTP Basic Authentication</vt:lpstr>
      <vt:lpstr>HTTP Basic Authentication</vt:lpstr>
      <vt:lpstr>HTTP Basic Authentication</vt:lpstr>
      <vt:lpstr>HTTP Basic Authentication - drawbacks</vt:lpstr>
      <vt:lpstr>HTTP Basic Authentication - drawbacks</vt:lpstr>
      <vt:lpstr>PowerPoint Presentation</vt:lpstr>
      <vt:lpstr>PowerPoint Presentation</vt:lpstr>
      <vt:lpstr>PowerPoint Presentation</vt:lpstr>
      <vt:lpstr>HTTP Digest Authentication</vt:lpstr>
      <vt:lpstr>HTTP Digest Authentication</vt:lpstr>
      <vt:lpstr>HTTP Digest Authentication</vt:lpstr>
      <vt:lpstr>HTTP Digest Authentication</vt:lpstr>
      <vt:lpstr>HTTP Digest Authentication</vt:lpstr>
      <vt:lpstr>HTTP Digest Authentication</vt:lpstr>
      <vt:lpstr>PowerPoint Presentation</vt:lpstr>
      <vt:lpstr>PowerPoint Presentation</vt:lpstr>
      <vt:lpstr>PowerPoint Presentation</vt:lpstr>
      <vt:lpstr>PowerPoint Presentation</vt:lpstr>
      <vt:lpstr>PowerPoint Presentation</vt:lpstr>
      <vt:lpstr>PowerPoint Presentation</vt:lpstr>
      <vt:lpstr>API Keys</vt:lpstr>
      <vt:lpstr>API Keys</vt:lpstr>
      <vt:lpstr>API Keys as "bearer tokens“</vt:lpstr>
      <vt:lpstr>PowerPoint Presentation</vt:lpstr>
      <vt:lpstr>PowerPoint Presentation</vt:lpstr>
      <vt:lpstr>PowerPoint Presentation</vt:lpstr>
      <vt:lpstr>PowerPoint Presentation</vt:lpstr>
      <vt:lpstr>API Keys as "bearer tokens“</vt:lpstr>
      <vt:lpstr>PowerPoint Presentation</vt:lpstr>
      <vt:lpstr>Trade-offs when storing bearer tokens</vt:lpstr>
      <vt:lpstr>PowerPoint Presentation</vt:lpstr>
      <vt:lpstr>API Keys as cryptographic keys: HMAC</vt:lpstr>
      <vt:lpstr>PowerPoint Presentation</vt:lpstr>
      <vt:lpstr>PowerPoint Presentation</vt:lpstr>
      <vt:lpstr>PowerPoint Presentation</vt:lpstr>
      <vt:lpstr>API Keys as cryptographic keys: HMAC</vt:lpstr>
      <vt:lpstr>PowerPoint Presentation</vt:lpstr>
      <vt:lpstr>PowerPoint Presentation</vt:lpstr>
      <vt:lpstr>PowerPoint Presentation</vt:lpstr>
      <vt:lpstr>Signed requests using HMAC</vt:lpstr>
      <vt:lpstr>PowerPoint Presentation</vt:lpstr>
      <vt:lpstr>HMAC: API Key storage</vt:lpstr>
      <vt:lpstr>PowerPoint Presentation</vt:lpstr>
      <vt:lpstr>API Keys: Great for server-based clients</vt:lpstr>
      <vt:lpstr>PowerPoint Presentation</vt:lpstr>
      <vt:lpstr>API Keys: Less great for JS clients</vt:lpstr>
      <vt:lpstr>PowerPoint Presentation</vt:lpstr>
      <vt:lpstr>JWT: Secure tokens for JS clients</vt:lpstr>
      <vt:lpstr>PowerPoint Presentation</vt:lpstr>
      <vt:lpstr>JWT: Secure tokens for JS clients</vt:lpstr>
      <vt:lpstr>PowerPoint Presentation</vt:lpstr>
      <vt:lpstr>JWT: Secure tokens for JS clients</vt:lpstr>
      <vt:lpstr>PowerPoint Presentation</vt:lpstr>
      <vt:lpstr>JWT: Secure tokens for JS clients</vt:lpstr>
      <vt:lpstr>PowerPoint Presentation</vt:lpstr>
      <vt:lpstr>JWT: Secure tokens for JS clients</vt:lpstr>
      <vt:lpstr>PowerPoint Presentation</vt:lpstr>
      <vt:lpstr>JWT: Secure tokens for JS clients</vt:lpstr>
      <vt:lpstr>PowerPoint Presentation</vt:lpstr>
      <vt:lpstr>JWT: Secure tokens for JS clients</vt:lpstr>
      <vt:lpstr>PowerPoint Presentation</vt:lpstr>
      <vt:lpstr>Format of a JWT token</vt:lpstr>
      <vt:lpstr>PowerPoint Presentation</vt:lpstr>
      <vt:lpstr>Format of a JWT token</vt:lpstr>
      <vt:lpstr>Format of a JWT token</vt:lpstr>
      <vt:lpstr>Format of a JWT token</vt:lpstr>
      <vt:lpstr>Format of a JWT token</vt:lpstr>
      <vt:lpstr>Storing JWT on the JS client</vt:lpstr>
      <vt:lpstr>PowerPoint Presentation</vt:lpstr>
      <vt:lpstr>Client/server authentication (2-legged)</vt:lpstr>
      <vt:lpstr>Delegated authorization (3-legged)</vt:lpstr>
      <vt:lpstr>Delegated authorization (3-legged)</vt:lpstr>
      <vt:lpstr>Delegated authorization (3-legged)</vt:lpstr>
      <vt:lpstr>PowerPoint Presentation</vt:lpstr>
      <vt:lpstr>PowerPoint Presentation</vt:lpstr>
      <vt:lpstr>PowerPoint Presentation</vt:lpstr>
      <vt:lpstr>OAuth 1.0a</vt:lpstr>
      <vt:lpstr>OAuth 2.0</vt:lpstr>
      <vt:lpstr>OAuth 2.0 – drawbacks</vt:lpstr>
      <vt:lpstr>OAuth 2.0 – drawbacks</vt:lpstr>
      <vt:lpstr>Use OAuth 2.0 if…</vt:lpstr>
      <vt:lpstr>OAuth is not an authentication protocol!</vt:lpstr>
      <vt:lpstr>Access tokens are opaque - don’t provide ID</vt:lpstr>
      <vt:lpstr>Access to identity API != authentication</vt:lpstr>
      <vt:lpstr>Access to identity API != authentication</vt:lpstr>
      <vt:lpstr>Access to identity API != authentication</vt:lpstr>
      <vt:lpstr>Access token != authentication</vt:lpstr>
      <vt:lpstr>OpenID Connect</vt:lpstr>
      <vt:lpstr>PowerPoint Presentation</vt:lpstr>
      <vt:lpstr>So what should you use?</vt:lpstr>
      <vt:lpstr>Choose your own adventure</vt:lpstr>
      <vt:lpstr>Choose your own adventure</vt:lpstr>
      <vt:lpstr>Choose your own adventure</vt:lpstr>
      <vt:lpstr>Choose your own adventure</vt:lpstr>
      <vt:lpstr>Choose your own adventure</vt:lpstr>
      <vt:lpstr>Choose your own adventure</vt:lpstr>
      <vt:lpstr>Choose your own adventure</vt:lpstr>
      <vt:lpstr>Choose your own adventure</vt:lpstr>
      <vt:lpstr>Choose your own adventure</vt:lpstr>
      <vt:lpstr>Choose your own adventure</vt:lpstr>
      <vt:lpstr>3 key things to remember</vt:lpstr>
      <vt:lpstr>That’s all, folks!</vt:lpstr>
      <vt:lpstr>PowerPoint Presentation</vt:lpstr>
      <vt:lpstr>PowerPoint Presentation</vt:lpstr>
    </vt:vector>
  </TitlesOfParts>
  <Company>Heuristic Solutions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Patterns of Effective Test Setup</dc:title>
  <dc:creator>Seth Petry-Johnson</dc:creator>
  <cp:lastModifiedBy>Seth Petry-Johnson</cp:lastModifiedBy>
  <cp:revision>1130</cp:revision>
  <dcterms:created xsi:type="dcterms:W3CDTF">2013-12-09T01:29:59Z</dcterms:created>
  <dcterms:modified xsi:type="dcterms:W3CDTF">2020-05-28T04:27:15Z</dcterms:modified>
</cp:coreProperties>
</file>